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7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Arbeitsblat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Arbeitsblat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chart>
    <c:plotArea>
      <c:layout>
        <c:manualLayout>
          <c:layoutTarget val="inner"/>
          <c:xMode val="edge"/>
          <c:yMode val="edge"/>
          <c:x val="8.2192549059336567E-2"/>
          <c:y val="7.6408917352249306E-2"/>
          <c:w val="0.75673490869458282"/>
          <c:h val="0.78136291227517241"/>
        </c:manualLayout>
      </c:layout>
      <c:barChart>
        <c:barDir val="col"/>
        <c:grouping val="clustered"/>
        <c:ser>
          <c:idx val="0"/>
          <c:order val="0"/>
          <c:tx>
            <c:strRef>
              <c:f>Tabelle1!$B$1</c:f>
              <c:strCache>
                <c:ptCount val="1"/>
                <c:pt idx="0">
                  <c:v>adidas</c:v>
                </c:pt>
              </c:strCache>
            </c:strRef>
          </c:tx>
          <c:cat>
            <c:numRef>
              <c:f>Tabelle1!$A$2:$A$6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6.6360000000000001</c:v>
                </c:pt>
                <c:pt idx="1">
                  <c:v>10.084</c:v>
                </c:pt>
                <c:pt idx="2">
                  <c:v>10.298999999999999</c:v>
                </c:pt>
                <c:pt idx="3">
                  <c:v>10.798999999999999</c:v>
                </c:pt>
                <c:pt idx="4">
                  <c:v>10.381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Nike</c:v>
                </c:pt>
              </c:strCache>
            </c:strRef>
          </c:tx>
          <c:cat>
            <c:numRef>
              <c:f>Tabelle1!$A$2:$A$6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10.569000000000003</c:v>
                </c:pt>
                <c:pt idx="1">
                  <c:v>11.775</c:v>
                </c:pt>
                <c:pt idx="2">
                  <c:v>12.12</c:v>
                </c:pt>
                <c:pt idx="3">
                  <c:v>13.4</c:v>
                </c:pt>
                <c:pt idx="4">
                  <c:v>13.795</c:v>
                </c:pt>
              </c:numCache>
            </c:numRef>
          </c:val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Puma</c:v>
                </c:pt>
              </c:strCache>
            </c:strRef>
          </c:tx>
          <c:cat>
            <c:numRef>
              <c:f>Tabelle1!$A$2:$A$6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Tabelle1!$D$2:$D$6</c:f>
              <c:numCache>
                <c:formatCode>General</c:formatCode>
                <c:ptCount val="5"/>
                <c:pt idx="0">
                  <c:v>2.387</c:v>
                </c:pt>
                <c:pt idx="1">
                  <c:v>2.7549999999999999</c:v>
                </c:pt>
                <c:pt idx="2">
                  <c:v>2.738</c:v>
                </c:pt>
                <c:pt idx="3">
                  <c:v>2.7669999999999999</c:v>
                </c:pt>
                <c:pt idx="4">
                  <c:v>2.46</c:v>
                </c:pt>
              </c:numCache>
            </c:numRef>
          </c:val>
        </c:ser>
        <c:axId val="65057152"/>
        <c:axId val="65180416"/>
      </c:barChart>
      <c:catAx>
        <c:axId val="65057152"/>
        <c:scaling>
          <c:orientation val="minMax"/>
        </c:scaling>
        <c:axPos val="b"/>
        <c:numFmt formatCode="General" sourceLinked="1"/>
        <c:tickLblPos val="nextTo"/>
        <c:crossAx val="65180416"/>
        <c:crosses val="autoZero"/>
        <c:auto val="1"/>
        <c:lblAlgn val="ctr"/>
        <c:lblOffset val="100"/>
      </c:catAx>
      <c:valAx>
        <c:axId val="65180416"/>
        <c:scaling>
          <c:orientation val="minMax"/>
        </c:scaling>
        <c:axPos val="l"/>
        <c:majorGridlines/>
        <c:numFmt formatCode="General" sourceLinked="1"/>
        <c:tickLblPos val="nextTo"/>
        <c:crossAx val="6505715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de-DE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chart>
    <c:plotArea>
      <c:layout>
        <c:manualLayout>
          <c:layoutTarget val="inner"/>
          <c:xMode val="edge"/>
          <c:yMode val="edge"/>
          <c:x val="8.4161262930369032E-2"/>
          <c:y val="0.10375000000000001"/>
          <c:w val="0.75712289640265562"/>
          <c:h val="0.76517585301837288"/>
        </c:manualLayout>
      </c:layout>
      <c:barChart>
        <c:barDir val="col"/>
        <c:grouping val="clustered"/>
        <c:ser>
          <c:idx val="0"/>
          <c:order val="0"/>
          <c:tx>
            <c:strRef>
              <c:f>Tabelle1!$B$1</c:f>
              <c:strCache>
                <c:ptCount val="1"/>
                <c:pt idx="0">
                  <c:v>Adidas</c:v>
                </c:pt>
              </c:strCache>
            </c:strRef>
          </c:tx>
          <c:cat>
            <c:numRef>
              <c:f>Tabelle1!$A$2:$A$6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0.43400000000000005</c:v>
                </c:pt>
                <c:pt idx="1">
                  <c:v>0.48300000000000004</c:v>
                </c:pt>
                <c:pt idx="2">
                  <c:v>0.55100000000000005</c:v>
                </c:pt>
                <c:pt idx="3">
                  <c:v>0.64400000000000013</c:v>
                </c:pt>
                <c:pt idx="4">
                  <c:v>0.24500000000000002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Nike</c:v>
                </c:pt>
              </c:strCache>
            </c:strRef>
          </c:tx>
          <c:cat>
            <c:numRef>
              <c:f>Tabelle1!$A$2:$A$6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0.93200000000000005</c:v>
                </c:pt>
                <c:pt idx="1">
                  <c:v>1.0960000000000001</c:v>
                </c:pt>
                <c:pt idx="2">
                  <c:v>1.107</c:v>
                </c:pt>
                <c:pt idx="3">
                  <c:v>1.3540000000000001</c:v>
                </c:pt>
                <c:pt idx="4">
                  <c:v>1.069</c:v>
                </c:pt>
              </c:numCache>
            </c:numRef>
          </c:val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Puma</c:v>
                </c:pt>
              </c:strCache>
            </c:strRef>
          </c:tx>
          <c:cat>
            <c:numRef>
              <c:f>Tabelle1!$A$2:$A$6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Tabelle1!$D$2:$D$6</c:f>
              <c:numCache>
                <c:formatCode>General</c:formatCode>
                <c:ptCount val="5"/>
                <c:pt idx="0">
                  <c:v>0.28600000000000003</c:v>
                </c:pt>
                <c:pt idx="1">
                  <c:v>0.26600000000000001</c:v>
                </c:pt>
                <c:pt idx="2">
                  <c:v>0.27100000000000002</c:v>
                </c:pt>
                <c:pt idx="3">
                  <c:v>0.23100000000000001</c:v>
                </c:pt>
                <c:pt idx="4">
                  <c:v>0.125</c:v>
                </c:pt>
              </c:numCache>
            </c:numRef>
          </c:val>
        </c:ser>
        <c:axId val="95939200"/>
        <c:axId val="101519744"/>
      </c:barChart>
      <c:catAx>
        <c:axId val="95939200"/>
        <c:scaling>
          <c:orientation val="minMax"/>
        </c:scaling>
        <c:axPos val="b"/>
        <c:numFmt formatCode="General" sourceLinked="1"/>
        <c:tickLblPos val="nextTo"/>
        <c:crossAx val="101519744"/>
        <c:crosses val="autoZero"/>
        <c:auto val="1"/>
        <c:lblAlgn val="ctr"/>
        <c:lblOffset val="100"/>
      </c:catAx>
      <c:valAx>
        <c:axId val="101519744"/>
        <c:scaling>
          <c:orientation val="minMax"/>
        </c:scaling>
        <c:axPos val="l"/>
        <c:majorGridlines/>
        <c:numFmt formatCode="General" sourceLinked="1"/>
        <c:tickLblPos val="nextTo"/>
        <c:crossAx val="9593920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de-DE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E2C28E-8A6B-40A5-825D-BDCE31DE692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3093E16-8897-4EA8-B4E7-1C0793534C8B}">
      <dgm:prSet phldrT="[Text]"/>
      <dgm:spPr/>
      <dgm:t>
        <a:bodyPr/>
        <a:lstStyle/>
        <a:p>
          <a:r>
            <a:rPr lang="de-DE" dirty="0" smtClean="0"/>
            <a:t>Großhandel &amp; Einzelhandel</a:t>
          </a:r>
          <a:endParaRPr lang="de-DE" dirty="0"/>
        </a:p>
      </dgm:t>
    </dgm:pt>
    <dgm:pt modelId="{E478BFFB-3C75-423B-B810-A6AB229EAD58}" type="parTrans" cxnId="{7900105D-F668-4EB0-9AB5-72A965A6E12E}">
      <dgm:prSet/>
      <dgm:spPr/>
      <dgm:t>
        <a:bodyPr/>
        <a:lstStyle/>
        <a:p>
          <a:endParaRPr lang="de-DE"/>
        </a:p>
      </dgm:t>
    </dgm:pt>
    <dgm:pt modelId="{5738AE38-BCB8-4CD2-BCE4-8F51F8AD00A2}" type="sibTrans" cxnId="{7900105D-F668-4EB0-9AB5-72A965A6E12E}">
      <dgm:prSet/>
      <dgm:spPr/>
      <dgm:t>
        <a:bodyPr/>
        <a:lstStyle/>
        <a:p>
          <a:endParaRPr lang="de-DE"/>
        </a:p>
      </dgm:t>
    </dgm:pt>
    <dgm:pt modelId="{F01988CC-C768-4323-85D9-0001BACD7653}">
      <dgm:prSet phldrT="[Text]"/>
      <dgm:spPr/>
      <dgm:t>
        <a:bodyPr/>
        <a:lstStyle/>
        <a:p>
          <a:endParaRPr lang="de-DE" dirty="0"/>
        </a:p>
      </dgm:t>
    </dgm:pt>
    <dgm:pt modelId="{1DCA1646-AFED-49AE-B9A7-27397C7B4CB4}" type="parTrans" cxnId="{B4B69DBD-EF38-4B9C-A48B-4D02E18E638D}">
      <dgm:prSet/>
      <dgm:spPr/>
      <dgm:t>
        <a:bodyPr/>
        <a:lstStyle/>
        <a:p>
          <a:endParaRPr lang="de-DE"/>
        </a:p>
      </dgm:t>
    </dgm:pt>
    <dgm:pt modelId="{4B08715F-D120-4B08-90B1-0F1755B90F94}" type="sibTrans" cxnId="{B4B69DBD-EF38-4B9C-A48B-4D02E18E638D}">
      <dgm:prSet/>
      <dgm:spPr/>
      <dgm:t>
        <a:bodyPr/>
        <a:lstStyle/>
        <a:p>
          <a:endParaRPr lang="de-DE"/>
        </a:p>
      </dgm:t>
    </dgm:pt>
    <dgm:pt modelId="{53B8B0C4-A739-4E39-8CCF-1A6FA5A75CB7}">
      <dgm:prSet phldrT="[Text]"/>
      <dgm:spPr/>
      <dgm:t>
        <a:bodyPr/>
        <a:lstStyle/>
        <a:p>
          <a:r>
            <a:rPr lang="de-DE" dirty="0" err="1" smtClean="0"/>
            <a:t>Reebok</a:t>
          </a:r>
          <a:endParaRPr lang="de-DE" dirty="0"/>
        </a:p>
      </dgm:t>
    </dgm:pt>
    <dgm:pt modelId="{E5CEB5FD-1452-4104-A7BF-67F64884B834}" type="parTrans" cxnId="{01082A5B-DF78-46B4-980D-87BE4E01FCE5}">
      <dgm:prSet/>
      <dgm:spPr/>
      <dgm:t>
        <a:bodyPr/>
        <a:lstStyle/>
        <a:p>
          <a:endParaRPr lang="de-DE"/>
        </a:p>
      </dgm:t>
    </dgm:pt>
    <dgm:pt modelId="{04F24E80-38CE-4DF3-9E69-1212072A0430}" type="sibTrans" cxnId="{01082A5B-DF78-46B4-980D-87BE4E01FCE5}">
      <dgm:prSet/>
      <dgm:spPr/>
      <dgm:t>
        <a:bodyPr/>
        <a:lstStyle/>
        <a:p>
          <a:endParaRPr lang="de-DE"/>
        </a:p>
      </dgm:t>
    </dgm:pt>
    <dgm:pt modelId="{59095E76-221A-4B34-8158-2B0B06B03FF1}">
      <dgm:prSet phldrT="[Text]"/>
      <dgm:spPr/>
      <dgm:t>
        <a:bodyPr/>
        <a:lstStyle/>
        <a:p>
          <a:r>
            <a:rPr lang="de-DE" dirty="0" smtClean="0"/>
            <a:t>Andere Geschäftssegmente</a:t>
          </a:r>
          <a:endParaRPr lang="de-DE" dirty="0"/>
        </a:p>
      </dgm:t>
    </dgm:pt>
    <dgm:pt modelId="{3BDB9BA3-A2D0-4DA6-A238-9AC3DB762C7C}" type="parTrans" cxnId="{16B460DA-8DD4-4237-B415-9CE1A093F9A4}">
      <dgm:prSet/>
      <dgm:spPr/>
      <dgm:t>
        <a:bodyPr/>
        <a:lstStyle/>
        <a:p>
          <a:endParaRPr lang="de-DE"/>
        </a:p>
      </dgm:t>
    </dgm:pt>
    <dgm:pt modelId="{D5A113DB-A7E3-429F-A38C-5B1864EF3F16}" type="sibTrans" cxnId="{16B460DA-8DD4-4237-B415-9CE1A093F9A4}">
      <dgm:prSet/>
      <dgm:spPr/>
      <dgm:t>
        <a:bodyPr/>
        <a:lstStyle/>
        <a:p>
          <a:endParaRPr lang="de-DE"/>
        </a:p>
      </dgm:t>
    </dgm:pt>
    <dgm:pt modelId="{0B98778A-7070-4C85-A838-9A4649816901}">
      <dgm:prSet phldrT="[Text]"/>
      <dgm:spPr/>
      <dgm:t>
        <a:bodyPr/>
        <a:lstStyle/>
        <a:p>
          <a:r>
            <a:rPr lang="de-DE" dirty="0" smtClean="0"/>
            <a:t>TaylorMade</a:t>
          </a:r>
          <a:endParaRPr lang="de-DE" dirty="0"/>
        </a:p>
      </dgm:t>
    </dgm:pt>
    <dgm:pt modelId="{9FF17B54-73B6-4F6F-B763-61BD176CBF48}" type="parTrans" cxnId="{472BD6A1-394D-4903-AC5E-4FC7EE544A42}">
      <dgm:prSet/>
      <dgm:spPr/>
      <dgm:t>
        <a:bodyPr/>
        <a:lstStyle/>
        <a:p>
          <a:endParaRPr lang="de-DE"/>
        </a:p>
      </dgm:t>
    </dgm:pt>
    <dgm:pt modelId="{E197237B-5B28-4977-8746-D2677CBCF753}" type="sibTrans" cxnId="{472BD6A1-394D-4903-AC5E-4FC7EE544A42}">
      <dgm:prSet/>
      <dgm:spPr/>
      <dgm:t>
        <a:bodyPr/>
        <a:lstStyle/>
        <a:p>
          <a:endParaRPr lang="de-DE"/>
        </a:p>
      </dgm:t>
    </dgm:pt>
    <dgm:pt modelId="{0972D714-D4DC-4E8D-9FFF-5BF5D1D8F99F}">
      <dgm:prSet phldrT="[Text]"/>
      <dgm:spPr/>
      <dgm:t>
        <a:bodyPr/>
        <a:lstStyle/>
        <a:p>
          <a:r>
            <a:rPr lang="de-DE" dirty="0" err="1" smtClean="0"/>
            <a:t>Reebok</a:t>
          </a:r>
          <a:r>
            <a:rPr lang="de-DE" dirty="0" smtClean="0"/>
            <a:t> CCM</a:t>
          </a:r>
          <a:endParaRPr lang="de-DE" dirty="0"/>
        </a:p>
      </dgm:t>
    </dgm:pt>
    <dgm:pt modelId="{EE7B05C3-8C75-49DF-B28A-9DE22B21E56F}" type="parTrans" cxnId="{172337E4-2F83-4A48-9C86-88D1DF1ECE25}">
      <dgm:prSet/>
      <dgm:spPr/>
      <dgm:t>
        <a:bodyPr/>
        <a:lstStyle/>
        <a:p>
          <a:endParaRPr lang="de-DE"/>
        </a:p>
      </dgm:t>
    </dgm:pt>
    <dgm:pt modelId="{11A4B247-E2AD-4A3C-ACA7-D9DC8E77147B}" type="sibTrans" cxnId="{172337E4-2F83-4A48-9C86-88D1DF1ECE25}">
      <dgm:prSet/>
      <dgm:spPr/>
      <dgm:t>
        <a:bodyPr/>
        <a:lstStyle/>
        <a:p>
          <a:endParaRPr lang="de-DE"/>
        </a:p>
      </dgm:t>
    </dgm:pt>
    <dgm:pt modelId="{26E88C28-541E-43A9-BA6E-84007FC54535}">
      <dgm:prSet phldrT="[Text]"/>
      <dgm:spPr/>
      <dgm:t>
        <a:bodyPr/>
        <a:lstStyle/>
        <a:p>
          <a:r>
            <a:rPr lang="de-DE" dirty="0" err="1" smtClean="0"/>
            <a:t>Rockport</a:t>
          </a:r>
          <a:endParaRPr lang="de-DE" dirty="0"/>
        </a:p>
      </dgm:t>
    </dgm:pt>
    <dgm:pt modelId="{26C1A07D-111C-4B68-8B00-0D5233955369}" type="parTrans" cxnId="{3C36232A-F42E-4E54-AF5D-6D8D738E9DE3}">
      <dgm:prSet/>
      <dgm:spPr/>
      <dgm:t>
        <a:bodyPr/>
        <a:lstStyle/>
        <a:p>
          <a:endParaRPr lang="de-DE"/>
        </a:p>
      </dgm:t>
    </dgm:pt>
    <dgm:pt modelId="{69051E82-D486-4B72-9F23-550655D2697B}" type="sibTrans" cxnId="{3C36232A-F42E-4E54-AF5D-6D8D738E9DE3}">
      <dgm:prSet/>
      <dgm:spPr/>
      <dgm:t>
        <a:bodyPr/>
        <a:lstStyle/>
        <a:p>
          <a:endParaRPr lang="de-DE"/>
        </a:p>
      </dgm:t>
    </dgm:pt>
    <dgm:pt modelId="{416C2DC6-34D9-4DA6-B619-2A586F0565AE}">
      <dgm:prSet phldrT="[Text]"/>
      <dgm:spPr/>
      <dgm:t>
        <a:bodyPr/>
        <a:lstStyle/>
        <a:p>
          <a:r>
            <a:rPr lang="de-DE" dirty="0" smtClean="0"/>
            <a:t>adidas </a:t>
          </a:r>
          <a:r>
            <a:rPr lang="de-DE" dirty="0" err="1" smtClean="0"/>
            <a:t>group</a:t>
          </a:r>
          <a:endParaRPr lang="de-DE" dirty="0"/>
        </a:p>
      </dgm:t>
    </dgm:pt>
    <dgm:pt modelId="{18645F04-6F7B-4A8E-97A5-12B5BED0E1D5}" type="sibTrans" cxnId="{D6A80104-3289-4511-B6E7-6DD012039A2D}">
      <dgm:prSet/>
      <dgm:spPr/>
      <dgm:t>
        <a:bodyPr/>
        <a:lstStyle/>
        <a:p>
          <a:endParaRPr lang="de-DE"/>
        </a:p>
      </dgm:t>
    </dgm:pt>
    <dgm:pt modelId="{056C8829-FA44-4221-9B4B-F95069806ADE}" type="parTrans" cxnId="{D6A80104-3289-4511-B6E7-6DD012039A2D}">
      <dgm:prSet/>
      <dgm:spPr/>
      <dgm:t>
        <a:bodyPr/>
        <a:lstStyle/>
        <a:p>
          <a:endParaRPr lang="de-DE"/>
        </a:p>
      </dgm:t>
    </dgm:pt>
    <dgm:pt modelId="{175988DB-50C0-4DC6-8ACD-B46378774AF7}" type="pres">
      <dgm:prSet presAssocID="{BDE2C28E-8A6B-40A5-825D-BDCE31DE692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06E4406-8084-4BA1-8403-714FE7AE3B1A}" type="pres">
      <dgm:prSet presAssocID="{416C2DC6-34D9-4DA6-B619-2A586F0565AE}" presName="hierRoot1" presStyleCnt="0"/>
      <dgm:spPr/>
    </dgm:pt>
    <dgm:pt modelId="{5C15C28A-875A-4969-BB21-D72B0114CC22}" type="pres">
      <dgm:prSet presAssocID="{416C2DC6-34D9-4DA6-B619-2A586F0565AE}" presName="composite" presStyleCnt="0"/>
      <dgm:spPr/>
    </dgm:pt>
    <dgm:pt modelId="{241AEF09-D072-418D-89FF-044E1B1721DB}" type="pres">
      <dgm:prSet presAssocID="{416C2DC6-34D9-4DA6-B619-2A586F0565AE}" presName="background" presStyleLbl="node0" presStyleIdx="0" presStyleCnt="1"/>
      <dgm:spPr/>
    </dgm:pt>
    <dgm:pt modelId="{82DE2F3D-648A-4CE6-A49F-60D0D12BA96A}" type="pres">
      <dgm:prSet presAssocID="{416C2DC6-34D9-4DA6-B619-2A586F0565A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8495D4D-434D-497C-8584-4C550748E775}" type="pres">
      <dgm:prSet presAssocID="{416C2DC6-34D9-4DA6-B619-2A586F0565AE}" presName="hierChild2" presStyleCnt="0"/>
      <dgm:spPr/>
    </dgm:pt>
    <dgm:pt modelId="{3E861C1B-C04B-4A9A-8CF1-E92F42D26A1C}" type="pres">
      <dgm:prSet presAssocID="{E478BFFB-3C75-423B-B810-A6AB229EAD58}" presName="Name10" presStyleLbl="parChTrans1D2" presStyleIdx="0" presStyleCnt="2"/>
      <dgm:spPr/>
    </dgm:pt>
    <dgm:pt modelId="{6BF6799C-5A0B-4896-91C9-160010E88EA7}" type="pres">
      <dgm:prSet presAssocID="{03093E16-8897-4EA8-B4E7-1C0793534C8B}" presName="hierRoot2" presStyleCnt="0"/>
      <dgm:spPr/>
    </dgm:pt>
    <dgm:pt modelId="{D4ED2FFE-CDB4-4607-89C9-7C4513A21C28}" type="pres">
      <dgm:prSet presAssocID="{03093E16-8897-4EA8-B4E7-1C0793534C8B}" presName="composite2" presStyleCnt="0"/>
      <dgm:spPr/>
    </dgm:pt>
    <dgm:pt modelId="{73DC133E-DEC1-47F9-B83C-F8BC16A55068}" type="pres">
      <dgm:prSet presAssocID="{03093E16-8897-4EA8-B4E7-1C0793534C8B}" presName="background2" presStyleLbl="node2" presStyleIdx="0" presStyleCnt="2"/>
      <dgm:spPr/>
    </dgm:pt>
    <dgm:pt modelId="{36AA95DF-64A6-4A44-AADC-AE2CC759B5C7}" type="pres">
      <dgm:prSet presAssocID="{03093E16-8897-4EA8-B4E7-1C0793534C8B}" presName="text2" presStyleLbl="fgAcc2" presStyleIdx="0" presStyleCnt="2" custScaleX="212052">
        <dgm:presLayoutVars>
          <dgm:chPref val="3"/>
        </dgm:presLayoutVars>
      </dgm:prSet>
      <dgm:spPr/>
    </dgm:pt>
    <dgm:pt modelId="{A3C45EFD-D2D9-4034-9EB5-CB8403329F91}" type="pres">
      <dgm:prSet presAssocID="{03093E16-8897-4EA8-B4E7-1C0793534C8B}" presName="hierChild3" presStyleCnt="0"/>
      <dgm:spPr/>
    </dgm:pt>
    <dgm:pt modelId="{9327DA69-08B4-40FA-951D-B580757182F7}" type="pres">
      <dgm:prSet presAssocID="{1DCA1646-AFED-49AE-B9A7-27397C7B4CB4}" presName="Name17" presStyleLbl="parChTrans1D3" presStyleIdx="0" presStyleCnt="5"/>
      <dgm:spPr/>
    </dgm:pt>
    <dgm:pt modelId="{D2E6D3DA-2E03-4C80-8EF5-5603FFC37A96}" type="pres">
      <dgm:prSet presAssocID="{F01988CC-C768-4323-85D9-0001BACD7653}" presName="hierRoot3" presStyleCnt="0"/>
      <dgm:spPr/>
    </dgm:pt>
    <dgm:pt modelId="{FE1796FF-73EA-46CD-8E9B-72BE667BB37F}" type="pres">
      <dgm:prSet presAssocID="{F01988CC-C768-4323-85D9-0001BACD7653}" presName="composite3" presStyleCnt="0"/>
      <dgm:spPr/>
    </dgm:pt>
    <dgm:pt modelId="{966682C1-F6B1-4830-AFBA-A03D265A1595}" type="pres">
      <dgm:prSet presAssocID="{F01988CC-C768-4323-85D9-0001BACD7653}" presName="background3" presStyleLbl="node3" presStyleIdx="0" presStyleCnt="5"/>
      <dgm:spPr/>
    </dgm:pt>
    <dgm:pt modelId="{C67669B4-1F70-4FB2-B092-128856041081}" type="pres">
      <dgm:prSet presAssocID="{F01988CC-C768-4323-85D9-0001BACD7653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2938579-3961-4B9C-830C-FC2155CCBF3D}" type="pres">
      <dgm:prSet presAssocID="{F01988CC-C768-4323-85D9-0001BACD7653}" presName="hierChild4" presStyleCnt="0"/>
      <dgm:spPr/>
    </dgm:pt>
    <dgm:pt modelId="{8D745D85-4032-4D30-8AB7-5FB0FA147A7C}" type="pres">
      <dgm:prSet presAssocID="{E5CEB5FD-1452-4104-A7BF-67F64884B834}" presName="Name17" presStyleLbl="parChTrans1D3" presStyleIdx="1" presStyleCnt="5"/>
      <dgm:spPr/>
    </dgm:pt>
    <dgm:pt modelId="{DFD64312-DBC8-4469-AD8D-FEC3C2A96ED9}" type="pres">
      <dgm:prSet presAssocID="{53B8B0C4-A739-4E39-8CCF-1A6FA5A75CB7}" presName="hierRoot3" presStyleCnt="0"/>
      <dgm:spPr/>
    </dgm:pt>
    <dgm:pt modelId="{F8E7177F-2A27-445E-9284-8609EDE3E4AA}" type="pres">
      <dgm:prSet presAssocID="{53B8B0C4-A739-4E39-8CCF-1A6FA5A75CB7}" presName="composite3" presStyleCnt="0"/>
      <dgm:spPr/>
    </dgm:pt>
    <dgm:pt modelId="{35B648F9-44EE-422F-97F4-39343C65737A}" type="pres">
      <dgm:prSet presAssocID="{53B8B0C4-A739-4E39-8CCF-1A6FA5A75CB7}" presName="background3" presStyleLbl="node3" presStyleIdx="1" presStyleCnt="5"/>
      <dgm:spPr/>
    </dgm:pt>
    <dgm:pt modelId="{E57F3119-A959-4E81-8B8D-1E23BD3A99C5}" type="pres">
      <dgm:prSet presAssocID="{53B8B0C4-A739-4E39-8CCF-1A6FA5A75CB7}" presName="text3" presStyleLbl="fgAcc3" presStyleIdx="1" presStyleCnt="5">
        <dgm:presLayoutVars>
          <dgm:chPref val="3"/>
        </dgm:presLayoutVars>
      </dgm:prSet>
      <dgm:spPr/>
    </dgm:pt>
    <dgm:pt modelId="{01BEF9DE-CB0B-415C-9F7E-48D8A37A7BD2}" type="pres">
      <dgm:prSet presAssocID="{53B8B0C4-A739-4E39-8CCF-1A6FA5A75CB7}" presName="hierChild4" presStyleCnt="0"/>
      <dgm:spPr/>
    </dgm:pt>
    <dgm:pt modelId="{9C7B879D-C4FF-4AAA-8CF9-D6F81F2CF0F2}" type="pres">
      <dgm:prSet presAssocID="{3BDB9BA3-A2D0-4DA6-A238-9AC3DB762C7C}" presName="Name10" presStyleLbl="parChTrans1D2" presStyleIdx="1" presStyleCnt="2"/>
      <dgm:spPr/>
    </dgm:pt>
    <dgm:pt modelId="{9D2D1667-756D-467E-8C70-B239DD300AB5}" type="pres">
      <dgm:prSet presAssocID="{59095E76-221A-4B34-8158-2B0B06B03FF1}" presName="hierRoot2" presStyleCnt="0"/>
      <dgm:spPr/>
    </dgm:pt>
    <dgm:pt modelId="{CECBC8C5-DA01-443E-85F0-6FC8923ED0DD}" type="pres">
      <dgm:prSet presAssocID="{59095E76-221A-4B34-8158-2B0B06B03FF1}" presName="composite2" presStyleCnt="0"/>
      <dgm:spPr/>
    </dgm:pt>
    <dgm:pt modelId="{77E52A7B-13F6-4D4F-8AF9-B723784BD4A9}" type="pres">
      <dgm:prSet presAssocID="{59095E76-221A-4B34-8158-2B0B06B03FF1}" presName="background2" presStyleLbl="node2" presStyleIdx="1" presStyleCnt="2"/>
      <dgm:spPr/>
    </dgm:pt>
    <dgm:pt modelId="{35231787-EF30-4902-9079-021B4E8879CC}" type="pres">
      <dgm:prSet presAssocID="{59095E76-221A-4B34-8158-2B0B06B03FF1}" presName="text2" presStyleLbl="fgAcc2" presStyleIdx="1" presStyleCnt="2">
        <dgm:presLayoutVars>
          <dgm:chPref val="3"/>
        </dgm:presLayoutVars>
      </dgm:prSet>
      <dgm:spPr/>
    </dgm:pt>
    <dgm:pt modelId="{516546D8-CE53-462D-8C04-2448F3DB704B}" type="pres">
      <dgm:prSet presAssocID="{59095E76-221A-4B34-8158-2B0B06B03FF1}" presName="hierChild3" presStyleCnt="0"/>
      <dgm:spPr/>
    </dgm:pt>
    <dgm:pt modelId="{779B90AB-BA95-44FE-99EA-F496AC964DD6}" type="pres">
      <dgm:prSet presAssocID="{9FF17B54-73B6-4F6F-B763-61BD176CBF48}" presName="Name17" presStyleLbl="parChTrans1D3" presStyleIdx="2" presStyleCnt="5"/>
      <dgm:spPr/>
    </dgm:pt>
    <dgm:pt modelId="{CAA79B6D-AD06-429E-9684-757DA47F14D7}" type="pres">
      <dgm:prSet presAssocID="{0B98778A-7070-4C85-A838-9A4649816901}" presName="hierRoot3" presStyleCnt="0"/>
      <dgm:spPr/>
    </dgm:pt>
    <dgm:pt modelId="{4D907D78-5F53-432A-9039-3A4696EC7413}" type="pres">
      <dgm:prSet presAssocID="{0B98778A-7070-4C85-A838-9A4649816901}" presName="composite3" presStyleCnt="0"/>
      <dgm:spPr/>
    </dgm:pt>
    <dgm:pt modelId="{413B4DBA-2DBA-4A1B-9C00-7E45A3B31036}" type="pres">
      <dgm:prSet presAssocID="{0B98778A-7070-4C85-A838-9A4649816901}" presName="background3" presStyleLbl="node3" presStyleIdx="2" presStyleCnt="5"/>
      <dgm:spPr/>
    </dgm:pt>
    <dgm:pt modelId="{AD823567-4D29-414F-9202-8607195D5A74}" type="pres">
      <dgm:prSet presAssocID="{0B98778A-7070-4C85-A838-9A4649816901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23BCA6B-2D79-4898-AA27-D1A8357EDAF3}" type="pres">
      <dgm:prSet presAssocID="{0B98778A-7070-4C85-A838-9A4649816901}" presName="hierChild4" presStyleCnt="0"/>
      <dgm:spPr/>
    </dgm:pt>
    <dgm:pt modelId="{A8E451E5-6C8B-4D71-A4FF-280EEBDD831D}" type="pres">
      <dgm:prSet presAssocID="{26C1A07D-111C-4B68-8B00-0D5233955369}" presName="Name17" presStyleLbl="parChTrans1D3" presStyleIdx="3" presStyleCnt="5"/>
      <dgm:spPr/>
    </dgm:pt>
    <dgm:pt modelId="{A6E07723-8D62-4FAC-889D-5F605A5CC7AF}" type="pres">
      <dgm:prSet presAssocID="{26E88C28-541E-43A9-BA6E-84007FC54535}" presName="hierRoot3" presStyleCnt="0"/>
      <dgm:spPr/>
    </dgm:pt>
    <dgm:pt modelId="{FAE0D6FF-149F-44C4-A1F1-5B037B0A9510}" type="pres">
      <dgm:prSet presAssocID="{26E88C28-541E-43A9-BA6E-84007FC54535}" presName="composite3" presStyleCnt="0"/>
      <dgm:spPr/>
    </dgm:pt>
    <dgm:pt modelId="{1D2E1320-0330-48B6-84B1-E821FA2FFCCE}" type="pres">
      <dgm:prSet presAssocID="{26E88C28-541E-43A9-BA6E-84007FC54535}" presName="background3" presStyleLbl="node3" presStyleIdx="3" presStyleCnt="5"/>
      <dgm:spPr/>
    </dgm:pt>
    <dgm:pt modelId="{BC5A7EB5-E1F0-4087-BC1C-E42B72CCEBCE}" type="pres">
      <dgm:prSet presAssocID="{26E88C28-541E-43A9-BA6E-84007FC54535}" presName="text3" presStyleLbl="fgAcc3" presStyleIdx="3" presStyleCnt="5">
        <dgm:presLayoutVars>
          <dgm:chPref val="3"/>
        </dgm:presLayoutVars>
      </dgm:prSet>
      <dgm:spPr/>
    </dgm:pt>
    <dgm:pt modelId="{4D374241-9718-412C-8992-463CB94AAAD6}" type="pres">
      <dgm:prSet presAssocID="{26E88C28-541E-43A9-BA6E-84007FC54535}" presName="hierChild4" presStyleCnt="0"/>
      <dgm:spPr/>
    </dgm:pt>
    <dgm:pt modelId="{7A694765-B0A5-413B-A9E4-83CEE02E7DC4}" type="pres">
      <dgm:prSet presAssocID="{EE7B05C3-8C75-49DF-B28A-9DE22B21E56F}" presName="Name17" presStyleLbl="parChTrans1D3" presStyleIdx="4" presStyleCnt="5"/>
      <dgm:spPr/>
    </dgm:pt>
    <dgm:pt modelId="{5FFFED31-E903-4F8B-9CA5-D3705741F04B}" type="pres">
      <dgm:prSet presAssocID="{0972D714-D4DC-4E8D-9FFF-5BF5D1D8F99F}" presName="hierRoot3" presStyleCnt="0"/>
      <dgm:spPr/>
    </dgm:pt>
    <dgm:pt modelId="{52E31250-F9A0-4CE0-B56C-592BA38662C1}" type="pres">
      <dgm:prSet presAssocID="{0972D714-D4DC-4E8D-9FFF-5BF5D1D8F99F}" presName="composite3" presStyleCnt="0"/>
      <dgm:spPr/>
    </dgm:pt>
    <dgm:pt modelId="{48EB821B-5A6B-4433-ADD2-CD310E61C944}" type="pres">
      <dgm:prSet presAssocID="{0972D714-D4DC-4E8D-9FFF-5BF5D1D8F99F}" presName="background3" presStyleLbl="node3" presStyleIdx="4" presStyleCnt="5"/>
      <dgm:spPr/>
    </dgm:pt>
    <dgm:pt modelId="{3E193DC3-8F54-4153-8030-234084050084}" type="pres">
      <dgm:prSet presAssocID="{0972D714-D4DC-4E8D-9FFF-5BF5D1D8F99F}" presName="text3" presStyleLbl="fgAcc3" presStyleIdx="4" presStyleCnt="5">
        <dgm:presLayoutVars>
          <dgm:chPref val="3"/>
        </dgm:presLayoutVars>
      </dgm:prSet>
      <dgm:spPr/>
    </dgm:pt>
    <dgm:pt modelId="{C40E0218-6F00-4582-9EF2-CE888559A599}" type="pres">
      <dgm:prSet presAssocID="{0972D714-D4DC-4E8D-9FFF-5BF5D1D8F99F}" presName="hierChild4" presStyleCnt="0"/>
      <dgm:spPr/>
    </dgm:pt>
  </dgm:ptLst>
  <dgm:cxnLst>
    <dgm:cxn modelId="{D6A80104-3289-4511-B6E7-6DD012039A2D}" srcId="{BDE2C28E-8A6B-40A5-825D-BDCE31DE6925}" destId="{416C2DC6-34D9-4DA6-B619-2A586F0565AE}" srcOrd="0" destOrd="0" parTransId="{056C8829-FA44-4221-9B4B-F95069806ADE}" sibTransId="{18645F04-6F7B-4A8E-97A5-12B5BED0E1D5}"/>
    <dgm:cxn modelId="{3C36232A-F42E-4E54-AF5D-6D8D738E9DE3}" srcId="{59095E76-221A-4B34-8158-2B0B06B03FF1}" destId="{26E88C28-541E-43A9-BA6E-84007FC54535}" srcOrd="1" destOrd="0" parTransId="{26C1A07D-111C-4B68-8B00-0D5233955369}" sibTransId="{69051E82-D486-4B72-9F23-550655D2697B}"/>
    <dgm:cxn modelId="{42B996BC-8D7F-4A04-9CC3-3D6D4B165187}" type="presOf" srcId="{F01988CC-C768-4323-85D9-0001BACD7653}" destId="{C67669B4-1F70-4FB2-B092-128856041081}" srcOrd="0" destOrd="0" presId="urn:microsoft.com/office/officeart/2005/8/layout/hierarchy1"/>
    <dgm:cxn modelId="{F296B37A-E810-4D20-99B5-6092E3ED0C6B}" type="presOf" srcId="{BDE2C28E-8A6B-40A5-825D-BDCE31DE6925}" destId="{175988DB-50C0-4DC6-8ACD-B46378774AF7}" srcOrd="0" destOrd="0" presId="urn:microsoft.com/office/officeart/2005/8/layout/hierarchy1"/>
    <dgm:cxn modelId="{99C61E64-F5DC-4557-B60A-0F1E0076E90E}" type="presOf" srcId="{59095E76-221A-4B34-8158-2B0B06B03FF1}" destId="{35231787-EF30-4902-9079-021B4E8879CC}" srcOrd="0" destOrd="0" presId="urn:microsoft.com/office/officeart/2005/8/layout/hierarchy1"/>
    <dgm:cxn modelId="{DEAE7FE1-3E2F-4BCA-86AD-D65FE2BF1D85}" type="presOf" srcId="{53B8B0C4-A739-4E39-8CCF-1A6FA5A75CB7}" destId="{E57F3119-A959-4E81-8B8D-1E23BD3A99C5}" srcOrd="0" destOrd="0" presId="urn:microsoft.com/office/officeart/2005/8/layout/hierarchy1"/>
    <dgm:cxn modelId="{AA4B2C4F-29FD-4BAD-9005-9BBB1DA8D2CE}" type="presOf" srcId="{3BDB9BA3-A2D0-4DA6-A238-9AC3DB762C7C}" destId="{9C7B879D-C4FF-4AAA-8CF9-D6F81F2CF0F2}" srcOrd="0" destOrd="0" presId="urn:microsoft.com/office/officeart/2005/8/layout/hierarchy1"/>
    <dgm:cxn modelId="{83597D82-B09D-4DFC-8446-E3C5643EE9FF}" type="presOf" srcId="{26E88C28-541E-43A9-BA6E-84007FC54535}" destId="{BC5A7EB5-E1F0-4087-BC1C-E42B72CCEBCE}" srcOrd="0" destOrd="0" presId="urn:microsoft.com/office/officeart/2005/8/layout/hierarchy1"/>
    <dgm:cxn modelId="{FC7DF627-B1CA-4786-94A0-6CA65B6496F1}" type="presOf" srcId="{0972D714-D4DC-4E8D-9FFF-5BF5D1D8F99F}" destId="{3E193DC3-8F54-4153-8030-234084050084}" srcOrd="0" destOrd="0" presId="urn:microsoft.com/office/officeart/2005/8/layout/hierarchy1"/>
    <dgm:cxn modelId="{346D33FB-32D9-4ABC-BF6F-38ADBED1112C}" type="presOf" srcId="{416C2DC6-34D9-4DA6-B619-2A586F0565AE}" destId="{82DE2F3D-648A-4CE6-A49F-60D0D12BA96A}" srcOrd="0" destOrd="0" presId="urn:microsoft.com/office/officeart/2005/8/layout/hierarchy1"/>
    <dgm:cxn modelId="{9B99D6AF-0F8A-431C-BB6C-2D35BAAEB424}" type="presOf" srcId="{EE7B05C3-8C75-49DF-B28A-9DE22B21E56F}" destId="{7A694765-B0A5-413B-A9E4-83CEE02E7DC4}" srcOrd="0" destOrd="0" presId="urn:microsoft.com/office/officeart/2005/8/layout/hierarchy1"/>
    <dgm:cxn modelId="{EB2028AE-7324-49E6-8EC1-5F87FDF89946}" type="presOf" srcId="{E478BFFB-3C75-423B-B810-A6AB229EAD58}" destId="{3E861C1B-C04B-4A9A-8CF1-E92F42D26A1C}" srcOrd="0" destOrd="0" presId="urn:microsoft.com/office/officeart/2005/8/layout/hierarchy1"/>
    <dgm:cxn modelId="{472BD6A1-394D-4903-AC5E-4FC7EE544A42}" srcId="{59095E76-221A-4B34-8158-2B0B06B03FF1}" destId="{0B98778A-7070-4C85-A838-9A4649816901}" srcOrd="0" destOrd="0" parTransId="{9FF17B54-73B6-4F6F-B763-61BD176CBF48}" sibTransId="{E197237B-5B28-4977-8746-D2677CBCF753}"/>
    <dgm:cxn modelId="{16B460DA-8DD4-4237-B415-9CE1A093F9A4}" srcId="{416C2DC6-34D9-4DA6-B619-2A586F0565AE}" destId="{59095E76-221A-4B34-8158-2B0B06B03FF1}" srcOrd="1" destOrd="0" parTransId="{3BDB9BA3-A2D0-4DA6-A238-9AC3DB762C7C}" sibTransId="{D5A113DB-A7E3-429F-A38C-5B1864EF3F16}"/>
    <dgm:cxn modelId="{EF60C9DF-541E-4034-9987-156531714CAA}" type="presOf" srcId="{1DCA1646-AFED-49AE-B9A7-27397C7B4CB4}" destId="{9327DA69-08B4-40FA-951D-B580757182F7}" srcOrd="0" destOrd="0" presId="urn:microsoft.com/office/officeart/2005/8/layout/hierarchy1"/>
    <dgm:cxn modelId="{3FEAC8B4-3B85-4293-B1E5-62C3BA62CB28}" type="presOf" srcId="{E5CEB5FD-1452-4104-A7BF-67F64884B834}" destId="{8D745D85-4032-4D30-8AB7-5FB0FA147A7C}" srcOrd="0" destOrd="0" presId="urn:microsoft.com/office/officeart/2005/8/layout/hierarchy1"/>
    <dgm:cxn modelId="{7900105D-F668-4EB0-9AB5-72A965A6E12E}" srcId="{416C2DC6-34D9-4DA6-B619-2A586F0565AE}" destId="{03093E16-8897-4EA8-B4E7-1C0793534C8B}" srcOrd="0" destOrd="0" parTransId="{E478BFFB-3C75-423B-B810-A6AB229EAD58}" sibTransId="{5738AE38-BCB8-4CD2-BCE4-8F51F8AD00A2}"/>
    <dgm:cxn modelId="{01082A5B-DF78-46B4-980D-87BE4E01FCE5}" srcId="{03093E16-8897-4EA8-B4E7-1C0793534C8B}" destId="{53B8B0C4-A739-4E39-8CCF-1A6FA5A75CB7}" srcOrd="1" destOrd="0" parTransId="{E5CEB5FD-1452-4104-A7BF-67F64884B834}" sibTransId="{04F24E80-38CE-4DF3-9E69-1212072A0430}"/>
    <dgm:cxn modelId="{0704AE3E-C865-4164-8BF2-05CB100B1453}" type="presOf" srcId="{03093E16-8897-4EA8-B4E7-1C0793534C8B}" destId="{36AA95DF-64A6-4A44-AADC-AE2CC759B5C7}" srcOrd="0" destOrd="0" presId="urn:microsoft.com/office/officeart/2005/8/layout/hierarchy1"/>
    <dgm:cxn modelId="{09BA0B85-FDCC-4586-B701-755DADB51815}" type="presOf" srcId="{0B98778A-7070-4C85-A838-9A4649816901}" destId="{AD823567-4D29-414F-9202-8607195D5A74}" srcOrd="0" destOrd="0" presId="urn:microsoft.com/office/officeart/2005/8/layout/hierarchy1"/>
    <dgm:cxn modelId="{C4B723E3-6347-4234-8C0B-2FF86CAF42A3}" type="presOf" srcId="{26C1A07D-111C-4B68-8B00-0D5233955369}" destId="{A8E451E5-6C8B-4D71-A4FF-280EEBDD831D}" srcOrd="0" destOrd="0" presId="urn:microsoft.com/office/officeart/2005/8/layout/hierarchy1"/>
    <dgm:cxn modelId="{42902FAC-CF6E-4E82-9D8A-A007177720C5}" type="presOf" srcId="{9FF17B54-73B6-4F6F-B763-61BD176CBF48}" destId="{779B90AB-BA95-44FE-99EA-F496AC964DD6}" srcOrd="0" destOrd="0" presId="urn:microsoft.com/office/officeart/2005/8/layout/hierarchy1"/>
    <dgm:cxn modelId="{B4B69DBD-EF38-4B9C-A48B-4D02E18E638D}" srcId="{03093E16-8897-4EA8-B4E7-1C0793534C8B}" destId="{F01988CC-C768-4323-85D9-0001BACD7653}" srcOrd="0" destOrd="0" parTransId="{1DCA1646-AFED-49AE-B9A7-27397C7B4CB4}" sibTransId="{4B08715F-D120-4B08-90B1-0F1755B90F94}"/>
    <dgm:cxn modelId="{172337E4-2F83-4A48-9C86-88D1DF1ECE25}" srcId="{59095E76-221A-4B34-8158-2B0B06B03FF1}" destId="{0972D714-D4DC-4E8D-9FFF-5BF5D1D8F99F}" srcOrd="2" destOrd="0" parTransId="{EE7B05C3-8C75-49DF-B28A-9DE22B21E56F}" sibTransId="{11A4B247-E2AD-4A3C-ACA7-D9DC8E77147B}"/>
    <dgm:cxn modelId="{2C7E8901-5604-457D-AE1D-81606EDC8AC6}" type="presParOf" srcId="{175988DB-50C0-4DC6-8ACD-B46378774AF7}" destId="{906E4406-8084-4BA1-8403-714FE7AE3B1A}" srcOrd="0" destOrd="0" presId="urn:microsoft.com/office/officeart/2005/8/layout/hierarchy1"/>
    <dgm:cxn modelId="{C5982102-4316-497C-8284-EE6062B85AEF}" type="presParOf" srcId="{906E4406-8084-4BA1-8403-714FE7AE3B1A}" destId="{5C15C28A-875A-4969-BB21-D72B0114CC22}" srcOrd="0" destOrd="0" presId="urn:microsoft.com/office/officeart/2005/8/layout/hierarchy1"/>
    <dgm:cxn modelId="{B4483A66-5EB5-4947-AD19-4A5A885C25DC}" type="presParOf" srcId="{5C15C28A-875A-4969-BB21-D72B0114CC22}" destId="{241AEF09-D072-418D-89FF-044E1B1721DB}" srcOrd="0" destOrd="0" presId="urn:microsoft.com/office/officeart/2005/8/layout/hierarchy1"/>
    <dgm:cxn modelId="{11EE3544-B0DA-4C36-A342-711E5DB94049}" type="presParOf" srcId="{5C15C28A-875A-4969-BB21-D72B0114CC22}" destId="{82DE2F3D-648A-4CE6-A49F-60D0D12BA96A}" srcOrd="1" destOrd="0" presId="urn:microsoft.com/office/officeart/2005/8/layout/hierarchy1"/>
    <dgm:cxn modelId="{B53CEB9B-DF5B-4137-B4D3-2B8DBE4EEBE2}" type="presParOf" srcId="{906E4406-8084-4BA1-8403-714FE7AE3B1A}" destId="{18495D4D-434D-497C-8584-4C550748E775}" srcOrd="1" destOrd="0" presId="urn:microsoft.com/office/officeart/2005/8/layout/hierarchy1"/>
    <dgm:cxn modelId="{1239C5CA-7354-4FD4-AF8E-D2204D6FB046}" type="presParOf" srcId="{18495D4D-434D-497C-8584-4C550748E775}" destId="{3E861C1B-C04B-4A9A-8CF1-E92F42D26A1C}" srcOrd="0" destOrd="0" presId="urn:microsoft.com/office/officeart/2005/8/layout/hierarchy1"/>
    <dgm:cxn modelId="{3A0F544B-6AF2-47E6-9621-34AC5174E193}" type="presParOf" srcId="{18495D4D-434D-497C-8584-4C550748E775}" destId="{6BF6799C-5A0B-4896-91C9-160010E88EA7}" srcOrd="1" destOrd="0" presId="urn:microsoft.com/office/officeart/2005/8/layout/hierarchy1"/>
    <dgm:cxn modelId="{E4A85A46-E588-43DA-83A0-1CCB9DE5A847}" type="presParOf" srcId="{6BF6799C-5A0B-4896-91C9-160010E88EA7}" destId="{D4ED2FFE-CDB4-4607-89C9-7C4513A21C28}" srcOrd="0" destOrd="0" presId="urn:microsoft.com/office/officeart/2005/8/layout/hierarchy1"/>
    <dgm:cxn modelId="{310EE61D-44F4-44C5-94DB-4EA93DD32FC6}" type="presParOf" srcId="{D4ED2FFE-CDB4-4607-89C9-7C4513A21C28}" destId="{73DC133E-DEC1-47F9-B83C-F8BC16A55068}" srcOrd="0" destOrd="0" presId="urn:microsoft.com/office/officeart/2005/8/layout/hierarchy1"/>
    <dgm:cxn modelId="{9EB735F1-E764-4CB7-A6DE-FE21A6E86271}" type="presParOf" srcId="{D4ED2FFE-CDB4-4607-89C9-7C4513A21C28}" destId="{36AA95DF-64A6-4A44-AADC-AE2CC759B5C7}" srcOrd="1" destOrd="0" presId="urn:microsoft.com/office/officeart/2005/8/layout/hierarchy1"/>
    <dgm:cxn modelId="{6B88DEFF-200A-41E6-8E9E-821C8F9DC016}" type="presParOf" srcId="{6BF6799C-5A0B-4896-91C9-160010E88EA7}" destId="{A3C45EFD-D2D9-4034-9EB5-CB8403329F91}" srcOrd="1" destOrd="0" presId="urn:microsoft.com/office/officeart/2005/8/layout/hierarchy1"/>
    <dgm:cxn modelId="{358B9DE0-F91D-4DAA-A31A-97461D9B48E9}" type="presParOf" srcId="{A3C45EFD-D2D9-4034-9EB5-CB8403329F91}" destId="{9327DA69-08B4-40FA-951D-B580757182F7}" srcOrd="0" destOrd="0" presId="urn:microsoft.com/office/officeart/2005/8/layout/hierarchy1"/>
    <dgm:cxn modelId="{206AFE70-3F51-469B-9E41-141C9A30F23E}" type="presParOf" srcId="{A3C45EFD-D2D9-4034-9EB5-CB8403329F91}" destId="{D2E6D3DA-2E03-4C80-8EF5-5603FFC37A96}" srcOrd="1" destOrd="0" presId="urn:microsoft.com/office/officeart/2005/8/layout/hierarchy1"/>
    <dgm:cxn modelId="{C2EE1BBE-C8E2-4B6F-B0F0-DFAD3DE1FE86}" type="presParOf" srcId="{D2E6D3DA-2E03-4C80-8EF5-5603FFC37A96}" destId="{FE1796FF-73EA-46CD-8E9B-72BE667BB37F}" srcOrd="0" destOrd="0" presId="urn:microsoft.com/office/officeart/2005/8/layout/hierarchy1"/>
    <dgm:cxn modelId="{528694D9-9F5D-4F03-9EC4-3DE9DA977B78}" type="presParOf" srcId="{FE1796FF-73EA-46CD-8E9B-72BE667BB37F}" destId="{966682C1-F6B1-4830-AFBA-A03D265A1595}" srcOrd="0" destOrd="0" presId="urn:microsoft.com/office/officeart/2005/8/layout/hierarchy1"/>
    <dgm:cxn modelId="{2E935355-3C4C-4818-A0C0-E0994EE3AB04}" type="presParOf" srcId="{FE1796FF-73EA-46CD-8E9B-72BE667BB37F}" destId="{C67669B4-1F70-4FB2-B092-128856041081}" srcOrd="1" destOrd="0" presId="urn:microsoft.com/office/officeart/2005/8/layout/hierarchy1"/>
    <dgm:cxn modelId="{AE4E58FB-F8C8-4148-B3D7-D993F182A13A}" type="presParOf" srcId="{D2E6D3DA-2E03-4C80-8EF5-5603FFC37A96}" destId="{12938579-3961-4B9C-830C-FC2155CCBF3D}" srcOrd="1" destOrd="0" presId="urn:microsoft.com/office/officeart/2005/8/layout/hierarchy1"/>
    <dgm:cxn modelId="{97152645-1328-41CE-82B0-DF7B5F468B69}" type="presParOf" srcId="{A3C45EFD-D2D9-4034-9EB5-CB8403329F91}" destId="{8D745D85-4032-4D30-8AB7-5FB0FA147A7C}" srcOrd="2" destOrd="0" presId="urn:microsoft.com/office/officeart/2005/8/layout/hierarchy1"/>
    <dgm:cxn modelId="{CFFEB406-293A-45B0-A60E-AA256A72D579}" type="presParOf" srcId="{A3C45EFD-D2D9-4034-9EB5-CB8403329F91}" destId="{DFD64312-DBC8-4469-AD8D-FEC3C2A96ED9}" srcOrd="3" destOrd="0" presId="urn:microsoft.com/office/officeart/2005/8/layout/hierarchy1"/>
    <dgm:cxn modelId="{C2D6F316-294E-4113-8855-53AD61C8C327}" type="presParOf" srcId="{DFD64312-DBC8-4469-AD8D-FEC3C2A96ED9}" destId="{F8E7177F-2A27-445E-9284-8609EDE3E4AA}" srcOrd="0" destOrd="0" presId="urn:microsoft.com/office/officeart/2005/8/layout/hierarchy1"/>
    <dgm:cxn modelId="{C136DBAC-BA82-4755-83AC-899102E8343E}" type="presParOf" srcId="{F8E7177F-2A27-445E-9284-8609EDE3E4AA}" destId="{35B648F9-44EE-422F-97F4-39343C65737A}" srcOrd="0" destOrd="0" presId="urn:microsoft.com/office/officeart/2005/8/layout/hierarchy1"/>
    <dgm:cxn modelId="{A26AC564-730F-4524-BCE8-F164AD82D473}" type="presParOf" srcId="{F8E7177F-2A27-445E-9284-8609EDE3E4AA}" destId="{E57F3119-A959-4E81-8B8D-1E23BD3A99C5}" srcOrd="1" destOrd="0" presId="urn:microsoft.com/office/officeart/2005/8/layout/hierarchy1"/>
    <dgm:cxn modelId="{B86928BA-93AB-4ED5-97E6-219BAAA1ED9D}" type="presParOf" srcId="{DFD64312-DBC8-4469-AD8D-FEC3C2A96ED9}" destId="{01BEF9DE-CB0B-415C-9F7E-48D8A37A7BD2}" srcOrd="1" destOrd="0" presId="urn:microsoft.com/office/officeart/2005/8/layout/hierarchy1"/>
    <dgm:cxn modelId="{9DB36CFA-FDDE-49B9-B868-4EF4FAB8D372}" type="presParOf" srcId="{18495D4D-434D-497C-8584-4C550748E775}" destId="{9C7B879D-C4FF-4AAA-8CF9-D6F81F2CF0F2}" srcOrd="2" destOrd="0" presId="urn:microsoft.com/office/officeart/2005/8/layout/hierarchy1"/>
    <dgm:cxn modelId="{D24B4194-6E1E-4C38-A7C5-A6DBCF07743F}" type="presParOf" srcId="{18495D4D-434D-497C-8584-4C550748E775}" destId="{9D2D1667-756D-467E-8C70-B239DD300AB5}" srcOrd="3" destOrd="0" presId="urn:microsoft.com/office/officeart/2005/8/layout/hierarchy1"/>
    <dgm:cxn modelId="{85FE5642-04C2-4D7D-9AAB-EC3B1604E2B9}" type="presParOf" srcId="{9D2D1667-756D-467E-8C70-B239DD300AB5}" destId="{CECBC8C5-DA01-443E-85F0-6FC8923ED0DD}" srcOrd="0" destOrd="0" presId="urn:microsoft.com/office/officeart/2005/8/layout/hierarchy1"/>
    <dgm:cxn modelId="{0DD73EF0-FA8D-4310-B0A5-5A3352273CBB}" type="presParOf" srcId="{CECBC8C5-DA01-443E-85F0-6FC8923ED0DD}" destId="{77E52A7B-13F6-4D4F-8AF9-B723784BD4A9}" srcOrd="0" destOrd="0" presId="urn:microsoft.com/office/officeart/2005/8/layout/hierarchy1"/>
    <dgm:cxn modelId="{5358154E-9D70-4B92-9557-C5B9557FEECB}" type="presParOf" srcId="{CECBC8C5-DA01-443E-85F0-6FC8923ED0DD}" destId="{35231787-EF30-4902-9079-021B4E8879CC}" srcOrd="1" destOrd="0" presId="urn:microsoft.com/office/officeart/2005/8/layout/hierarchy1"/>
    <dgm:cxn modelId="{E0600A31-57AA-426F-8741-01660626521E}" type="presParOf" srcId="{9D2D1667-756D-467E-8C70-B239DD300AB5}" destId="{516546D8-CE53-462D-8C04-2448F3DB704B}" srcOrd="1" destOrd="0" presId="urn:microsoft.com/office/officeart/2005/8/layout/hierarchy1"/>
    <dgm:cxn modelId="{93BC48C9-68E3-4857-85EB-725FA40A5769}" type="presParOf" srcId="{516546D8-CE53-462D-8C04-2448F3DB704B}" destId="{779B90AB-BA95-44FE-99EA-F496AC964DD6}" srcOrd="0" destOrd="0" presId="urn:microsoft.com/office/officeart/2005/8/layout/hierarchy1"/>
    <dgm:cxn modelId="{86932DFD-8FB8-4572-8508-79470497BCCD}" type="presParOf" srcId="{516546D8-CE53-462D-8C04-2448F3DB704B}" destId="{CAA79B6D-AD06-429E-9684-757DA47F14D7}" srcOrd="1" destOrd="0" presId="urn:microsoft.com/office/officeart/2005/8/layout/hierarchy1"/>
    <dgm:cxn modelId="{98A542D4-E6AE-4557-B9AA-2D8BE2FA8587}" type="presParOf" srcId="{CAA79B6D-AD06-429E-9684-757DA47F14D7}" destId="{4D907D78-5F53-432A-9039-3A4696EC7413}" srcOrd="0" destOrd="0" presId="urn:microsoft.com/office/officeart/2005/8/layout/hierarchy1"/>
    <dgm:cxn modelId="{055CE9AA-2775-4CB8-8D73-AF2E4807CD8F}" type="presParOf" srcId="{4D907D78-5F53-432A-9039-3A4696EC7413}" destId="{413B4DBA-2DBA-4A1B-9C00-7E45A3B31036}" srcOrd="0" destOrd="0" presId="urn:microsoft.com/office/officeart/2005/8/layout/hierarchy1"/>
    <dgm:cxn modelId="{C36D4A38-712E-4E07-B2E5-38B6F876CF22}" type="presParOf" srcId="{4D907D78-5F53-432A-9039-3A4696EC7413}" destId="{AD823567-4D29-414F-9202-8607195D5A74}" srcOrd="1" destOrd="0" presId="urn:microsoft.com/office/officeart/2005/8/layout/hierarchy1"/>
    <dgm:cxn modelId="{6A5792B7-1125-483C-87FF-9E14CC9DA870}" type="presParOf" srcId="{CAA79B6D-AD06-429E-9684-757DA47F14D7}" destId="{523BCA6B-2D79-4898-AA27-D1A8357EDAF3}" srcOrd="1" destOrd="0" presId="urn:microsoft.com/office/officeart/2005/8/layout/hierarchy1"/>
    <dgm:cxn modelId="{37B5DF8D-44D8-4287-9C26-EBF628D928FC}" type="presParOf" srcId="{516546D8-CE53-462D-8C04-2448F3DB704B}" destId="{A8E451E5-6C8B-4D71-A4FF-280EEBDD831D}" srcOrd="2" destOrd="0" presId="urn:microsoft.com/office/officeart/2005/8/layout/hierarchy1"/>
    <dgm:cxn modelId="{4AB3225F-2866-4468-87C8-99DB0BD5E68E}" type="presParOf" srcId="{516546D8-CE53-462D-8C04-2448F3DB704B}" destId="{A6E07723-8D62-4FAC-889D-5F605A5CC7AF}" srcOrd="3" destOrd="0" presId="urn:microsoft.com/office/officeart/2005/8/layout/hierarchy1"/>
    <dgm:cxn modelId="{7BD105AA-4C0B-437F-99DC-0DD29A52C890}" type="presParOf" srcId="{A6E07723-8D62-4FAC-889D-5F605A5CC7AF}" destId="{FAE0D6FF-149F-44C4-A1F1-5B037B0A9510}" srcOrd="0" destOrd="0" presId="urn:microsoft.com/office/officeart/2005/8/layout/hierarchy1"/>
    <dgm:cxn modelId="{E1C8DAAD-ED53-44DA-91ED-A23400125C96}" type="presParOf" srcId="{FAE0D6FF-149F-44C4-A1F1-5B037B0A9510}" destId="{1D2E1320-0330-48B6-84B1-E821FA2FFCCE}" srcOrd="0" destOrd="0" presId="urn:microsoft.com/office/officeart/2005/8/layout/hierarchy1"/>
    <dgm:cxn modelId="{1C610722-2FAB-4853-9B81-0DEA204E0A86}" type="presParOf" srcId="{FAE0D6FF-149F-44C4-A1F1-5B037B0A9510}" destId="{BC5A7EB5-E1F0-4087-BC1C-E42B72CCEBCE}" srcOrd="1" destOrd="0" presId="urn:microsoft.com/office/officeart/2005/8/layout/hierarchy1"/>
    <dgm:cxn modelId="{2C671636-58D3-4E58-BFE9-68D4D7BCAC2E}" type="presParOf" srcId="{A6E07723-8D62-4FAC-889D-5F605A5CC7AF}" destId="{4D374241-9718-412C-8992-463CB94AAAD6}" srcOrd="1" destOrd="0" presId="urn:microsoft.com/office/officeart/2005/8/layout/hierarchy1"/>
    <dgm:cxn modelId="{686B0583-8305-412E-9AE1-860CB34E404A}" type="presParOf" srcId="{516546D8-CE53-462D-8C04-2448F3DB704B}" destId="{7A694765-B0A5-413B-A9E4-83CEE02E7DC4}" srcOrd="4" destOrd="0" presId="urn:microsoft.com/office/officeart/2005/8/layout/hierarchy1"/>
    <dgm:cxn modelId="{4ACF13B3-C17F-4EC9-B9A3-960148C08E7C}" type="presParOf" srcId="{516546D8-CE53-462D-8C04-2448F3DB704B}" destId="{5FFFED31-E903-4F8B-9CA5-D3705741F04B}" srcOrd="5" destOrd="0" presId="urn:microsoft.com/office/officeart/2005/8/layout/hierarchy1"/>
    <dgm:cxn modelId="{473C5564-6DF4-434F-ABE1-DBB423286749}" type="presParOf" srcId="{5FFFED31-E903-4F8B-9CA5-D3705741F04B}" destId="{52E31250-F9A0-4CE0-B56C-592BA38662C1}" srcOrd="0" destOrd="0" presId="urn:microsoft.com/office/officeart/2005/8/layout/hierarchy1"/>
    <dgm:cxn modelId="{9B0EA856-50FB-450A-B077-F778111393A9}" type="presParOf" srcId="{52E31250-F9A0-4CE0-B56C-592BA38662C1}" destId="{48EB821B-5A6B-4433-ADD2-CD310E61C944}" srcOrd="0" destOrd="0" presId="urn:microsoft.com/office/officeart/2005/8/layout/hierarchy1"/>
    <dgm:cxn modelId="{B6B31C4B-8703-4061-B429-94A606F11549}" type="presParOf" srcId="{52E31250-F9A0-4CE0-B56C-592BA38662C1}" destId="{3E193DC3-8F54-4153-8030-234084050084}" srcOrd="1" destOrd="0" presId="urn:microsoft.com/office/officeart/2005/8/layout/hierarchy1"/>
    <dgm:cxn modelId="{419EC88F-3C99-4875-85E0-DC1630038714}" type="presParOf" srcId="{5FFFED31-E903-4F8B-9CA5-D3705741F04B}" destId="{C40E0218-6F00-4582-9EF2-CE888559A59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694765-B0A5-413B-A9E4-83CEE02E7DC4}">
      <dsp:nvSpPr>
        <dsp:cNvPr id="0" name=""/>
        <dsp:cNvSpPr/>
      </dsp:nvSpPr>
      <dsp:spPr>
        <a:xfrm>
          <a:off x="5999518" y="2793249"/>
          <a:ext cx="1758992" cy="418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236"/>
              </a:lnTo>
              <a:lnTo>
                <a:pt x="1758992" y="285236"/>
              </a:lnTo>
              <a:lnTo>
                <a:pt x="1758992" y="4185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451E5-6C8B-4D71-A4FF-280EEBDD831D}">
      <dsp:nvSpPr>
        <dsp:cNvPr id="0" name=""/>
        <dsp:cNvSpPr/>
      </dsp:nvSpPr>
      <dsp:spPr>
        <a:xfrm>
          <a:off x="5953798" y="2793249"/>
          <a:ext cx="91440" cy="4185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85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9B90AB-BA95-44FE-99EA-F496AC964DD6}">
      <dsp:nvSpPr>
        <dsp:cNvPr id="0" name=""/>
        <dsp:cNvSpPr/>
      </dsp:nvSpPr>
      <dsp:spPr>
        <a:xfrm>
          <a:off x="4240525" y="2793249"/>
          <a:ext cx="1758992" cy="418560"/>
        </a:xfrm>
        <a:custGeom>
          <a:avLst/>
          <a:gdLst/>
          <a:ahLst/>
          <a:cxnLst/>
          <a:rect l="0" t="0" r="0" b="0"/>
          <a:pathLst>
            <a:path>
              <a:moveTo>
                <a:pt x="1758992" y="0"/>
              </a:moveTo>
              <a:lnTo>
                <a:pt x="1758992" y="285236"/>
              </a:lnTo>
              <a:lnTo>
                <a:pt x="0" y="285236"/>
              </a:lnTo>
              <a:lnTo>
                <a:pt x="0" y="4185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7B879D-C4FF-4AAA-8CF9-D6F81F2CF0F2}">
      <dsp:nvSpPr>
        <dsp:cNvPr id="0" name=""/>
        <dsp:cNvSpPr/>
      </dsp:nvSpPr>
      <dsp:spPr>
        <a:xfrm>
          <a:off x="3397621" y="1460813"/>
          <a:ext cx="2601896" cy="418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236"/>
              </a:lnTo>
              <a:lnTo>
                <a:pt x="2601896" y="285236"/>
              </a:lnTo>
              <a:lnTo>
                <a:pt x="2601896" y="4185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745D85-4032-4D30-8AB7-5FB0FA147A7C}">
      <dsp:nvSpPr>
        <dsp:cNvPr id="0" name=""/>
        <dsp:cNvSpPr/>
      </dsp:nvSpPr>
      <dsp:spPr>
        <a:xfrm>
          <a:off x="1602037" y="2793249"/>
          <a:ext cx="879496" cy="418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236"/>
              </a:lnTo>
              <a:lnTo>
                <a:pt x="879496" y="285236"/>
              </a:lnTo>
              <a:lnTo>
                <a:pt x="879496" y="4185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27DA69-08B4-40FA-951D-B580757182F7}">
      <dsp:nvSpPr>
        <dsp:cNvPr id="0" name=""/>
        <dsp:cNvSpPr/>
      </dsp:nvSpPr>
      <dsp:spPr>
        <a:xfrm>
          <a:off x="722541" y="2793249"/>
          <a:ext cx="879496" cy="418560"/>
        </a:xfrm>
        <a:custGeom>
          <a:avLst/>
          <a:gdLst/>
          <a:ahLst/>
          <a:cxnLst/>
          <a:rect l="0" t="0" r="0" b="0"/>
          <a:pathLst>
            <a:path>
              <a:moveTo>
                <a:pt x="879496" y="0"/>
              </a:moveTo>
              <a:lnTo>
                <a:pt x="879496" y="285236"/>
              </a:lnTo>
              <a:lnTo>
                <a:pt x="0" y="285236"/>
              </a:lnTo>
              <a:lnTo>
                <a:pt x="0" y="4185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861C1B-C04B-4A9A-8CF1-E92F42D26A1C}">
      <dsp:nvSpPr>
        <dsp:cNvPr id="0" name=""/>
        <dsp:cNvSpPr/>
      </dsp:nvSpPr>
      <dsp:spPr>
        <a:xfrm>
          <a:off x="1602037" y="1460813"/>
          <a:ext cx="1795584" cy="418560"/>
        </a:xfrm>
        <a:custGeom>
          <a:avLst/>
          <a:gdLst/>
          <a:ahLst/>
          <a:cxnLst/>
          <a:rect l="0" t="0" r="0" b="0"/>
          <a:pathLst>
            <a:path>
              <a:moveTo>
                <a:pt x="1795584" y="0"/>
              </a:moveTo>
              <a:lnTo>
                <a:pt x="1795584" y="285236"/>
              </a:lnTo>
              <a:lnTo>
                <a:pt x="0" y="285236"/>
              </a:lnTo>
              <a:lnTo>
                <a:pt x="0" y="4185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AEF09-D072-418D-89FF-044E1B1721DB}">
      <dsp:nvSpPr>
        <dsp:cNvPr id="0" name=""/>
        <dsp:cNvSpPr/>
      </dsp:nvSpPr>
      <dsp:spPr>
        <a:xfrm>
          <a:off x="2678033" y="546936"/>
          <a:ext cx="1439175" cy="913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DE2F3D-648A-4CE6-A49F-60D0D12BA96A}">
      <dsp:nvSpPr>
        <dsp:cNvPr id="0" name=""/>
        <dsp:cNvSpPr/>
      </dsp:nvSpPr>
      <dsp:spPr>
        <a:xfrm>
          <a:off x="2837942" y="698849"/>
          <a:ext cx="1439175" cy="913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/>
            <a:t>adidas </a:t>
          </a:r>
          <a:r>
            <a:rPr lang="de-DE" sz="1400" kern="1200" dirty="0" err="1" smtClean="0"/>
            <a:t>group</a:t>
          </a:r>
          <a:endParaRPr lang="de-DE" sz="1400" kern="1200" dirty="0"/>
        </a:p>
      </dsp:txBody>
      <dsp:txXfrm>
        <a:off x="2837942" y="698849"/>
        <a:ext cx="1439175" cy="913876"/>
      </dsp:txXfrm>
    </dsp:sp>
    <dsp:sp modelId="{73DC133E-DEC1-47F9-B83C-F8BC16A55068}">
      <dsp:nvSpPr>
        <dsp:cNvPr id="0" name=""/>
        <dsp:cNvSpPr/>
      </dsp:nvSpPr>
      <dsp:spPr>
        <a:xfrm>
          <a:off x="76137" y="1879373"/>
          <a:ext cx="3051800" cy="913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AA95DF-64A6-4A44-AADC-AE2CC759B5C7}">
      <dsp:nvSpPr>
        <dsp:cNvPr id="0" name=""/>
        <dsp:cNvSpPr/>
      </dsp:nvSpPr>
      <dsp:spPr>
        <a:xfrm>
          <a:off x="236045" y="2031286"/>
          <a:ext cx="3051800" cy="913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/>
            <a:t>Großhandel &amp; Einzelhandel</a:t>
          </a:r>
          <a:endParaRPr lang="de-DE" sz="1400" kern="1200" dirty="0"/>
        </a:p>
      </dsp:txBody>
      <dsp:txXfrm>
        <a:off x="236045" y="2031286"/>
        <a:ext cx="3051800" cy="913876"/>
      </dsp:txXfrm>
    </dsp:sp>
    <dsp:sp modelId="{966682C1-F6B1-4830-AFBA-A03D265A1595}">
      <dsp:nvSpPr>
        <dsp:cNvPr id="0" name=""/>
        <dsp:cNvSpPr/>
      </dsp:nvSpPr>
      <dsp:spPr>
        <a:xfrm>
          <a:off x="2953" y="3211809"/>
          <a:ext cx="1439175" cy="913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7669B4-1F70-4FB2-B092-128856041081}">
      <dsp:nvSpPr>
        <dsp:cNvPr id="0" name=""/>
        <dsp:cNvSpPr/>
      </dsp:nvSpPr>
      <dsp:spPr>
        <a:xfrm>
          <a:off x="162861" y="3363722"/>
          <a:ext cx="1439175" cy="913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400" kern="1200" dirty="0"/>
        </a:p>
      </dsp:txBody>
      <dsp:txXfrm>
        <a:off x="162861" y="3363722"/>
        <a:ext cx="1439175" cy="913876"/>
      </dsp:txXfrm>
    </dsp:sp>
    <dsp:sp modelId="{35B648F9-44EE-422F-97F4-39343C65737A}">
      <dsp:nvSpPr>
        <dsp:cNvPr id="0" name=""/>
        <dsp:cNvSpPr/>
      </dsp:nvSpPr>
      <dsp:spPr>
        <a:xfrm>
          <a:off x="1761945" y="3211809"/>
          <a:ext cx="1439175" cy="913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7F3119-A959-4E81-8B8D-1E23BD3A99C5}">
      <dsp:nvSpPr>
        <dsp:cNvPr id="0" name=""/>
        <dsp:cNvSpPr/>
      </dsp:nvSpPr>
      <dsp:spPr>
        <a:xfrm>
          <a:off x="1921854" y="3363722"/>
          <a:ext cx="1439175" cy="913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err="1" smtClean="0"/>
            <a:t>Reebok</a:t>
          </a:r>
          <a:endParaRPr lang="de-DE" sz="1400" kern="1200" dirty="0"/>
        </a:p>
      </dsp:txBody>
      <dsp:txXfrm>
        <a:off x="1921854" y="3363722"/>
        <a:ext cx="1439175" cy="913876"/>
      </dsp:txXfrm>
    </dsp:sp>
    <dsp:sp modelId="{77E52A7B-13F6-4D4F-8AF9-B723784BD4A9}">
      <dsp:nvSpPr>
        <dsp:cNvPr id="0" name=""/>
        <dsp:cNvSpPr/>
      </dsp:nvSpPr>
      <dsp:spPr>
        <a:xfrm>
          <a:off x="5279930" y="1879373"/>
          <a:ext cx="1439175" cy="913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31787-EF30-4902-9079-021B4E8879CC}">
      <dsp:nvSpPr>
        <dsp:cNvPr id="0" name=""/>
        <dsp:cNvSpPr/>
      </dsp:nvSpPr>
      <dsp:spPr>
        <a:xfrm>
          <a:off x="5439838" y="2031286"/>
          <a:ext cx="1439175" cy="913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/>
            <a:t>Andere Geschäftssegmente</a:t>
          </a:r>
          <a:endParaRPr lang="de-DE" sz="1400" kern="1200" dirty="0"/>
        </a:p>
      </dsp:txBody>
      <dsp:txXfrm>
        <a:off x="5439838" y="2031286"/>
        <a:ext cx="1439175" cy="913876"/>
      </dsp:txXfrm>
    </dsp:sp>
    <dsp:sp modelId="{413B4DBA-2DBA-4A1B-9C00-7E45A3B31036}">
      <dsp:nvSpPr>
        <dsp:cNvPr id="0" name=""/>
        <dsp:cNvSpPr/>
      </dsp:nvSpPr>
      <dsp:spPr>
        <a:xfrm>
          <a:off x="3520938" y="3211809"/>
          <a:ext cx="1439175" cy="913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23567-4D29-414F-9202-8607195D5A74}">
      <dsp:nvSpPr>
        <dsp:cNvPr id="0" name=""/>
        <dsp:cNvSpPr/>
      </dsp:nvSpPr>
      <dsp:spPr>
        <a:xfrm>
          <a:off x="3680846" y="3363722"/>
          <a:ext cx="1439175" cy="913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/>
            <a:t>TaylorMade</a:t>
          </a:r>
          <a:endParaRPr lang="de-DE" sz="1400" kern="1200" dirty="0"/>
        </a:p>
      </dsp:txBody>
      <dsp:txXfrm>
        <a:off x="3680846" y="3363722"/>
        <a:ext cx="1439175" cy="913876"/>
      </dsp:txXfrm>
    </dsp:sp>
    <dsp:sp modelId="{1D2E1320-0330-48B6-84B1-E821FA2FFCCE}">
      <dsp:nvSpPr>
        <dsp:cNvPr id="0" name=""/>
        <dsp:cNvSpPr/>
      </dsp:nvSpPr>
      <dsp:spPr>
        <a:xfrm>
          <a:off x="5279930" y="3211809"/>
          <a:ext cx="1439175" cy="913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5A7EB5-E1F0-4087-BC1C-E42B72CCEBCE}">
      <dsp:nvSpPr>
        <dsp:cNvPr id="0" name=""/>
        <dsp:cNvSpPr/>
      </dsp:nvSpPr>
      <dsp:spPr>
        <a:xfrm>
          <a:off x="5439838" y="3363722"/>
          <a:ext cx="1439175" cy="913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err="1" smtClean="0"/>
            <a:t>Rockport</a:t>
          </a:r>
          <a:endParaRPr lang="de-DE" sz="1400" kern="1200" dirty="0"/>
        </a:p>
      </dsp:txBody>
      <dsp:txXfrm>
        <a:off x="5439838" y="3363722"/>
        <a:ext cx="1439175" cy="913876"/>
      </dsp:txXfrm>
    </dsp:sp>
    <dsp:sp modelId="{48EB821B-5A6B-4433-ADD2-CD310E61C944}">
      <dsp:nvSpPr>
        <dsp:cNvPr id="0" name=""/>
        <dsp:cNvSpPr/>
      </dsp:nvSpPr>
      <dsp:spPr>
        <a:xfrm>
          <a:off x="7038922" y="3211809"/>
          <a:ext cx="1439175" cy="913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193DC3-8F54-4153-8030-234084050084}">
      <dsp:nvSpPr>
        <dsp:cNvPr id="0" name=""/>
        <dsp:cNvSpPr/>
      </dsp:nvSpPr>
      <dsp:spPr>
        <a:xfrm>
          <a:off x="7198831" y="3363722"/>
          <a:ext cx="1439175" cy="913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err="1" smtClean="0"/>
            <a:t>Reebok</a:t>
          </a:r>
          <a:r>
            <a:rPr lang="de-DE" sz="1400" kern="1200" dirty="0" smtClean="0"/>
            <a:t> CCM</a:t>
          </a:r>
          <a:endParaRPr lang="de-DE" sz="1400" kern="1200" dirty="0"/>
        </a:p>
      </dsp:txBody>
      <dsp:txXfrm>
        <a:off x="7198831" y="3363722"/>
        <a:ext cx="1439175" cy="913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AB765-2935-4D7E-AA31-B51A354AA1DA}" type="datetimeFigureOut">
              <a:rPr lang="de-DE" smtClean="0"/>
              <a:pPr/>
              <a:t>27.10.2010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CA34A-878B-4B85-AAF4-3FBC0F7426C1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421060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CA34A-878B-4B85-AAF4-3FBC0F7426C1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CA34A-878B-4B85-AAF4-3FBC0F7426C1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091549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Abgerundetes Rechtec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7492-7F64-4ABC-89FD-6DCAE9E9509C}" type="datetime1">
              <a:rPr lang="de-DE" smtClean="0"/>
              <a:pPr/>
              <a:t>27.10.2010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21DE640-1F42-4A27-847F-716BADB72A4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7002-6CAB-4073-B0FA-BFD049C8E116}" type="datetime1">
              <a:rPr lang="de-DE" smtClean="0"/>
              <a:pPr/>
              <a:t>27.10.2010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B259-DB30-4D0B-871E-3B683750CA1A}" type="datetime1">
              <a:rPr lang="de-DE" smtClean="0"/>
              <a:pPr/>
              <a:t>27.10.2010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0A995-4314-412A-B657-525F2F46DDAD}" type="datetime1">
              <a:rPr lang="de-DE" smtClean="0"/>
              <a:pPr/>
              <a:t>27.10.2010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Abgerundetes Rechtec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B0D5-FD75-4985-99A6-527CFEFC0747}" type="datetime1">
              <a:rPr lang="de-DE" smtClean="0"/>
              <a:pPr/>
              <a:t>27.10.2010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7" name="Rechtec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21DE640-1F42-4A27-847F-716BADB72A4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4596-9AAE-4D08-9C9E-8A70FF78BFD4}" type="datetime1">
              <a:rPr lang="de-DE" smtClean="0"/>
              <a:pPr/>
              <a:t>27.10.2010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EC876-CCFA-4C0A-B207-72C014A0CC0F}" type="datetime1">
              <a:rPr lang="de-DE" smtClean="0"/>
              <a:pPr/>
              <a:t>27.10.2010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Inhaltsplatzhalt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C219-9A22-49C9-A17D-0D7937883578}" type="datetime1">
              <a:rPr lang="de-DE" smtClean="0"/>
              <a:pPr/>
              <a:t>27.10.2010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5458-2406-442A-9859-498D9A14B71B}" type="datetime1">
              <a:rPr lang="de-DE" smtClean="0"/>
              <a:pPr/>
              <a:t>27.10.2010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Abgerundetes Rechtec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6E371-1697-42AF-91D3-83E97BDA6EA2}" type="datetime1">
              <a:rPr lang="de-DE" smtClean="0"/>
              <a:pPr/>
              <a:t>27.10.2010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79163-D627-4FC5-B364-AF4120A7D6E0}" type="datetime1">
              <a:rPr lang="de-DE" smtClean="0"/>
              <a:pPr/>
              <a:t>27.10.2010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21DE640-1F42-4A27-847F-716BADB72A4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Rechtec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Abgerundetes Rechtec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2CC4224-4DEB-4625-8B13-9564498FE6E9}" type="datetime1">
              <a:rPr lang="de-DE" smtClean="0"/>
              <a:pPr/>
              <a:t>27.10.2010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21DE640-1F42-4A27-847F-716BADB72A4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gif"/><Relationship Id="rId12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9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jpeg"/><Relationship Id="rId1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e.wikipedia.org/wiki/Adidas" TargetMode="External"/><Relationship Id="rId2" Type="http://schemas.openxmlformats.org/officeDocument/2006/relationships/hyperlink" Target="http://www.press.adidas.com/de/desktopdefault.aspx/tabid-28/41_read-1209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didas-group.com/de/ourgroup/history/history.aspx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idas-group.com/de/SER2007/e/e_1_1as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87624" y="4869160"/>
            <a:ext cx="6400800" cy="1600200"/>
          </a:xfrm>
        </p:spPr>
        <p:txBody>
          <a:bodyPr/>
          <a:lstStyle/>
          <a:p>
            <a:r>
              <a:rPr lang="de-DE" dirty="0" smtClean="0"/>
              <a:t>World </a:t>
            </a:r>
            <a:r>
              <a:rPr lang="de-DE" dirty="0" err="1" smtClean="0"/>
              <a:t>of</a:t>
            </a:r>
            <a:r>
              <a:rPr lang="de-DE" dirty="0" smtClean="0"/>
              <a:t> Sports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z="1400" b="1" smtClean="0"/>
              <a:pPr/>
              <a:t>1</a:t>
            </a:fld>
            <a:endParaRPr lang="de-DE" sz="1400" b="1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3284984"/>
            <a:ext cx="7772400" cy="147002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de-DE" sz="6600" dirty="0">
                <a:solidFill>
                  <a:schemeClr val="tx1"/>
                </a:solidFill>
              </a:rPr>
              <a:t>a</a:t>
            </a:r>
            <a:r>
              <a:rPr lang="de-DE" sz="6600" dirty="0" smtClean="0">
                <a:solidFill>
                  <a:schemeClr val="tx1"/>
                </a:solidFill>
              </a:rPr>
              <a:t>didas AG</a:t>
            </a:r>
            <a:endParaRPr lang="de-DE" sz="6600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://www.boxsport-bedarf.de/shop/images/add/730px-Adidas-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836712"/>
            <a:ext cx="2312897" cy="1584176"/>
          </a:xfrm>
          <a:prstGeom prst="rect">
            <a:avLst/>
          </a:prstGeom>
          <a:noFill/>
        </p:spPr>
      </p:pic>
      <p:pic>
        <p:nvPicPr>
          <p:cNvPr id="1030" name="Picture 6" descr="http://www.wedress4less.nl/catalog/images/Adidas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268760"/>
            <a:ext cx="1895872" cy="1895873"/>
          </a:xfrm>
          <a:prstGeom prst="rect">
            <a:avLst/>
          </a:prstGeom>
          <a:noFill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1341679"/>
            <a:ext cx="1800200" cy="177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 Unternehmen mit vielen Ösen…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10</a:t>
            </a:fld>
            <a:endParaRPr lang="de-DE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sz="quarter" idx="1"/>
          </p:nvPr>
        </p:nvGraphicFramePr>
        <p:xfrm>
          <a:off x="323528" y="1124744"/>
          <a:ext cx="864096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Grafik 6" descr="adidas_group_logo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47864" y="1988840"/>
            <a:ext cx="1027751" cy="648072"/>
          </a:xfrm>
          <a:prstGeom prst="rect">
            <a:avLst/>
          </a:prstGeom>
        </p:spPr>
      </p:pic>
      <p:pic>
        <p:nvPicPr>
          <p:cNvPr id="8" name="Grafik 7" descr="reebok-log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39752" y="4797152"/>
            <a:ext cx="1263754" cy="259848"/>
          </a:xfrm>
          <a:prstGeom prst="rect">
            <a:avLst/>
          </a:prstGeom>
        </p:spPr>
      </p:pic>
      <p:pic>
        <p:nvPicPr>
          <p:cNvPr id="9" name="Grafik 8" descr="logo_TaylorMad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67944" y="4653136"/>
            <a:ext cx="1331640" cy="532656"/>
          </a:xfrm>
          <a:prstGeom prst="rect">
            <a:avLst/>
          </a:prstGeom>
        </p:spPr>
      </p:pic>
      <p:pic>
        <p:nvPicPr>
          <p:cNvPr id="10" name="Grafik 9" descr="rockport-logo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84168" y="4581128"/>
            <a:ext cx="802382" cy="802382"/>
          </a:xfrm>
          <a:prstGeom prst="rect">
            <a:avLst/>
          </a:prstGeom>
        </p:spPr>
      </p:pic>
      <p:pic>
        <p:nvPicPr>
          <p:cNvPr id="11" name="Grafik 10" descr="medi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668344" y="4581128"/>
            <a:ext cx="1169520" cy="706760"/>
          </a:xfrm>
          <a:prstGeom prst="rect">
            <a:avLst/>
          </a:prstGeom>
        </p:spPr>
      </p:pic>
      <p:pic>
        <p:nvPicPr>
          <p:cNvPr id="12" name="Picture 6" descr="http://www.wedress4less.nl/catalog/images/AdidasLogo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39552" y="4725144"/>
            <a:ext cx="432048" cy="432049"/>
          </a:xfrm>
          <a:prstGeom prst="rect">
            <a:avLst/>
          </a:prstGeom>
          <a:noFill/>
        </p:spPr>
      </p:pic>
      <p:pic>
        <p:nvPicPr>
          <p:cNvPr id="13" name="Picture 4" descr="http://www.boxsport-bedarf.de/shop/images/add/730px-Adidas-logo.svg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83752" y="4774464"/>
            <a:ext cx="663912" cy="454736"/>
          </a:xfrm>
          <a:prstGeom prst="rect">
            <a:avLst/>
          </a:prstGeom>
          <a:noFill/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47664" y="4726056"/>
            <a:ext cx="432048" cy="42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Gliederung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dirty="0" smtClean="0"/>
              <a:t>Steckbrief</a:t>
            </a:r>
          </a:p>
          <a:p>
            <a:r>
              <a:rPr lang="de-DE" dirty="0" smtClean="0"/>
              <a:t>Historie und Organisation</a:t>
            </a:r>
          </a:p>
          <a:p>
            <a:r>
              <a:rPr lang="de-DE" dirty="0" smtClean="0"/>
              <a:t>Wertschöpfungskette</a:t>
            </a:r>
          </a:p>
          <a:p>
            <a:r>
              <a:rPr lang="de-DE" dirty="0" smtClean="0"/>
              <a:t>Kunden –und Wettbewerbsanalyse</a:t>
            </a:r>
          </a:p>
          <a:p>
            <a:r>
              <a:rPr lang="de-DE" dirty="0" smtClean="0"/>
              <a:t>Wirtschaftliche Lage mit Bilanzanalyse</a:t>
            </a:r>
          </a:p>
          <a:p>
            <a:r>
              <a:rPr lang="de-DE" dirty="0" smtClean="0"/>
              <a:t>SWOT-Analyse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Steckbrief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endParaRPr lang="de-DE" sz="2800" dirty="0"/>
          </a:p>
          <a:p>
            <a:r>
              <a:rPr lang="de-DE" sz="2800" dirty="0"/>
              <a:t>Gründungsjahr: 1949</a:t>
            </a:r>
          </a:p>
          <a:p>
            <a:r>
              <a:rPr lang="de-DE" sz="2800" dirty="0"/>
              <a:t>Umsatz: 10,381 </a:t>
            </a:r>
            <a:r>
              <a:rPr lang="de-DE" sz="2800" dirty="0" err="1"/>
              <a:t>Mrd</a:t>
            </a:r>
            <a:r>
              <a:rPr lang="de-DE" sz="2800" dirty="0"/>
              <a:t> €</a:t>
            </a:r>
          </a:p>
          <a:p>
            <a:r>
              <a:rPr lang="de-DE" sz="2800" dirty="0" err="1"/>
              <a:t>Haupsitz</a:t>
            </a:r>
            <a:r>
              <a:rPr lang="de-DE" sz="2800" dirty="0"/>
              <a:t>: Herzogenaurach</a:t>
            </a:r>
          </a:p>
          <a:p>
            <a:r>
              <a:rPr lang="de-DE" sz="2800" dirty="0"/>
              <a:t>Gewinn: 245 Mio. €</a:t>
            </a:r>
          </a:p>
          <a:p>
            <a:r>
              <a:rPr lang="de-DE" sz="2800" dirty="0"/>
              <a:t>Mitarbeiter: 39596 (2009)</a:t>
            </a:r>
          </a:p>
          <a:p>
            <a:r>
              <a:rPr lang="de-DE" sz="2800" dirty="0"/>
              <a:t>Produkte: </a:t>
            </a:r>
            <a:r>
              <a:rPr lang="en-GB" sz="2800" dirty="0" err="1"/>
              <a:t>Sportschuhe</a:t>
            </a:r>
            <a:r>
              <a:rPr lang="en-GB" sz="2800" dirty="0"/>
              <a:t>, </a:t>
            </a:r>
            <a:r>
              <a:rPr lang="en-GB" sz="2800" dirty="0" err="1"/>
              <a:t>Sportbekleidung</a:t>
            </a:r>
            <a:r>
              <a:rPr lang="en-GB" sz="2800" dirty="0"/>
              <a:t>, Sponsoring, Merchandising</a:t>
            </a:r>
          </a:p>
          <a:p>
            <a:r>
              <a:rPr lang="de-DE" sz="2800" dirty="0"/>
              <a:t>Unternehmensstrategie: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Klar definiertes Profil</a:t>
            </a:r>
            <a:r>
              <a:rPr lang="de-DE" sz="2800" dirty="0">
                <a:sym typeface="Wingdings" pitchFamily="2" charset="2"/>
              </a:rPr>
              <a:t></a:t>
            </a:r>
            <a:r>
              <a:rPr lang="de-DE" sz="2800" dirty="0"/>
              <a:t> Über Medien und sonstige Marketingauftritte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Breit gefächerte, einzigartige Produktpalette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Innovation</a:t>
            </a:r>
            <a:r>
              <a:rPr lang="de-DE" sz="2800" dirty="0">
                <a:sym typeface="Wingdings" pitchFamily="2" charset="2"/>
              </a:rPr>
              <a:t></a:t>
            </a:r>
            <a:r>
              <a:rPr lang="de-DE" sz="2800" dirty="0"/>
              <a:t> größter Vorteil den Konkurrenten gegenüber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Wettbewerber: Nike, </a:t>
            </a:r>
            <a:r>
              <a:rPr lang="de-DE" sz="2800" dirty="0" smtClean="0"/>
              <a:t>Puma</a:t>
            </a:r>
            <a:endParaRPr lang="de-DE" sz="280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7834064" cy="457200"/>
          </a:xfrm>
        </p:spPr>
        <p:txBody>
          <a:bodyPr/>
          <a:lstStyle/>
          <a:p>
            <a:pPr algn="ctr"/>
            <a:r>
              <a:rPr lang="de-DE" b="1" dirty="0" smtClean="0"/>
              <a:t>Steckbrief </a:t>
            </a:r>
            <a:r>
              <a:rPr lang="de-DE" dirty="0" smtClean="0"/>
              <a:t> l  Historie  l  Wertschöpfungskette  l  Marktanalyse  l  SWOT</a:t>
            </a:r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Zeitstrahl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de-DE" dirty="0"/>
              <a:t>1924:Gründung Der Dassler-Schuhfabrik</a:t>
            </a:r>
          </a:p>
          <a:p>
            <a:pPr lvl="0"/>
            <a:r>
              <a:rPr lang="de-DE" dirty="0"/>
              <a:t>18.8.1949: Gründung der Firma( Zusammensetzung des Namens von dem Vornamen „Adi“ und „Das“ von Dassler); Ausstieg von Bruder Rudolf</a:t>
            </a:r>
          </a:p>
          <a:p>
            <a:pPr lvl="0"/>
            <a:r>
              <a:rPr lang="de-DE" dirty="0"/>
              <a:t>1954: adidas wird aufgrund der von ihnen erstmals entwickelten, wechselbaren Stollenschuhen durch die WM weltbekannt</a:t>
            </a:r>
          </a:p>
          <a:p>
            <a:pPr lvl="0"/>
            <a:r>
              <a:rPr lang="de-DE" dirty="0"/>
              <a:t>1967:Erstmals Herstellung von Sporttextilien</a:t>
            </a:r>
            <a:r>
              <a:rPr lang="de-DE" dirty="0">
                <a:sym typeface="Wingdings"/>
              </a:rPr>
              <a:t> </a:t>
            </a:r>
            <a:r>
              <a:rPr lang="de-DE" dirty="0"/>
              <a:t> Hohe Einnahmen</a:t>
            </a:r>
          </a:p>
          <a:p>
            <a:pPr lvl="0"/>
            <a:r>
              <a:rPr lang="de-DE" dirty="0"/>
              <a:t>1978:Adi Dassler stirbt; Betrieb wird von Sohn Horst weitergeführt</a:t>
            </a:r>
            <a:br>
              <a:rPr lang="de-DE" dirty="0"/>
            </a:br>
            <a:r>
              <a:rPr lang="de-DE" dirty="0"/>
              <a:t>       Zu Dieser Zeit Weltmarktführer</a:t>
            </a:r>
          </a:p>
          <a:p>
            <a:pPr lvl="0"/>
            <a:r>
              <a:rPr lang="de-DE" dirty="0"/>
              <a:t>1989:adidas wird eine Aktiengesellschaft</a:t>
            </a:r>
          </a:p>
          <a:p>
            <a:pPr lvl="0"/>
            <a:r>
              <a:rPr lang="de-DE" dirty="0"/>
              <a:t>7.7.1990: 80% der Anteile werden an franz. Investor verkauft</a:t>
            </a:r>
          </a:p>
          <a:p>
            <a:pPr lvl="0"/>
            <a:r>
              <a:rPr lang="de-DE" dirty="0"/>
              <a:t>1994:Komplette Übernahem von Robert-Louis Dreyfus</a:t>
            </a:r>
          </a:p>
          <a:p>
            <a:pPr lvl="0"/>
            <a:r>
              <a:rPr lang="de-DE" dirty="0"/>
              <a:t>1995:Börsengang von adidas</a:t>
            </a:r>
          </a:p>
          <a:p>
            <a:pPr lvl="0"/>
            <a:r>
              <a:rPr lang="de-DE" dirty="0"/>
              <a:t>1997: </a:t>
            </a:r>
            <a:r>
              <a:rPr lang="de-DE" dirty="0" err="1"/>
              <a:t>Salomonübernahme</a:t>
            </a:r>
            <a:r>
              <a:rPr lang="de-DE" dirty="0">
                <a:sym typeface="Wingdings"/>
              </a:rPr>
              <a:t> </a:t>
            </a:r>
            <a:r>
              <a:rPr lang="de-DE" dirty="0"/>
              <a:t> Bandbreite vergrößern</a:t>
            </a:r>
          </a:p>
          <a:p>
            <a:pPr lvl="0"/>
            <a:r>
              <a:rPr lang="de-DE" dirty="0"/>
              <a:t>2005:Verkauf von Salomon; Aufkauf von </a:t>
            </a:r>
            <a:r>
              <a:rPr lang="de-DE" dirty="0" err="1"/>
              <a:t>Reebok</a:t>
            </a:r>
            <a:endParaRPr lang="de-DE" dirty="0"/>
          </a:p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7978080" cy="457200"/>
          </a:xfrm>
        </p:spPr>
        <p:txBody>
          <a:bodyPr/>
          <a:lstStyle/>
          <a:p>
            <a:pPr algn="ctr"/>
            <a:r>
              <a:rPr lang="de-DE" dirty="0" smtClean="0"/>
              <a:t>Steckbrief  l  </a:t>
            </a:r>
            <a:r>
              <a:rPr lang="de-DE" b="1" dirty="0" smtClean="0"/>
              <a:t>Historie</a:t>
            </a:r>
            <a:r>
              <a:rPr lang="de-DE" dirty="0" smtClean="0"/>
              <a:t>  l  Wertschöpfungskette  l  Marktanalyse  l  SWOT</a:t>
            </a:r>
            <a:endParaRPr lang="de-DE" dirty="0"/>
          </a:p>
        </p:txBody>
      </p:sp>
      <p:sp>
        <p:nvSpPr>
          <p:cNvPr id="7" name="Fußzeilenplatzhalter 5"/>
          <p:cNvSpPr txBox="1">
            <a:spLocks/>
          </p:cNvSpPr>
          <p:nvPr/>
        </p:nvSpPr>
        <p:spPr>
          <a:xfrm>
            <a:off x="467544" y="5865091"/>
            <a:ext cx="8496944" cy="457200"/>
          </a:xfrm>
          <a:prstGeom prst="rect">
            <a:avLst/>
          </a:prstGeom>
        </p:spPr>
        <p:txBody>
          <a:bodyPr anchor="ctr" anchorCtr="0"/>
          <a:lstStyle>
            <a:defPPr>
              <a:defRPr lang="de-DE"/>
            </a:defPPr>
            <a:lvl1pPr marL="0" algn="l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900" u="sng" dirty="0">
                <a:hlinkClick r:id="rId2"/>
              </a:rPr>
              <a:t>http://</a:t>
            </a:r>
            <a:r>
              <a:rPr lang="de-DE" sz="900" u="sng" dirty="0" smtClean="0">
                <a:hlinkClick r:id="rId2"/>
              </a:rPr>
              <a:t>www.press.adidas.com/de/desktopdefault.aspx/tabid-28/41_read-1209/</a:t>
            </a:r>
            <a:r>
              <a:rPr lang="de-DE" sz="900" dirty="0"/>
              <a:t> </a:t>
            </a:r>
            <a:r>
              <a:rPr lang="de-DE" sz="900" dirty="0" smtClean="0"/>
              <a:t>     </a:t>
            </a:r>
            <a:r>
              <a:rPr lang="de-DE" sz="900" u="sng" dirty="0" smtClean="0">
                <a:hlinkClick r:id="rId3"/>
              </a:rPr>
              <a:t>http</a:t>
            </a:r>
            <a:r>
              <a:rPr lang="de-DE" sz="900" u="sng" dirty="0">
                <a:hlinkClick r:id="rId3"/>
              </a:rPr>
              <a:t>://</a:t>
            </a:r>
            <a:r>
              <a:rPr lang="de-DE" sz="900" u="sng" dirty="0" smtClean="0">
                <a:hlinkClick r:id="rId3"/>
              </a:rPr>
              <a:t>de.wikipedia.org/wiki/Adidas</a:t>
            </a:r>
            <a:r>
              <a:rPr lang="de-DE" sz="900" dirty="0"/>
              <a:t> </a:t>
            </a:r>
            <a:r>
              <a:rPr lang="de-DE" sz="900" dirty="0" smtClean="0"/>
              <a:t>       </a:t>
            </a:r>
            <a:r>
              <a:rPr lang="de-DE" sz="900" u="sng" dirty="0" smtClean="0">
                <a:hlinkClick r:id="rId4"/>
              </a:rPr>
              <a:t>http</a:t>
            </a:r>
            <a:r>
              <a:rPr lang="de-DE" sz="900" u="sng" dirty="0">
                <a:hlinkClick r:id="rId4"/>
              </a:rPr>
              <a:t>://www.adidas-group.com/de/ourgroup/history/history.aspx</a:t>
            </a:r>
            <a:endParaRPr lang="de-DE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Wertschöpfungskette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7690048" cy="457200"/>
          </a:xfrm>
        </p:spPr>
        <p:txBody>
          <a:bodyPr/>
          <a:lstStyle/>
          <a:p>
            <a:pPr algn="ctr"/>
            <a:r>
              <a:rPr lang="de-DE" dirty="0" smtClean="0"/>
              <a:t>Steckbrief  l  Historie  l  </a:t>
            </a:r>
            <a:r>
              <a:rPr lang="de-DE" b="1" dirty="0" smtClean="0"/>
              <a:t>Wertschöpfungskette</a:t>
            </a:r>
            <a:r>
              <a:rPr lang="de-DE" dirty="0" smtClean="0"/>
              <a:t>  l  Marktanalyse  l  SWOT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Produktionsstandorte:</a:t>
            </a:r>
          </a:p>
          <a:p>
            <a:r>
              <a:rPr lang="de-DE" dirty="0" smtClean="0"/>
              <a:t>-Deutschland (Scheinfeld, 300 Mitarbeiter)</a:t>
            </a:r>
          </a:p>
          <a:p>
            <a:r>
              <a:rPr lang="de-DE" dirty="0" smtClean="0"/>
              <a:t>-China</a:t>
            </a:r>
          </a:p>
          <a:p>
            <a:r>
              <a:rPr lang="de-DE" dirty="0" smtClean="0"/>
              <a:t>-USA *4</a:t>
            </a:r>
          </a:p>
          <a:p>
            <a:r>
              <a:rPr lang="de-DE" dirty="0" smtClean="0"/>
              <a:t>-Finnland</a:t>
            </a:r>
          </a:p>
          <a:p>
            <a:r>
              <a:rPr lang="de-DE" dirty="0" smtClean="0"/>
              <a:t>-Kanada *5</a:t>
            </a:r>
          </a:p>
          <a:p>
            <a:r>
              <a:rPr lang="de-DE" dirty="0" smtClean="0"/>
              <a:t>-Japan</a:t>
            </a:r>
          </a:p>
          <a:p>
            <a:r>
              <a:rPr lang="de-DE" dirty="0" smtClean="0"/>
              <a:t>-Schweden</a:t>
            </a:r>
          </a:p>
          <a:p>
            <a:r>
              <a:rPr lang="de-DE" dirty="0" smtClean="0"/>
              <a:t>Quelle: </a:t>
            </a:r>
            <a:r>
              <a:rPr lang="de-DE" dirty="0" smtClean="0">
                <a:hlinkClick r:id="rId3"/>
              </a:rPr>
              <a:t>www.adidas-group.com/de/SER2007/e/e_1_1asp</a:t>
            </a:r>
            <a:r>
              <a:rPr lang="de-DE" dirty="0" smtClean="0"/>
              <a:t>.</a:t>
            </a:r>
          </a:p>
          <a:p>
            <a:endParaRPr lang="de-DE" dirty="0" smtClean="0"/>
          </a:p>
        </p:txBody>
      </p:sp>
      <p:sp>
        <p:nvSpPr>
          <p:cNvPr id="6" name="Fußzeilenplatzhalter 2"/>
          <p:cNvSpPr txBox="1">
            <a:spLocks/>
          </p:cNvSpPr>
          <p:nvPr/>
        </p:nvSpPr>
        <p:spPr>
          <a:xfrm>
            <a:off x="1050388" y="5867400"/>
            <a:ext cx="7690048" cy="457200"/>
          </a:xfrm>
          <a:prstGeom prst="rect">
            <a:avLst/>
          </a:prstGeom>
        </p:spPr>
        <p:txBody>
          <a:bodyPr anchor="ctr" anchorCtr="0"/>
          <a:lstStyle>
            <a:defPPr>
              <a:defRPr lang="de-DE"/>
            </a:defPPr>
            <a:lvl1pPr marL="0" algn="l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hlinkClick r:id="rId3"/>
              </a:rPr>
              <a:t>www.adidas-group.com/de/SER2007/e/e_1_1asp</a:t>
            </a:r>
            <a:endParaRPr lang="de-DE" sz="900" dirty="0"/>
          </a:p>
        </p:txBody>
      </p:sp>
    </p:spTree>
    <p:extLst>
      <p:ext uri="{BB962C8B-B14F-4D97-AF65-F5344CB8AC3E}">
        <p14:creationId xmlns="" xmlns:p14="http://schemas.microsoft.com/office/powerpoint/2010/main" val="1425717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 smtClean="0"/>
              <a:t>Kunden- und Wettbewerberanalyse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0" y="6172200"/>
            <a:ext cx="9144000" cy="457200"/>
          </a:xfrm>
        </p:spPr>
        <p:txBody>
          <a:bodyPr/>
          <a:lstStyle/>
          <a:p>
            <a:r>
              <a:rPr lang="de-DE" dirty="0" smtClean="0"/>
              <a:t>Steckbrief  l  Historie  l  Wertschöpfungskette  l  Marktanalyse  l  SWOT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sz="1600" dirty="0" smtClean="0"/>
              <a:t>Marktvolumen: 162,5 </a:t>
            </a:r>
            <a:r>
              <a:rPr lang="de-DE" sz="1600" dirty="0" err="1" smtClean="0"/>
              <a:t>Millarden</a:t>
            </a:r>
            <a:endParaRPr lang="de-DE" sz="1600" dirty="0" smtClean="0"/>
          </a:p>
          <a:p>
            <a:r>
              <a:rPr lang="de-DE" sz="1600" dirty="0" smtClean="0"/>
              <a:t>Hauptabnehmer: Profisportler und Mannschaften</a:t>
            </a:r>
          </a:p>
          <a:p>
            <a:r>
              <a:rPr lang="de-DE" sz="1600" dirty="0" smtClean="0"/>
              <a:t>„Lifestyle-Kunden“</a:t>
            </a:r>
          </a:p>
          <a:p>
            <a:pPr lvl="0"/>
            <a:r>
              <a:rPr lang="de-DE" sz="1600" dirty="0" smtClean="0"/>
              <a:t>Differenzierung zw. Sport- und Lifestyle Händlern</a:t>
            </a:r>
          </a:p>
          <a:p>
            <a:r>
              <a:rPr lang="de-DE" sz="1600" dirty="0" smtClean="0"/>
              <a:t>Global Sales: bessere Ausschöpfung des Marktpotenzials, Reduktion der Komplexität und Kosten.</a:t>
            </a:r>
          </a:p>
          <a:p>
            <a:r>
              <a:rPr lang="de-DE" sz="1600" dirty="0" smtClean="0"/>
              <a:t>Zusammenarbeit des Großhandelssegments und den </a:t>
            </a:r>
            <a:r>
              <a:rPr lang="de-DE" sz="1600" dirty="0" err="1" smtClean="0"/>
              <a:t>Einzelhandelpartnern</a:t>
            </a:r>
            <a:r>
              <a:rPr lang="de-DE" sz="1600" dirty="0" smtClean="0"/>
              <a:t>: </a:t>
            </a:r>
          </a:p>
          <a:p>
            <a:pPr lvl="0"/>
            <a:r>
              <a:rPr lang="de-DE" sz="1600" dirty="0" smtClean="0"/>
              <a:t>größter Markt: Amerika</a:t>
            </a:r>
          </a:p>
          <a:p>
            <a:pPr lvl="0"/>
            <a:r>
              <a:rPr lang="de-DE" sz="1600" dirty="0" err="1" smtClean="0"/>
              <a:t>Dicounter</a:t>
            </a:r>
            <a:r>
              <a:rPr lang="de-DE" sz="1600" dirty="0" smtClean="0"/>
              <a:t> mischen sich ein </a:t>
            </a:r>
            <a:r>
              <a:rPr lang="de-DE" sz="1600" dirty="0" err="1" smtClean="0"/>
              <a:t>mischelangelo</a:t>
            </a:r>
            <a:endParaRPr lang="de-DE" sz="1600" dirty="0" smtClean="0"/>
          </a:p>
          <a:p>
            <a:pPr lvl="0"/>
            <a:r>
              <a:rPr lang="de-DE" sz="1600" dirty="0" smtClean="0"/>
              <a:t>WM = Duell zw. Adidas und Nike</a:t>
            </a:r>
          </a:p>
          <a:p>
            <a:pPr lvl="0"/>
            <a:r>
              <a:rPr lang="de-DE" sz="1600" dirty="0" smtClean="0"/>
              <a:t>Sportartikel</a:t>
            </a:r>
            <a:r>
              <a:rPr lang="de-DE" sz="1600" dirty="0" smtClean="0">
                <a:sym typeface="Wingdings" pitchFamily="2" charset="2"/>
              </a:rPr>
              <a:t> Modeprodukte</a:t>
            </a:r>
          </a:p>
          <a:p>
            <a:pPr lvl="0"/>
            <a:r>
              <a:rPr lang="de-DE" sz="1600" dirty="0" smtClean="0">
                <a:sym typeface="Wingdings" pitchFamily="2" charset="2"/>
              </a:rPr>
              <a:t>Marktführer im </a:t>
            </a:r>
            <a:r>
              <a:rPr lang="de-DE" sz="1600" dirty="0" smtClean="0">
                <a:sym typeface="Wingdings" pitchFamily="2" charset="2"/>
              </a:rPr>
              <a:t>Golfmarkt</a:t>
            </a:r>
          </a:p>
          <a:p>
            <a:pPr lvl="0"/>
            <a:r>
              <a:rPr lang="de-DE" sz="1600" dirty="0" smtClean="0"/>
              <a:t>Der Umsatz wird zu 45 % mit Sportschuhen, 45 % mit Sportbekleidung und 10 % mit Sportzubehör erzielt</a:t>
            </a:r>
            <a:endParaRPr lang="de-DE" sz="1600" dirty="0" smtClean="0">
              <a:sym typeface="Wingdings" pitchFamily="2" charset="2"/>
            </a:endParaRPr>
          </a:p>
          <a:p>
            <a:pPr lvl="0"/>
            <a:endParaRPr lang="de-DE" sz="1600" dirty="0" smtClean="0">
              <a:sym typeface="Wingdings" pitchFamily="2" charset="2"/>
            </a:endParaRPr>
          </a:p>
          <a:p>
            <a:pPr lvl="0"/>
            <a:endParaRPr lang="de-DE" dirty="0" smtClean="0"/>
          </a:p>
          <a:p>
            <a:endParaRPr lang="de-DE" dirty="0" smtClean="0"/>
          </a:p>
        </p:txBody>
      </p:sp>
      <p:sp>
        <p:nvSpPr>
          <p:cNvPr id="6" name="Fußzeilenplatzhalter 2"/>
          <p:cNvSpPr txBox="1">
            <a:spLocks/>
          </p:cNvSpPr>
          <p:nvPr/>
        </p:nvSpPr>
        <p:spPr>
          <a:xfrm>
            <a:off x="5076056" y="5733256"/>
            <a:ext cx="3962400" cy="457200"/>
          </a:xfrm>
          <a:prstGeom prst="rect">
            <a:avLst/>
          </a:prstGeom>
        </p:spPr>
        <p:txBody>
          <a:bodyPr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Quellen:</a:t>
            </a:r>
            <a:r>
              <a:rPr kumimoji="0" lang="de-DE" sz="14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www.escp-eap.eu/uploads/media/SS_WP_07.pdf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Umsatzerlöse in Mrd.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Steckbrief  l  Historie  l  Wertschöpfungskette  l  Marktanalyse  l  SWOT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7</a:t>
            </a:fld>
            <a:endParaRPr lang="de-DE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sz="quarter" idx="1"/>
          </p:nvPr>
        </p:nvGraphicFramePr>
        <p:xfrm>
          <a:off x="755576" y="1700808"/>
          <a:ext cx="7185992" cy="4213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Gewinn in Mrd.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8</a:t>
            </a:fld>
            <a:endParaRPr lang="de-DE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041976" cy="4501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Segmente	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Steckbrief  l  Historie  l  Wertschöpfungskette  l  Marktanalyse  l  SWOT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E640-1F42-4A27-847F-716BADB72A4C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de-DE" sz="2000" dirty="0" smtClean="0"/>
              <a:t>Sport </a:t>
            </a:r>
            <a:r>
              <a:rPr lang="de-DE" sz="2000" dirty="0" err="1" smtClean="0"/>
              <a:t>Performence</a:t>
            </a:r>
            <a:r>
              <a:rPr lang="de-DE" sz="2000" dirty="0" smtClean="0"/>
              <a:t>(78%):</a:t>
            </a:r>
          </a:p>
          <a:p>
            <a:pPr>
              <a:buNone/>
            </a:pPr>
            <a:r>
              <a:rPr lang="de-DE" sz="2000" dirty="0" smtClean="0"/>
              <a:t>Drei-Streifen-Logo</a:t>
            </a:r>
          </a:p>
          <a:p>
            <a:pPr>
              <a:buNone/>
            </a:pPr>
            <a:r>
              <a:rPr lang="de-DE" sz="2000" dirty="0" smtClean="0"/>
              <a:t>Für Sportler </a:t>
            </a:r>
          </a:p>
          <a:p>
            <a:pPr>
              <a:buNone/>
            </a:pPr>
            <a:r>
              <a:rPr lang="de-DE" sz="2000" dirty="0" smtClean="0"/>
              <a:t>Konkurrenten: Nike, Puma</a:t>
            </a:r>
          </a:p>
          <a:p>
            <a:r>
              <a:rPr lang="de-DE" sz="2000" dirty="0" smtClean="0"/>
              <a:t>Sport Style (22%)</a:t>
            </a:r>
          </a:p>
          <a:p>
            <a:pPr marL="514350" indent="-514350">
              <a:buNone/>
            </a:pPr>
            <a:r>
              <a:rPr lang="de-DE" sz="2000" dirty="0" smtClean="0"/>
              <a:t>1 Street-</a:t>
            </a:r>
            <a:r>
              <a:rPr lang="de-DE" sz="2000" dirty="0" err="1" smtClean="0"/>
              <a:t>look</a:t>
            </a:r>
            <a:r>
              <a:rPr lang="de-DE" sz="2000" dirty="0" smtClean="0"/>
              <a:t>: </a:t>
            </a:r>
          </a:p>
          <a:p>
            <a:pPr>
              <a:buNone/>
            </a:pPr>
            <a:r>
              <a:rPr lang="de-DE" sz="2000" dirty="0" smtClean="0"/>
              <a:t>Dreiblatt-Logos</a:t>
            </a:r>
          </a:p>
          <a:p>
            <a:pPr>
              <a:buNone/>
            </a:pPr>
            <a:r>
              <a:rPr lang="de-DE" sz="2000" dirty="0" smtClean="0"/>
              <a:t>Freizeitverwendung</a:t>
            </a:r>
          </a:p>
          <a:p>
            <a:pPr>
              <a:buNone/>
            </a:pPr>
            <a:r>
              <a:rPr lang="de-DE" sz="2000" dirty="0" smtClean="0"/>
              <a:t>Konkurrenten: Polo, GAP</a:t>
            </a:r>
          </a:p>
          <a:p>
            <a:pPr marL="514350" indent="-514350">
              <a:buNone/>
            </a:pPr>
            <a:r>
              <a:rPr lang="de-DE" sz="2000" dirty="0" smtClean="0"/>
              <a:t>2 Style Group</a:t>
            </a:r>
          </a:p>
          <a:p>
            <a:pPr>
              <a:buNone/>
            </a:pPr>
            <a:r>
              <a:rPr lang="de-DE" dirty="0" smtClean="0"/>
              <a:t>Lifestyle für alle </a:t>
            </a:r>
            <a:r>
              <a:rPr lang="de-DE" dirty="0" err="1" smtClean="0"/>
              <a:t>kunden</a:t>
            </a:r>
            <a:endParaRPr lang="de-DE" dirty="0" smtClean="0"/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ctylos">
  <a:themeElements>
    <a:clrScheme name="Dactylo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actylos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0</TotalTime>
  <Words>404</Words>
  <Application>Microsoft Office PowerPoint</Application>
  <PresentationFormat>Bildschirmpräsentation (4:3)</PresentationFormat>
  <Paragraphs>103</Paragraphs>
  <Slides>10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Dactylos</vt:lpstr>
      <vt:lpstr>adidas AG</vt:lpstr>
      <vt:lpstr>Gliederung</vt:lpstr>
      <vt:lpstr>Steckbrief</vt:lpstr>
      <vt:lpstr>Zeitstrahl</vt:lpstr>
      <vt:lpstr>Wertschöpfungskette</vt:lpstr>
      <vt:lpstr>Kunden- und Wettbewerberanalyse</vt:lpstr>
      <vt:lpstr>Umsatzerlöse in Mrd.</vt:lpstr>
      <vt:lpstr>Gewinn in Mrd.</vt:lpstr>
      <vt:lpstr>Segmente </vt:lpstr>
      <vt:lpstr>Ein Unternehmen mit vielen Ösen…</vt:lpstr>
    </vt:vector>
  </TitlesOfParts>
  <Company>Milde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adidas AG</dc:title>
  <dc:creator>Milde</dc:creator>
  <cp:lastModifiedBy>Ute Rausch</cp:lastModifiedBy>
  <cp:revision>37</cp:revision>
  <dcterms:created xsi:type="dcterms:W3CDTF">2010-09-29T12:52:50Z</dcterms:created>
  <dcterms:modified xsi:type="dcterms:W3CDTF">2010-10-27T14:30:04Z</dcterms:modified>
</cp:coreProperties>
</file>