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diagrams/layout3.xml" ContentType="application/vnd.openxmlformats-officedocument.drawingml.diagramLayout+xml"/>
  <Override PartName="/ppt/charts/chart7.xml" ContentType="application/vnd.openxmlformats-officedocument.drawingml.char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4" r:id="rId2"/>
    <p:sldId id="272" r:id="rId3"/>
    <p:sldId id="274" r:id="rId4"/>
    <p:sldId id="278" r:id="rId5"/>
    <p:sldId id="275" r:id="rId6"/>
    <p:sldId id="299" r:id="rId7"/>
    <p:sldId id="304" r:id="rId8"/>
    <p:sldId id="305" r:id="rId9"/>
    <p:sldId id="308" r:id="rId10"/>
    <p:sldId id="307" r:id="rId11"/>
    <p:sldId id="306" r:id="rId12"/>
    <p:sldId id="311" r:id="rId13"/>
    <p:sldId id="300" r:id="rId14"/>
    <p:sldId id="291" r:id="rId15"/>
    <p:sldId id="301" r:id="rId16"/>
    <p:sldId id="309" r:id="rId17"/>
    <p:sldId id="310" r:id="rId18"/>
    <p:sldId id="279" r:id="rId19"/>
    <p:sldId id="286" r:id="rId20"/>
    <p:sldId id="312" r:id="rId21"/>
    <p:sldId id="297" r:id="rId22"/>
    <p:sldId id="292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CB6C1D"/>
    <a:srgbClr val="F0C098"/>
    <a:srgbClr val="EBAD79"/>
    <a:srgbClr val="E38A41"/>
    <a:srgbClr val="ECAF7C"/>
    <a:srgbClr val="E1802F"/>
    <a:srgbClr val="E48A40"/>
    <a:srgbClr val="CBFFFF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2652" autoAdjust="0"/>
  </p:normalViewPr>
  <p:slideViewPr>
    <p:cSldViewPr>
      <p:cViewPr varScale="1">
        <p:scale>
          <a:sx n="64" d="100"/>
          <a:sy n="64" d="100"/>
        </p:scale>
        <p:origin x="-15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-Arbeitsblat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-Arbeitsblat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-Arbeitsblat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\Franny\Schule\12-1\business@school\Marktf&#252;hrer%20-%20Diagramm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\Franny\Schule\12-1\business@school\Marktf&#252;hrer%20-%20Diagramm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ppe2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ppe2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@S\Kakaopreis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title>
      <c:tx>
        <c:rich>
          <a:bodyPr/>
          <a:lstStyle/>
          <a:p>
            <a:pPr algn="l">
              <a:defRPr/>
            </a:pPr>
            <a:r>
              <a:rPr lang="en-US" sz="2400" b="1" dirty="0" err="1" smtClean="0">
                <a:effectLst/>
              </a:rPr>
              <a:t>Veränderung</a:t>
            </a:r>
            <a:r>
              <a:rPr lang="en-US" sz="2400" b="1" dirty="0" smtClean="0">
                <a:effectLst/>
              </a:rPr>
              <a:t> des </a:t>
            </a:r>
            <a:r>
              <a:rPr lang="en-US" sz="2400" b="1" dirty="0" err="1" smtClean="0">
                <a:effectLst/>
              </a:rPr>
              <a:t>Umsatzes</a:t>
            </a:r>
            <a:r>
              <a:rPr lang="en-US" sz="2400" b="1" dirty="0" smtClean="0">
                <a:effectLst/>
              </a:rPr>
              <a:t> von </a:t>
            </a:r>
            <a:r>
              <a:rPr lang="en-US" sz="2400" b="1" dirty="0" err="1" smtClean="0">
                <a:effectLst/>
              </a:rPr>
              <a:t>Lindt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baseline="0" dirty="0" smtClean="0">
                <a:effectLst/>
              </a:rPr>
              <a:t>(Basis </a:t>
            </a:r>
            <a:r>
              <a:rPr lang="en-US" sz="2400" b="1" baseline="0" dirty="0" err="1" smtClean="0">
                <a:effectLst/>
              </a:rPr>
              <a:t>Vorjahr</a:t>
            </a:r>
            <a:r>
              <a:rPr lang="en-US" sz="2400" b="1" baseline="0" dirty="0" smtClean="0">
                <a:effectLst/>
              </a:rPr>
              <a:t>)</a:t>
            </a:r>
            <a:endParaRPr lang="en-US" sz="2400" b="1" dirty="0">
              <a:effectLst/>
            </a:endParaRPr>
          </a:p>
        </c:rich>
      </c:tx>
      <c:layout>
        <c:manualLayout>
          <c:xMode val="edge"/>
          <c:yMode val="edge"/>
          <c:x val="0.10970699436173766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Lindt</c:v>
                </c:pt>
              </c:strCache>
            </c:strRef>
          </c:tx>
          <c:spPr>
            <a:solidFill>
              <a:srgbClr val="CC9900"/>
            </a:solidFill>
          </c:spPr>
          <c:cat>
            <c:numRef>
              <c:f>Tabelle1!$A$2:$A$5</c:f>
              <c:numCache>
                <c:formatCode>General</c:formatCode>
                <c:ptCount val="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</c:numCache>
            </c:num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15.1</c:v>
                </c:pt>
                <c:pt idx="1">
                  <c:v>12.7</c:v>
                </c:pt>
                <c:pt idx="2">
                  <c:v>-1.2</c:v>
                </c:pt>
                <c:pt idx="3">
                  <c:v>-1.9000000000000001</c:v>
                </c:pt>
              </c:numCache>
            </c:numRef>
          </c:val>
        </c:ser>
        <c:axId val="99758080"/>
        <c:axId val="99759616"/>
      </c:barChart>
      <c:catAx>
        <c:axId val="99758080"/>
        <c:scaling>
          <c:orientation val="minMax"/>
        </c:scaling>
        <c:axPos val="b"/>
        <c:numFmt formatCode="General" sourceLinked="1"/>
        <c:majorTickMark val="none"/>
        <c:tickLblPos val="nextTo"/>
        <c:crossAx val="99759616"/>
        <c:crosses val="autoZero"/>
        <c:auto val="1"/>
        <c:lblAlgn val="ctr"/>
        <c:lblOffset val="100"/>
      </c:catAx>
      <c:valAx>
        <c:axId val="99759616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b="1"/>
                </a:pPr>
                <a:r>
                  <a:rPr lang="de-DE" b="1" dirty="0" smtClean="0"/>
                  <a:t> %</a:t>
                </a:r>
                <a:endParaRPr lang="de-DE" b="1" dirty="0"/>
              </a:p>
            </c:rich>
          </c:tx>
          <c:layout/>
        </c:title>
        <c:numFmt formatCode="General" sourceLinked="1"/>
        <c:tickLblPos val="nextTo"/>
        <c:crossAx val="997580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200"/>
            </a:pPr>
            <a:r>
              <a:rPr lang="en-US" sz="2200" dirty="0" smtClean="0"/>
              <a:t>EBIT (1.</a:t>
            </a:r>
            <a:r>
              <a:rPr lang="en-US" sz="2200" baseline="0" dirty="0" smtClean="0"/>
              <a:t>Halbjahr)</a:t>
            </a:r>
            <a:endParaRPr lang="en-US" sz="2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Lindt</c:v>
                </c:pt>
              </c:strCache>
            </c:strRef>
          </c:tx>
          <c:spPr>
            <a:solidFill>
              <a:srgbClr val="CC9900"/>
            </a:solidFill>
          </c:spPr>
          <c:cat>
            <c:numRef>
              <c:f>Tabelle1!$A$2:$A$6</c:f>
              <c:numCache>
                <c:formatCode>General</c:formatCod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15.5</c:v>
                </c:pt>
                <c:pt idx="1">
                  <c:v>31.7</c:v>
                </c:pt>
                <c:pt idx="2">
                  <c:v>33.6</c:v>
                </c:pt>
                <c:pt idx="3">
                  <c:v>24.1</c:v>
                </c:pt>
                <c:pt idx="4">
                  <c:v>33.9</c:v>
                </c:pt>
              </c:numCache>
            </c:numRef>
          </c:val>
        </c:ser>
        <c:axId val="99834496"/>
        <c:axId val="99836288"/>
      </c:barChart>
      <c:catAx>
        <c:axId val="99834496"/>
        <c:scaling>
          <c:orientation val="minMax"/>
        </c:scaling>
        <c:axPos val="b"/>
        <c:numFmt formatCode="General" sourceLinked="1"/>
        <c:majorTickMark val="none"/>
        <c:tickLblPos val="nextTo"/>
        <c:crossAx val="99836288"/>
        <c:crosses val="autoZero"/>
        <c:auto val="1"/>
        <c:lblAlgn val="ctr"/>
        <c:lblOffset val="100"/>
      </c:catAx>
      <c:valAx>
        <c:axId val="99836288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dirty="0" smtClean="0"/>
                  <a:t>Mio.</a:t>
                </a:r>
                <a:r>
                  <a:rPr lang="de-DE" baseline="0" dirty="0" smtClean="0"/>
                  <a:t> CHF</a:t>
                </a:r>
                <a:endParaRPr lang="de-DE" dirty="0"/>
              </a:p>
            </c:rich>
          </c:tx>
          <c:layout/>
        </c:title>
        <c:numFmt formatCode="General" sourceLinked="1"/>
        <c:majorTickMark val="none"/>
        <c:tickLblPos val="nextTo"/>
        <c:crossAx val="99834496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de-DE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200" dirty="0" err="1" smtClean="0"/>
              <a:t>Umsatz</a:t>
            </a:r>
            <a:r>
              <a:rPr lang="en-US" sz="2200" baseline="0" dirty="0" smtClean="0"/>
              <a:t> (1.Halbjahr)</a:t>
            </a:r>
            <a:endParaRPr lang="en-US" sz="2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Lindt</c:v>
                </c:pt>
              </c:strCache>
            </c:strRef>
          </c:tx>
          <c:spPr>
            <a:solidFill>
              <a:srgbClr val="CC9900"/>
            </a:solidFill>
            <a:ln>
              <a:solidFill>
                <a:srgbClr val="CC9900"/>
              </a:solidFill>
            </a:ln>
          </c:spPr>
          <c:cat>
            <c:numRef>
              <c:f>Tabelle1!$A$2:$A$6</c:f>
              <c:numCache>
                <c:formatCode>General</c:formatCod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983.4</c:v>
                </c:pt>
                <c:pt idx="1">
                  <c:v>1138.2</c:v>
                </c:pt>
                <c:pt idx="2">
                  <c:v>1034.9000000000001</c:v>
                </c:pt>
                <c:pt idx="3">
                  <c:v>979</c:v>
                </c:pt>
                <c:pt idx="4">
                  <c:v>1056.5999999999999</c:v>
                </c:pt>
              </c:numCache>
            </c:numRef>
          </c:val>
        </c:ser>
        <c:axId val="100130816"/>
        <c:axId val="100132352"/>
      </c:barChart>
      <c:catAx>
        <c:axId val="100130816"/>
        <c:scaling>
          <c:orientation val="minMax"/>
        </c:scaling>
        <c:axPos val="b"/>
        <c:numFmt formatCode="General" sourceLinked="1"/>
        <c:majorTickMark val="none"/>
        <c:tickLblPos val="nextTo"/>
        <c:crossAx val="100132352"/>
        <c:crosses val="autoZero"/>
        <c:auto val="1"/>
        <c:lblAlgn val="ctr"/>
        <c:lblOffset val="100"/>
      </c:catAx>
      <c:valAx>
        <c:axId val="10013235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dirty="0" smtClean="0"/>
                  <a:t>Mio.</a:t>
                </a:r>
                <a:r>
                  <a:rPr lang="de-DE" baseline="0" dirty="0" smtClean="0"/>
                  <a:t> CHF</a:t>
                </a:r>
                <a:endParaRPr lang="de-DE" dirty="0"/>
              </a:p>
            </c:rich>
          </c:tx>
          <c:layout/>
        </c:title>
        <c:numFmt formatCode="General" sourceLinked="1"/>
        <c:majorTickMark val="none"/>
        <c:tickLblPos val="nextTo"/>
        <c:crossAx val="100130816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de-DE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1487242158279"/>
          <c:y val="0.11321259443395179"/>
          <c:w val="0.59126746757135307"/>
          <c:h val="0.77727127541384844"/>
        </c:manualLayout>
      </c:layout>
      <c:lineChart>
        <c:grouping val="standard"/>
        <c:ser>
          <c:idx val="0"/>
          <c:order val="0"/>
          <c:tx>
            <c:strRef>
              <c:f>Tabelle1!$B$1</c:f>
              <c:strCache>
                <c:ptCount val="1"/>
                <c:pt idx="0">
                  <c:v>Lindt</c:v>
                </c:pt>
              </c:strCache>
            </c:strRef>
          </c:tx>
          <c:spPr>
            <a:ln>
              <a:solidFill>
                <a:srgbClr val="CC9900"/>
              </a:solidFill>
            </a:ln>
          </c:spPr>
          <c:marker>
            <c:spPr>
              <a:solidFill>
                <a:srgbClr val="CC9900"/>
              </a:solidFill>
              <a:ln>
                <a:solidFill>
                  <a:srgbClr val="CC9900"/>
                </a:solidFill>
              </a:ln>
            </c:spPr>
          </c:marker>
          <c:trendline>
            <c:spPr>
              <a:ln w="31750">
                <a:solidFill>
                  <a:sysClr val="windowText" lastClr="000000">
                    <a:alpha val="0"/>
                  </a:sysClr>
                </a:solidFill>
              </a:ln>
            </c:spPr>
            <c:trendlineType val="movingAvg"/>
            <c:period val="2"/>
          </c:trendline>
          <c:cat>
            <c:numRef>
              <c:f>Tabelle1!$A$2:$A$5</c:f>
              <c:numCache>
                <c:formatCode>General</c:formatCode>
                <c:ptCount val="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</c:numCache>
            </c:num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45.8</c:v>
                </c:pt>
                <c:pt idx="1">
                  <c:v>43.7</c:v>
                </c:pt>
                <c:pt idx="2">
                  <c:v>38.6</c:v>
                </c:pt>
                <c:pt idx="3">
                  <c:v>34.700000000000003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Barry Callebaut</c:v>
                </c:pt>
              </c:strCache>
            </c:strRef>
          </c:tx>
          <c:spPr>
            <a:ln>
              <a:solidFill>
                <a:srgbClr val="FF3A25"/>
              </a:solidFill>
            </a:ln>
          </c:spPr>
          <c:marker>
            <c:spPr>
              <a:solidFill>
                <a:srgbClr val="FF3A25"/>
              </a:solidFill>
              <a:ln>
                <a:solidFill>
                  <a:srgbClr val="FF3A25"/>
                </a:solidFill>
              </a:ln>
            </c:spPr>
          </c:marker>
          <c:trendline>
            <c:spPr>
              <a:ln w="31750">
                <a:solidFill>
                  <a:srgbClr val="C00000">
                    <a:alpha val="0"/>
                  </a:srgbClr>
                </a:solidFill>
              </a:ln>
            </c:spPr>
            <c:trendlineType val="poly"/>
            <c:order val="2"/>
          </c:trendline>
          <c:cat>
            <c:numRef>
              <c:f>Tabelle1!$A$2:$A$5</c:f>
              <c:numCache>
                <c:formatCode>General</c:formatCode>
                <c:ptCount val="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</c:numCache>
            </c:num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64.3</c:v>
                </c:pt>
                <c:pt idx="1">
                  <c:v>66.599999999999994</c:v>
                </c:pt>
                <c:pt idx="2">
                  <c:v>68.5</c:v>
                </c:pt>
                <c:pt idx="3">
                  <c:v>64.3</c:v>
                </c:pt>
              </c:numCache>
            </c:numRef>
          </c:val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Nestlé </c:v>
                </c:pt>
              </c:strCache>
            </c:strRef>
          </c:tx>
          <c:spPr>
            <a:ln>
              <a:solidFill>
                <a:srgbClr val="003300"/>
              </a:solidFill>
            </a:ln>
          </c:spPr>
          <c:marker>
            <c:spPr>
              <a:solidFill>
                <a:srgbClr val="003300"/>
              </a:solidFill>
              <a:ln>
                <a:solidFill>
                  <a:srgbClr val="003300"/>
                </a:solidFill>
              </a:ln>
            </c:spPr>
          </c:marker>
          <c:trendline>
            <c:spPr>
              <a:ln w="28575">
                <a:solidFill>
                  <a:sysClr val="window" lastClr="FFFFFF">
                    <a:lumMod val="50000"/>
                    <a:alpha val="0"/>
                  </a:sysClr>
                </a:solidFill>
              </a:ln>
            </c:spPr>
            <c:trendlineType val="poly"/>
            <c:order val="4"/>
          </c:trendline>
          <c:cat>
            <c:numRef>
              <c:f>Tabelle1!$A$2:$A$5</c:f>
              <c:numCache>
                <c:formatCode>General</c:formatCode>
                <c:ptCount val="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</c:numCache>
            </c:num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48.1</c:v>
                </c:pt>
                <c:pt idx="1">
                  <c:v>52.7</c:v>
                </c:pt>
                <c:pt idx="2">
                  <c:v>48.3</c:v>
                </c:pt>
                <c:pt idx="3">
                  <c:v>51.6</c:v>
                </c:pt>
              </c:numCache>
            </c:numRef>
          </c:val>
        </c:ser>
        <c:marker val="1"/>
        <c:axId val="99948800"/>
        <c:axId val="99958784"/>
      </c:lineChart>
      <c:catAx>
        <c:axId val="99948800"/>
        <c:scaling>
          <c:orientation val="minMax"/>
        </c:scaling>
        <c:axPos val="b"/>
        <c:numFmt formatCode="General" sourceLinked="1"/>
        <c:majorTickMark val="none"/>
        <c:tickLblPos val="nextTo"/>
        <c:crossAx val="99958784"/>
        <c:crosses val="autoZero"/>
        <c:auto val="1"/>
        <c:lblAlgn val="ctr"/>
        <c:lblOffset val="100"/>
      </c:catAx>
      <c:valAx>
        <c:axId val="9995878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dirty="0" smtClean="0"/>
                  <a:t>%</a:t>
                </a:r>
                <a:endParaRPr lang="de-DE" dirty="0"/>
              </a:p>
            </c:rich>
          </c:tx>
          <c:layout/>
        </c:title>
        <c:numFmt formatCode="General" sourceLinked="1"/>
        <c:majorTickMark val="none"/>
        <c:tickLblPos val="nextTo"/>
        <c:crossAx val="99948800"/>
        <c:crosses val="autoZero"/>
        <c:crossBetween val="between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79413100925293956"/>
          <c:y val="0.26918586426905"/>
          <c:w val="0.17887364366922193"/>
          <c:h val="0.53354686780833849"/>
        </c:manualLayout>
      </c:layout>
      <c:spPr>
        <a:solidFill>
          <a:schemeClr val="bg1"/>
        </a:solidFill>
      </c:spPr>
    </c:legend>
    <c:plotVisOnly val="1"/>
  </c:chart>
  <c:txPr>
    <a:bodyPr/>
    <a:lstStyle/>
    <a:p>
      <a:pPr>
        <a:defRPr sz="1800"/>
      </a:pPr>
      <a:endParaRPr lang="de-DE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7"/>
  <c:chart>
    <c:autoTitleDeleted val="1"/>
    <c:plotArea>
      <c:layout/>
      <c:pieChart>
        <c:varyColors val="1"/>
        <c:ser>
          <c:idx val="0"/>
          <c:order val="0"/>
          <c:tx>
            <c:strRef>
              <c:f>Tabelle1!$A$4:$A$10</c:f>
              <c:strCache>
                <c:ptCount val="1"/>
                <c:pt idx="0">
                  <c:v>Mars Nestlé Kraft Cadbury Hershey Ferrero Lindt</c:v>
                </c:pt>
              </c:strCache>
            </c:strRef>
          </c:tx>
          <c:dPt>
            <c:idx val="1"/>
            <c:spPr>
              <a:solidFill>
                <a:srgbClr val="003300"/>
              </a:solidFill>
            </c:spPr>
          </c:dPt>
          <c:dPt>
            <c:idx val="6"/>
            <c:explosion val="17"/>
            <c:spPr>
              <a:solidFill>
                <a:srgbClr val="CC9900"/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11,9%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8,6%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7,5%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7,3%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6,8%</a:t>
                    </a:r>
                    <a:endParaRPr lang="en-US"/>
                  </a:p>
                </c:rich>
              </c:tx>
              <c:showVal val="1"/>
            </c:dLbl>
            <c:dLbl>
              <c:idx val="6"/>
              <c:layout>
                <c:manualLayout>
                  <c:x val="4.4475284339457584E-2"/>
                  <c:y val="0.11426254009915481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 dirty="0" smtClean="0"/>
                      <a:t>4,0%</a:t>
                    </a:r>
                  </a:p>
                </c:rich>
              </c:tx>
              <c:numFmt formatCode="#,##0.0" sourceLinked="0"/>
              <c:spPr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de-DE"/>
              </a:p>
            </c:txPr>
            <c:showVal val="1"/>
            <c:showLeaderLines val="1"/>
          </c:dLbls>
          <c:cat>
            <c:strRef>
              <c:f>(Tabelle1!$A$4,Tabelle1!$A$5:$A$11)</c:f>
              <c:strCache>
                <c:ptCount val="8"/>
                <c:pt idx="0">
                  <c:v>Mars</c:v>
                </c:pt>
                <c:pt idx="1">
                  <c:v>Nestlé</c:v>
                </c:pt>
                <c:pt idx="2">
                  <c:v>Kraft</c:v>
                </c:pt>
                <c:pt idx="3">
                  <c:v>Cadbury</c:v>
                </c:pt>
                <c:pt idx="4">
                  <c:v>Hershey</c:v>
                </c:pt>
                <c:pt idx="5">
                  <c:v>Ferrero</c:v>
                </c:pt>
                <c:pt idx="6">
                  <c:v>Lindt</c:v>
                </c:pt>
                <c:pt idx="7">
                  <c:v>andere</c:v>
                </c:pt>
              </c:strCache>
            </c:strRef>
          </c:cat>
          <c:val>
            <c:numRef>
              <c:f>Tabelle1!$B$4:$B$10</c:f>
              <c:numCache>
                <c:formatCode>0.00%</c:formatCode>
                <c:ptCount val="7"/>
                <c:pt idx="0" formatCode="0%">
                  <c:v>0.15000000000000024</c:v>
                </c:pt>
                <c:pt idx="1">
                  <c:v>0.11899999999999999</c:v>
                </c:pt>
                <c:pt idx="2">
                  <c:v>8.6000000000000063E-2</c:v>
                </c:pt>
                <c:pt idx="3">
                  <c:v>7.5000000000000122E-2</c:v>
                </c:pt>
                <c:pt idx="4">
                  <c:v>7.300000000000012E-2</c:v>
                </c:pt>
                <c:pt idx="5">
                  <c:v>6.8000000000000033E-2</c:v>
                </c:pt>
                <c:pt idx="6">
                  <c:v>4.0000000000000091E-2</c:v>
                </c:pt>
              </c:numCache>
            </c:numRef>
          </c:val>
        </c:ser>
        <c:firstSliceAng val="0"/>
      </c:pieChart>
    </c:plotArea>
    <c:legend>
      <c:legendPos val="tr"/>
      <c:legendEntry>
        <c:idx val="0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2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3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4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5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6"/>
        <c:txPr>
          <a:bodyPr/>
          <a:lstStyle/>
          <a:p>
            <a:pPr>
              <a:defRPr sz="1600"/>
            </a:pPr>
            <a:endParaRPr lang="de-DE"/>
          </a:p>
        </c:txPr>
      </c:legendEntry>
      <c:layout>
        <c:manualLayout>
          <c:xMode val="edge"/>
          <c:yMode val="edge"/>
          <c:x val="0.71154993164432345"/>
          <c:y val="4.5505569909473902E-2"/>
          <c:w val="0.23722086617042892"/>
          <c:h val="0.89519891061525092"/>
        </c:manualLayout>
      </c:layout>
      <c:txPr>
        <a:bodyPr/>
        <a:lstStyle/>
        <a:p>
          <a:pPr>
            <a:defRPr sz="1200"/>
          </a:pPr>
          <a:endParaRPr lang="de-DE"/>
        </a:p>
      </c:txPr>
    </c:legend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1"/>
  <c:chart>
    <c:plotArea>
      <c:layout>
        <c:manualLayout>
          <c:layoutTarget val="inner"/>
          <c:xMode val="edge"/>
          <c:yMode val="edge"/>
          <c:x val="0.1737939632545932"/>
          <c:y val="5.5994829744416386E-2"/>
          <c:w val="0.60124425830080408"/>
          <c:h val="0.79835238177120293"/>
        </c:manualLayout>
      </c:layout>
      <c:barChart>
        <c:barDir val="col"/>
        <c:grouping val="clustered"/>
        <c:ser>
          <c:idx val="0"/>
          <c:order val="0"/>
          <c:tx>
            <c:strRef>
              <c:f>Tabelle1!$A$37</c:f>
              <c:strCache>
                <c:ptCount val="1"/>
                <c:pt idx="0">
                  <c:v>Lindt</c:v>
                </c:pt>
              </c:strCache>
            </c:strRef>
          </c:tx>
          <c:spPr>
            <a:solidFill>
              <a:srgbClr val="CC9900"/>
            </a:solidFill>
          </c:spPr>
          <c:val>
            <c:numRef>
              <c:f>Tabelle1!$B$37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</c:ser>
        <c:ser>
          <c:idx val="1"/>
          <c:order val="1"/>
          <c:tx>
            <c:strRef>
              <c:f>Tabelle1!$A$38</c:f>
              <c:strCache>
                <c:ptCount val="1"/>
                <c:pt idx="0">
                  <c:v>Nestlé</c:v>
                </c:pt>
              </c:strCache>
            </c:strRef>
          </c:tx>
          <c:spPr>
            <a:solidFill>
              <a:srgbClr val="003300"/>
            </a:solidFill>
          </c:spPr>
          <c:val>
            <c:numRef>
              <c:f>Tabelle1!$B$38</c:f>
              <c:numCache>
                <c:formatCode>0%</c:formatCode>
                <c:ptCount val="1"/>
                <c:pt idx="0">
                  <c:v>7.0000000000000021E-2</c:v>
                </c:pt>
              </c:numCache>
            </c:numRef>
          </c:val>
        </c:ser>
        <c:ser>
          <c:idx val="2"/>
          <c:order val="2"/>
          <c:tx>
            <c:strRef>
              <c:f>Tabelle1!$A$39</c:f>
              <c:strCache>
                <c:ptCount val="1"/>
                <c:pt idx="0">
                  <c:v>u</c:v>
                </c:pt>
              </c:strCache>
            </c:strRef>
          </c:tx>
          <c:val>
            <c:numRef>
              <c:f>Tabelle1!$B$39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Tabelle1!$A$40</c:f>
              <c:strCache>
                <c:ptCount val="1"/>
                <c:pt idx="0">
                  <c:v>v</c:v>
                </c:pt>
              </c:strCache>
            </c:strRef>
          </c:tx>
          <c:val>
            <c:numRef>
              <c:f>Tabelle1!$B$40</c:f>
              <c:numCache>
                <c:formatCode>0%</c:formatCode>
                <c:ptCount val="1"/>
                <c:pt idx="0">
                  <c:v>4.0000000000000022E-2</c:v>
                </c:pt>
              </c:numCache>
            </c:numRef>
          </c:val>
        </c:ser>
        <c:ser>
          <c:idx val="4"/>
          <c:order val="4"/>
          <c:tx>
            <c:strRef>
              <c:f>Tabelle1!$A$41</c:f>
              <c:strCache>
                <c:ptCount val="1"/>
                <c:pt idx="0">
                  <c:v>w</c:v>
                </c:pt>
              </c:strCache>
            </c:strRef>
          </c:tx>
          <c:val>
            <c:numRef>
              <c:f>Tabelle1!$B$41</c:f>
              <c:numCache>
                <c:formatCode>0%</c:formatCode>
                <c:ptCount val="1"/>
                <c:pt idx="0">
                  <c:v>3.0000000000000002E-2</c:v>
                </c:pt>
              </c:numCache>
            </c:numRef>
          </c:val>
        </c:ser>
        <c:ser>
          <c:idx val="5"/>
          <c:order val="5"/>
          <c:tx>
            <c:strRef>
              <c:f>Tabelle1!$A$42</c:f>
              <c:strCache>
                <c:ptCount val="1"/>
                <c:pt idx="0">
                  <c:v>x</c:v>
                </c:pt>
              </c:strCache>
            </c:strRef>
          </c:tx>
          <c:val>
            <c:numRef>
              <c:f>Tabelle1!$B$42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6"/>
          <c:order val="6"/>
          <c:tx>
            <c:strRef>
              <c:f>Tabelle1!$A$43</c:f>
              <c:strCache>
                <c:ptCount val="1"/>
                <c:pt idx="0">
                  <c:v>y</c:v>
                </c:pt>
              </c:strCache>
            </c:strRef>
          </c:tx>
          <c:val>
            <c:numRef>
              <c:f>Tabelle1!$B$43</c:f>
              <c:numCache>
                <c:formatCode>0%</c:formatCode>
                <c:ptCount val="1"/>
                <c:pt idx="0">
                  <c:v>2.0000000000000011E-2</c:v>
                </c:pt>
              </c:numCache>
            </c:numRef>
          </c:val>
        </c:ser>
        <c:ser>
          <c:idx val="7"/>
          <c:order val="7"/>
          <c:tx>
            <c:strRef>
              <c:f>Tabelle1!$A$44</c:f>
              <c:strCache>
                <c:ptCount val="1"/>
                <c:pt idx="0">
                  <c:v>z</c:v>
                </c:pt>
              </c:strCache>
            </c:strRef>
          </c:tx>
          <c:val>
            <c:numRef>
              <c:f>Tabelle1!$B$44</c:f>
              <c:numCache>
                <c:formatCode>0%</c:formatCode>
                <c:ptCount val="1"/>
                <c:pt idx="0">
                  <c:v>1.0000000000000005E-2</c:v>
                </c:pt>
              </c:numCache>
            </c:numRef>
          </c:val>
        </c:ser>
        <c:axId val="62786560"/>
        <c:axId val="62812928"/>
      </c:barChart>
      <c:catAx>
        <c:axId val="62786560"/>
        <c:scaling>
          <c:orientation val="minMax"/>
        </c:scaling>
        <c:delete val="1"/>
        <c:axPos val="b"/>
        <c:tickLblPos val="none"/>
        <c:crossAx val="62812928"/>
        <c:crosses val="autoZero"/>
        <c:lblAlgn val="ctr"/>
        <c:lblOffset val="100"/>
      </c:catAx>
      <c:valAx>
        <c:axId val="62812928"/>
        <c:scaling>
          <c:orientation val="minMax"/>
        </c:scaling>
        <c:axPos val="l"/>
        <c:majorGridlines/>
        <c:numFmt formatCode="0%" sourceLinked="1"/>
        <c:tickLblPos val="nextTo"/>
        <c:crossAx val="6278656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2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3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4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5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6"/>
        <c:txPr>
          <a:bodyPr/>
          <a:lstStyle/>
          <a:p>
            <a:pPr>
              <a:defRPr sz="1600"/>
            </a:pPr>
            <a:endParaRPr lang="de-DE"/>
          </a:p>
        </c:txPr>
      </c:legendEntry>
      <c:legendEntry>
        <c:idx val="7"/>
        <c:txPr>
          <a:bodyPr/>
          <a:lstStyle/>
          <a:p>
            <a:pPr>
              <a:defRPr sz="1600"/>
            </a:pPr>
            <a:endParaRPr lang="de-DE"/>
          </a:p>
        </c:txPr>
      </c:legendEntry>
      <c:layout>
        <c:manualLayout>
          <c:xMode val="edge"/>
          <c:yMode val="edge"/>
          <c:x val="0.78945323125016753"/>
          <c:y val="2.6541276796656587E-2"/>
          <c:w val="0.21054676874983241"/>
          <c:h val="0.85310849824088686"/>
        </c:manualLayout>
      </c:layout>
    </c:legend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Tabelle1!$B$6</c:f>
              <c:strCache>
                <c:ptCount val="1"/>
                <c:pt idx="0">
                  <c:v>Mio.</c:v>
                </c:pt>
              </c:strCache>
            </c:strRef>
          </c:tx>
          <c:cat>
            <c:numRef>
              <c:f>Tabelle1!$A$7:$A$16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cat>
          <c:val>
            <c:numRef>
              <c:f>Tabelle1!$B$7:$B$16</c:f>
              <c:numCache>
                <c:formatCode>General</c:formatCode>
                <c:ptCount val="10"/>
                <c:pt idx="0">
                  <c:v>6.9</c:v>
                </c:pt>
                <c:pt idx="1">
                  <c:v>8.1</c:v>
                </c:pt>
                <c:pt idx="2">
                  <c:v>9.9</c:v>
                </c:pt>
                <c:pt idx="3">
                  <c:v>9.8000000000000007</c:v>
                </c:pt>
                <c:pt idx="4">
                  <c:v>13.7</c:v>
                </c:pt>
                <c:pt idx="5">
                  <c:v>11.7</c:v>
                </c:pt>
                <c:pt idx="6">
                  <c:v>9</c:v>
                </c:pt>
                <c:pt idx="7">
                  <c:v>8.1</c:v>
                </c:pt>
                <c:pt idx="8">
                  <c:v>3.7</c:v>
                </c:pt>
                <c:pt idx="9">
                  <c:v>0.5</c:v>
                </c:pt>
              </c:numCache>
            </c:numRef>
          </c:val>
        </c:ser>
        <c:gapWidth val="0"/>
        <c:axId val="63291392"/>
        <c:axId val="63292928"/>
      </c:barChart>
      <c:catAx>
        <c:axId val="63291392"/>
        <c:scaling>
          <c:orientation val="minMax"/>
        </c:scaling>
        <c:axPos val="l"/>
        <c:numFmt formatCode="General" sourceLinked="1"/>
        <c:tickLblPos val="nextTo"/>
        <c:crossAx val="63292928"/>
        <c:crosses val="autoZero"/>
        <c:auto val="1"/>
        <c:lblAlgn val="ctr"/>
        <c:lblOffset val="100"/>
      </c:catAx>
      <c:valAx>
        <c:axId val="63292928"/>
        <c:scaling>
          <c:orientation val="minMax"/>
        </c:scaling>
        <c:axPos val="b"/>
        <c:majorGridlines/>
        <c:numFmt formatCode="General" sourceLinked="1"/>
        <c:tickLblPos val="nextTo"/>
        <c:crossAx val="63291392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Tabelle1!$B$23</c:f>
              <c:strCache>
                <c:ptCount val="1"/>
                <c:pt idx="0">
                  <c:v>Mio.</c:v>
                </c:pt>
              </c:strCache>
            </c:strRef>
          </c:tx>
          <c:cat>
            <c:numRef>
              <c:f>Tabelle1!$A$24:$A$33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cat>
          <c:val>
            <c:numRef>
              <c:f>Tabelle1!$B$24:$B$33</c:f>
              <c:numCache>
                <c:formatCode>General</c:formatCode>
                <c:ptCount val="10"/>
                <c:pt idx="0">
                  <c:v>6.6</c:v>
                </c:pt>
                <c:pt idx="1">
                  <c:v>7</c:v>
                </c:pt>
                <c:pt idx="2">
                  <c:v>8.5</c:v>
                </c:pt>
                <c:pt idx="3">
                  <c:v>10.1</c:v>
                </c:pt>
                <c:pt idx="4">
                  <c:v>9.7000000000000011</c:v>
                </c:pt>
                <c:pt idx="5">
                  <c:v>13.4</c:v>
                </c:pt>
                <c:pt idx="6">
                  <c:v>10.9</c:v>
                </c:pt>
                <c:pt idx="7">
                  <c:v>7.6</c:v>
                </c:pt>
                <c:pt idx="8">
                  <c:v>5.0999999999999996</c:v>
                </c:pt>
                <c:pt idx="9">
                  <c:v>0.9</c:v>
                </c:pt>
              </c:numCache>
            </c:numRef>
          </c:val>
        </c:ser>
        <c:gapWidth val="0"/>
        <c:axId val="63742336"/>
        <c:axId val="63743872"/>
      </c:barChart>
      <c:catAx>
        <c:axId val="63742336"/>
        <c:scaling>
          <c:orientation val="minMax"/>
        </c:scaling>
        <c:axPos val="l"/>
        <c:numFmt formatCode="General" sourceLinked="1"/>
        <c:tickLblPos val="nextTo"/>
        <c:crossAx val="63743872"/>
        <c:crosses val="autoZero"/>
        <c:auto val="1"/>
        <c:lblAlgn val="ctr"/>
        <c:lblOffset val="100"/>
      </c:catAx>
      <c:valAx>
        <c:axId val="63743872"/>
        <c:scaling>
          <c:orientation val="minMax"/>
        </c:scaling>
        <c:axPos val="b"/>
        <c:majorGridlines/>
        <c:numFmt formatCode="General" sourceLinked="1"/>
        <c:tickLblPos val="nextTo"/>
        <c:crossAx val="63742336"/>
        <c:crosses val="autoZero"/>
        <c:crossBetween val="between"/>
      </c:valAx>
    </c:plotArea>
    <c:plotVisOnly val="1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800" b="1" dirty="0" err="1" smtClean="0"/>
              <a:t>Kakaopreise</a:t>
            </a:r>
            <a:r>
              <a:rPr lang="en-US" sz="1800" b="1" baseline="0" dirty="0" smtClean="0"/>
              <a:t> in $ pro </a:t>
            </a:r>
            <a:r>
              <a:rPr lang="en-US" sz="1800" b="1" baseline="0" dirty="0" err="1" smtClean="0"/>
              <a:t>Tonne</a:t>
            </a:r>
            <a:endParaRPr lang="en-US" sz="1800" b="1" dirty="0"/>
          </a:p>
        </c:rich>
      </c:tx>
      <c:layout>
        <c:manualLayout>
          <c:xMode val="edge"/>
          <c:yMode val="edge"/>
          <c:x val="0.30503971897238191"/>
          <c:y val="2.020201521763428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5.3124999999999999E-2"/>
          <c:y val="0.11784511784511786"/>
          <c:w val="0.86259689440020215"/>
          <c:h val="0.77609427609428039"/>
        </c:manualLayout>
      </c:layout>
      <c:lineChart>
        <c:grouping val="standard"/>
        <c:ser>
          <c:idx val="0"/>
          <c:order val="0"/>
          <c:tx>
            <c:strRef>
              <c:f>Kakaopreise!$B$1</c:f>
              <c:strCache>
                <c:ptCount val="1"/>
                <c:pt idx="0">
                  <c:v>US$ per tonne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Kakaopreise!$A$2:$A$74</c:f>
              <c:numCache>
                <c:formatCode>mmm\ yy</c:formatCode>
                <c:ptCount val="73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</c:numCache>
            </c:numRef>
          </c:cat>
          <c:val>
            <c:numRef>
              <c:f>Kakaopreise!$B$2:$B$74</c:f>
              <c:numCache>
                <c:formatCode>[$$-409]#,##0</c:formatCode>
                <c:ptCount val="73"/>
                <c:pt idx="0">
                  <c:v>1624.28</c:v>
                </c:pt>
                <c:pt idx="1">
                  <c:v>1569.12</c:v>
                </c:pt>
                <c:pt idx="2">
                  <c:v>1504.43</c:v>
                </c:pt>
                <c:pt idx="3">
                  <c:v>1437.35</c:v>
                </c:pt>
                <c:pt idx="4">
                  <c:v>1413.75</c:v>
                </c:pt>
                <c:pt idx="5">
                  <c:v>1407.96</c:v>
                </c:pt>
                <c:pt idx="6">
                  <c:v>1559.47</c:v>
                </c:pt>
                <c:pt idx="7">
                  <c:v>1729.22</c:v>
                </c:pt>
                <c:pt idx="8">
                  <c:v>1540.29</c:v>
                </c:pt>
                <c:pt idx="9">
                  <c:v>1484.71</c:v>
                </c:pt>
                <c:pt idx="10">
                  <c:v>1662.23</c:v>
                </c:pt>
                <c:pt idx="11">
                  <c:v>1648.54</c:v>
                </c:pt>
                <c:pt idx="12">
                  <c:v>1549.1299999999999</c:v>
                </c:pt>
                <c:pt idx="13">
                  <c:v>1634.6</c:v>
                </c:pt>
                <c:pt idx="14">
                  <c:v>1757.59</c:v>
                </c:pt>
                <c:pt idx="15">
                  <c:v>1585.95</c:v>
                </c:pt>
                <c:pt idx="16">
                  <c:v>1511.3899999999999</c:v>
                </c:pt>
                <c:pt idx="17">
                  <c:v>1539.07</c:v>
                </c:pt>
                <c:pt idx="18">
                  <c:v>1489.01</c:v>
                </c:pt>
                <c:pt idx="19">
                  <c:v>1481.93</c:v>
                </c:pt>
                <c:pt idx="20">
                  <c:v>1504.1599999999999</c:v>
                </c:pt>
                <c:pt idx="21">
                  <c:v>1452.55</c:v>
                </c:pt>
                <c:pt idx="22">
                  <c:v>1433.97</c:v>
                </c:pt>
                <c:pt idx="23">
                  <c:v>1517.61</c:v>
                </c:pt>
                <c:pt idx="24">
                  <c:v>1577.78</c:v>
                </c:pt>
                <c:pt idx="25">
                  <c:v>1545.08</c:v>
                </c:pt>
                <c:pt idx="26">
                  <c:v>1544.1299999999999</c:v>
                </c:pt>
                <c:pt idx="27">
                  <c:v>1552.37</c:v>
                </c:pt>
                <c:pt idx="28">
                  <c:v>1594.45</c:v>
                </c:pt>
                <c:pt idx="29">
                  <c:v>1606.6499999999999</c:v>
                </c:pt>
                <c:pt idx="30">
                  <c:v>1676.6499999999999</c:v>
                </c:pt>
                <c:pt idx="31">
                  <c:v>1610.79</c:v>
                </c:pt>
                <c:pt idx="32">
                  <c:v>1567.42</c:v>
                </c:pt>
                <c:pt idx="33">
                  <c:v>1529.6299999999999</c:v>
                </c:pt>
                <c:pt idx="34">
                  <c:v>1581.1799999999998</c:v>
                </c:pt>
                <c:pt idx="35">
                  <c:v>1702.5</c:v>
                </c:pt>
                <c:pt idx="36">
                  <c:v>1701.99</c:v>
                </c:pt>
                <c:pt idx="37">
                  <c:v>1813.8799999999999</c:v>
                </c:pt>
                <c:pt idx="38">
                  <c:v>1924.2</c:v>
                </c:pt>
                <c:pt idx="39">
                  <c:v>1977.2</c:v>
                </c:pt>
                <c:pt idx="40">
                  <c:v>2004.84</c:v>
                </c:pt>
                <c:pt idx="41">
                  <c:v>2016.6899999999998</c:v>
                </c:pt>
                <c:pt idx="42">
                  <c:v>2152.65</c:v>
                </c:pt>
                <c:pt idx="43">
                  <c:v>1902.09</c:v>
                </c:pt>
                <c:pt idx="44">
                  <c:v>1938.08</c:v>
                </c:pt>
                <c:pt idx="45">
                  <c:v>1914.6799999999998</c:v>
                </c:pt>
                <c:pt idx="46">
                  <c:v>1966.84</c:v>
                </c:pt>
                <c:pt idx="47">
                  <c:v>2113.13</c:v>
                </c:pt>
                <c:pt idx="48">
                  <c:v>2215.8500000000022</c:v>
                </c:pt>
                <c:pt idx="49">
                  <c:v>2523.0700000000002</c:v>
                </c:pt>
                <c:pt idx="50">
                  <c:v>2670.4100000000012</c:v>
                </c:pt>
                <c:pt idx="51">
                  <c:v>2628.3300000000022</c:v>
                </c:pt>
                <c:pt idx="52">
                  <c:v>2689.62</c:v>
                </c:pt>
                <c:pt idx="53">
                  <c:v>3021.7599999999998</c:v>
                </c:pt>
                <c:pt idx="54">
                  <c:v>2953.68</c:v>
                </c:pt>
                <c:pt idx="55">
                  <c:v>2810.4700000000012</c:v>
                </c:pt>
                <c:pt idx="56">
                  <c:v>2678.96</c:v>
                </c:pt>
                <c:pt idx="57">
                  <c:v>2252.2799999999997</c:v>
                </c:pt>
                <c:pt idx="58">
                  <c:v>2067.7199999999998</c:v>
                </c:pt>
                <c:pt idx="59">
                  <c:v>2457.09</c:v>
                </c:pt>
                <c:pt idx="60">
                  <c:v>2626</c:v>
                </c:pt>
                <c:pt idx="61">
                  <c:v>2647.59</c:v>
                </c:pt>
                <c:pt idx="62">
                  <c:v>2509.9699999999998</c:v>
                </c:pt>
                <c:pt idx="63">
                  <c:v>2555.17</c:v>
                </c:pt>
                <c:pt idx="64">
                  <c:v>2480.7399999999998</c:v>
                </c:pt>
                <c:pt idx="65">
                  <c:v>2700.36</c:v>
                </c:pt>
                <c:pt idx="66">
                  <c:v>2791.3500000000022</c:v>
                </c:pt>
                <c:pt idx="67">
                  <c:v>2956.66</c:v>
                </c:pt>
                <c:pt idx="68">
                  <c:v>3142.86</c:v>
                </c:pt>
                <c:pt idx="69">
                  <c:v>3372.5</c:v>
                </c:pt>
                <c:pt idx="70">
                  <c:v>3384.13</c:v>
                </c:pt>
                <c:pt idx="71">
                  <c:v>3497.58</c:v>
                </c:pt>
                <c:pt idx="72">
                  <c:v>3525.12</c:v>
                </c:pt>
              </c:numCache>
            </c:numRef>
          </c:val>
        </c:ser>
        <c:marker val="1"/>
        <c:axId val="63766912"/>
        <c:axId val="63768064"/>
      </c:lineChart>
      <c:dateAx>
        <c:axId val="63766912"/>
        <c:scaling>
          <c:orientation val="minMax"/>
        </c:scaling>
        <c:axPos val="b"/>
        <c:numFmt formatCode="mmm\ 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63768064"/>
        <c:crosses val="autoZero"/>
        <c:auto val="1"/>
        <c:lblOffset val="100"/>
        <c:baseTimeUnit val="months"/>
        <c:majorUnit val="3"/>
        <c:majorTimeUnit val="months"/>
        <c:minorUnit val="1"/>
        <c:minorTimeUnit val="months"/>
      </c:dateAx>
      <c:valAx>
        <c:axId val="6376806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[$$-409]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6376691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4883A3-0065-4275-89D5-4FC6A21EDD98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EFD684AA-18E4-4EA4-801E-5C8930749DD3}">
      <dgm:prSet phldrT="[Text]" custT="1"/>
      <dgm:spPr/>
      <dgm:t>
        <a:bodyPr/>
        <a:lstStyle/>
        <a:p>
          <a:r>
            <a:rPr lang="de-DE" sz="1800" b="1" dirty="0" smtClean="0"/>
            <a:t>1845</a:t>
          </a:r>
          <a:endParaRPr lang="de-DE" sz="1800" b="1" dirty="0"/>
        </a:p>
      </dgm:t>
    </dgm:pt>
    <dgm:pt modelId="{7B69976D-458F-4BFE-A39D-D878206CE9A9}" type="parTrans" cxnId="{9119A89C-B08C-458D-869F-66F873F4F292}">
      <dgm:prSet/>
      <dgm:spPr/>
      <dgm:t>
        <a:bodyPr/>
        <a:lstStyle/>
        <a:p>
          <a:endParaRPr lang="de-DE"/>
        </a:p>
      </dgm:t>
    </dgm:pt>
    <dgm:pt modelId="{1D54961F-F3B1-4E73-80B3-5160A09EB454}" type="sibTrans" cxnId="{9119A89C-B08C-458D-869F-66F873F4F292}">
      <dgm:prSet/>
      <dgm:spPr/>
      <dgm:t>
        <a:bodyPr/>
        <a:lstStyle/>
        <a:p>
          <a:endParaRPr lang="de-DE"/>
        </a:p>
      </dgm:t>
    </dgm:pt>
    <dgm:pt modelId="{23D713BE-59AD-4674-98CC-4C5EC25FFB97}">
      <dgm:prSet phldrT="[Text]" custT="1"/>
      <dgm:spPr/>
      <dgm:t>
        <a:bodyPr/>
        <a:lstStyle/>
        <a:p>
          <a:r>
            <a:rPr lang="de-DE" sz="1800" b="1" dirty="0" smtClean="0"/>
            <a:t>1898</a:t>
          </a:r>
          <a:endParaRPr lang="de-DE" sz="1800" b="1" dirty="0"/>
        </a:p>
      </dgm:t>
    </dgm:pt>
    <dgm:pt modelId="{D541BEAA-AAFD-4292-8CE3-F36C8F1D7409}" type="parTrans" cxnId="{691E988B-2666-4D42-A87C-8CE7C49AE44F}">
      <dgm:prSet/>
      <dgm:spPr/>
      <dgm:t>
        <a:bodyPr/>
        <a:lstStyle/>
        <a:p>
          <a:endParaRPr lang="de-DE"/>
        </a:p>
      </dgm:t>
    </dgm:pt>
    <dgm:pt modelId="{E349ABE0-2A49-441F-984C-777BBA0A1E22}" type="sibTrans" cxnId="{691E988B-2666-4D42-A87C-8CE7C49AE44F}">
      <dgm:prSet/>
      <dgm:spPr/>
      <dgm:t>
        <a:bodyPr/>
        <a:lstStyle/>
        <a:p>
          <a:endParaRPr lang="de-DE"/>
        </a:p>
      </dgm:t>
    </dgm:pt>
    <dgm:pt modelId="{0343D23B-4FE5-4C78-9691-E477BA5536B1}">
      <dgm:prSet phldrT="[Text]" custT="1"/>
      <dgm:spPr/>
      <dgm:t>
        <a:bodyPr/>
        <a:lstStyle/>
        <a:p>
          <a:r>
            <a:rPr lang="de-DE" sz="1800" b="1" dirty="0" smtClean="0"/>
            <a:t>1920-1930</a:t>
          </a:r>
          <a:endParaRPr lang="de-DE" sz="1800" b="1" dirty="0"/>
        </a:p>
      </dgm:t>
    </dgm:pt>
    <dgm:pt modelId="{5BA09622-2E85-4F49-B1FF-CE82834C1BFD}" type="parTrans" cxnId="{EFE8FB55-4650-427D-9583-9D91759A45B9}">
      <dgm:prSet/>
      <dgm:spPr/>
      <dgm:t>
        <a:bodyPr/>
        <a:lstStyle/>
        <a:p>
          <a:endParaRPr lang="de-DE"/>
        </a:p>
      </dgm:t>
    </dgm:pt>
    <dgm:pt modelId="{F9206EFD-120F-4D16-97DA-55D317B3ED2E}" type="sibTrans" cxnId="{EFE8FB55-4650-427D-9583-9D91759A45B9}">
      <dgm:prSet/>
      <dgm:spPr/>
      <dgm:t>
        <a:bodyPr/>
        <a:lstStyle/>
        <a:p>
          <a:endParaRPr lang="de-DE"/>
        </a:p>
      </dgm:t>
    </dgm:pt>
    <dgm:pt modelId="{5D288836-419A-420D-94E0-41E349CBFFA7}">
      <dgm:prSet phldrT="[Text]" custT="1"/>
      <dgm:spPr/>
      <dgm:t>
        <a:bodyPr/>
        <a:lstStyle/>
        <a:p>
          <a:r>
            <a:rPr lang="de-DE" sz="1800" b="1" dirty="0" smtClean="0"/>
            <a:t>1961</a:t>
          </a:r>
          <a:endParaRPr lang="de-DE" sz="1800" b="1" dirty="0"/>
        </a:p>
      </dgm:t>
    </dgm:pt>
    <dgm:pt modelId="{2A875BEE-04FA-430C-A731-70845DD3955C}" type="parTrans" cxnId="{5BF027B0-44C6-4C89-AEE2-F716704A50A3}">
      <dgm:prSet/>
      <dgm:spPr/>
      <dgm:t>
        <a:bodyPr/>
        <a:lstStyle/>
        <a:p>
          <a:endParaRPr lang="de-DE"/>
        </a:p>
      </dgm:t>
    </dgm:pt>
    <dgm:pt modelId="{FB1D48E3-F1C4-4E7C-B138-061F677C9B1A}" type="sibTrans" cxnId="{5BF027B0-44C6-4C89-AEE2-F716704A50A3}">
      <dgm:prSet/>
      <dgm:spPr/>
      <dgm:t>
        <a:bodyPr/>
        <a:lstStyle/>
        <a:p>
          <a:endParaRPr lang="de-DE"/>
        </a:p>
      </dgm:t>
    </dgm:pt>
    <dgm:pt modelId="{38E4B4CA-F98E-46F0-8AB7-5D42AC4DBB1D}">
      <dgm:prSet phldrT="[Text]" custT="1"/>
      <dgm:spPr/>
      <dgm:t>
        <a:bodyPr/>
        <a:lstStyle/>
        <a:p>
          <a:r>
            <a:rPr lang="de-DE" sz="1800" b="1" dirty="0" smtClean="0"/>
            <a:t>1986</a:t>
          </a:r>
          <a:endParaRPr lang="de-DE" sz="1800" b="1" dirty="0"/>
        </a:p>
      </dgm:t>
    </dgm:pt>
    <dgm:pt modelId="{46FB2980-EA27-4EC5-BF68-97CD4AE16545}" type="parTrans" cxnId="{382077A1-7B76-4AAB-81AD-22408DEE3AB0}">
      <dgm:prSet/>
      <dgm:spPr/>
      <dgm:t>
        <a:bodyPr/>
        <a:lstStyle/>
        <a:p>
          <a:endParaRPr lang="de-DE"/>
        </a:p>
      </dgm:t>
    </dgm:pt>
    <dgm:pt modelId="{55323BC5-E745-4639-9514-05B86BC6DA36}" type="sibTrans" cxnId="{382077A1-7B76-4AAB-81AD-22408DEE3AB0}">
      <dgm:prSet/>
      <dgm:spPr/>
      <dgm:t>
        <a:bodyPr/>
        <a:lstStyle/>
        <a:p>
          <a:endParaRPr lang="de-DE"/>
        </a:p>
      </dgm:t>
    </dgm:pt>
    <dgm:pt modelId="{3E04934A-6F25-4F30-B35F-F7E5314FAF4D}">
      <dgm:prSet phldrT="[Text]" custT="1"/>
      <dgm:spPr/>
      <dgm:t>
        <a:bodyPr/>
        <a:lstStyle/>
        <a:p>
          <a:r>
            <a:rPr lang="de-DE" sz="1800" b="1" dirty="0" smtClean="0"/>
            <a:t>1994-1998</a:t>
          </a:r>
          <a:endParaRPr lang="de-DE" sz="1800" b="1" dirty="0"/>
        </a:p>
      </dgm:t>
    </dgm:pt>
    <dgm:pt modelId="{C59E80E3-7979-4AA9-A75B-686979BB71F6}" type="parTrans" cxnId="{E857E041-2F6B-4E53-8303-4C7EFA823593}">
      <dgm:prSet/>
      <dgm:spPr/>
      <dgm:t>
        <a:bodyPr/>
        <a:lstStyle/>
        <a:p>
          <a:endParaRPr lang="de-DE"/>
        </a:p>
      </dgm:t>
    </dgm:pt>
    <dgm:pt modelId="{7BAC246D-2EB3-44A0-96B3-4DE682398A44}" type="sibTrans" cxnId="{E857E041-2F6B-4E53-8303-4C7EFA823593}">
      <dgm:prSet/>
      <dgm:spPr/>
      <dgm:t>
        <a:bodyPr/>
        <a:lstStyle/>
        <a:p>
          <a:endParaRPr lang="de-DE"/>
        </a:p>
      </dgm:t>
    </dgm:pt>
    <dgm:pt modelId="{4525849F-0F70-4C1D-AC5B-B496D9A5E681}">
      <dgm:prSet phldrT="[Text]" custT="1"/>
      <dgm:spPr/>
      <dgm:t>
        <a:bodyPr/>
        <a:lstStyle/>
        <a:p>
          <a:r>
            <a:rPr lang="de-DE" sz="1800" b="1" dirty="0" smtClean="0"/>
            <a:t>2010</a:t>
          </a:r>
          <a:endParaRPr lang="de-DE" sz="1800" b="1" dirty="0"/>
        </a:p>
      </dgm:t>
    </dgm:pt>
    <dgm:pt modelId="{78062024-BC59-4E84-8B74-CBCE2C72B6CA}" type="parTrans" cxnId="{C8B522EB-DB04-4116-946B-F8B1C1603A76}">
      <dgm:prSet/>
      <dgm:spPr/>
      <dgm:t>
        <a:bodyPr/>
        <a:lstStyle/>
        <a:p>
          <a:endParaRPr lang="de-DE"/>
        </a:p>
      </dgm:t>
    </dgm:pt>
    <dgm:pt modelId="{3E24498C-730D-48CA-9F4E-FD6C6389BCF2}" type="sibTrans" cxnId="{C8B522EB-DB04-4116-946B-F8B1C1603A76}">
      <dgm:prSet/>
      <dgm:spPr/>
      <dgm:t>
        <a:bodyPr/>
        <a:lstStyle/>
        <a:p>
          <a:endParaRPr lang="de-DE"/>
        </a:p>
      </dgm:t>
    </dgm:pt>
    <dgm:pt modelId="{BC50EE01-423C-4E4F-A15E-5711EBFA6693}" type="pres">
      <dgm:prSet presAssocID="{BF4883A3-0065-4275-89D5-4FC6A21EDD98}" presName="Name0" presStyleCnt="0">
        <dgm:presLayoutVars>
          <dgm:dir/>
          <dgm:animLvl val="lvl"/>
          <dgm:resizeHandles val="exact"/>
        </dgm:presLayoutVars>
      </dgm:prSet>
      <dgm:spPr/>
    </dgm:pt>
    <dgm:pt modelId="{1C57DFE3-E4E7-4411-9959-9F9836478239}" type="pres">
      <dgm:prSet presAssocID="{EFD684AA-18E4-4EA4-801E-5C8930749DD3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F46F8DE-78F3-40C1-A5B4-FBF1E80B7D26}" type="pres">
      <dgm:prSet presAssocID="{1D54961F-F3B1-4E73-80B3-5160A09EB454}" presName="parTxOnlySpace" presStyleCnt="0"/>
      <dgm:spPr/>
    </dgm:pt>
    <dgm:pt modelId="{93385C7E-280D-43C2-8616-0A33D60B22B8}" type="pres">
      <dgm:prSet presAssocID="{23D713BE-59AD-4674-98CC-4C5EC25FFB97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B874DB-1E54-4DD2-BBFF-A59B6E7991C8}" type="pres">
      <dgm:prSet presAssocID="{E349ABE0-2A49-441F-984C-777BBA0A1E22}" presName="parTxOnlySpace" presStyleCnt="0"/>
      <dgm:spPr/>
    </dgm:pt>
    <dgm:pt modelId="{CD80C660-C4CB-4541-B16D-BB985684EC40}" type="pres">
      <dgm:prSet presAssocID="{0343D23B-4FE5-4C78-9691-E477BA5536B1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AD5F56-1211-4A63-A036-493F5F529335}" type="pres">
      <dgm:prSet presAssocID="{F9206EFD-120F-4D16-97DA-55D317B3ED2E}" presName="parTxOnlySpace" presStyleCnt="0"/>
      <dgm:spPr/>
    </dgm:pt>
    <dgm:pt modelId="{5700D03D-C4C5-4DD7-A393-926BD4FC01BA}" type="pres">
      <dgm:prSet presAssocID="{5D288836-419A-420D-94E0-41E349CBFFA7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9B0D07-6E99-4CCC-BF8D-9892793E7EBD}" type="pres">
      <dgm:prSet presAssocID="{FB1D48E3-F1C4-4E7C-B138-061F677C9B1A}" presName="parTxOnlySpace" presStyleCnt="0"/>
      <dgm:spPr/>
    </dgm:pt>
    <dgm:pt modelId="{7B3F7AE2-C64B-4F26-BB7F-9F2922DA35A5}" type="pres">
      <dgm:prSet presAssocID="{38E4B4CA-F98E-46F0-8AB7-5D42AC4DBB1D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5A420F-DE33-4208-BAC2-D4083C1C78A4}" type="pres">
      <dgm:prSet presAssocID="{55323BC5-E745-4639-9514-05B86BC6DA36}" presName="parTxOnlySpace" presStyleCnt="0"/>
      <dgm:spPr/>
    </dgm:pt>
    <dgm:pt modelId="{A2106A85-4E69-4F4F-AE92-97853091DBAA}" type="pres">
      <dgm:prSet presAssocID="{3E04934A-6F25-4F30-B35F-F7E5314FAF4D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5E158D-8103-483D-AFF4-EE3995EDFFF0}" type="pres">
      <dgm:prSet presAssocID="{7BAC246D-2EB3-44A0-96B3-4DE682398A44}" presName="parTxOnlySpace" presStyleCnt="0"/>
      <dgm:spPr/>
    </dgm:pt>
    <dgm:pt modelId="{8D86E1F8-EB70-475D-BD8B-E43F7199F635}" type="pres">
      <dgm:prSet presAssocID="{4525849F-0F70-4C1D-AC5B-B496D9A5E681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32FE039-B476-472D-89C0-EF74855EA090}" type="presOf" srcId="{EFD684AA-18E4-4EA4-801E-5C8930749DD3}" destId="{1C57DFE3-E4E7-4411-9959-9F9836478239}" srcOrd="0" destOrd="0" presId="urn:microsoft.com/office/officeart/2005/8/layout/chevron1"/>
    <dgm:cxn modelId="{29189856-D7EE-42A7-AA8D-D0E96B7306E1}" type="presOf" srcId="{0343D23B-4FE5-4C78-9691-E477BA5536B1}" destId="{CD80C660-C4CB-4541-B16D-BB985684EC40}" srcOrd="0" destOrd="0" presId="urn:microsoft.com/office/officeart/2005/8/layout/chevron1"/>
    <dgm:cxn modelId="{5FAF7C72-8C52-4B7A-BC7A-49179714BE78}" type="presOf" srcId="{4525849F-0F70-4C1D-AC5B-B496D9A5E681}" destId="{8D86E1F8-EB70-475D-BD8B-E43F7199F635}" srcOrd="0" destOrd="0" presId="urn:microsoft.com/office/officeart/2005/8/layout/chevron1"/>
    <dgm:cxn modelId="{C540F34B-8ECD-4544-B1F0-6E0F9CD4684B}" type="presOf" srcId="{BF4883A3-0065-4275-89D5-4FC6A21EDD98}" destId="{BC50EE01-423C-4E4F-A15E-5711EBFA6693}" srcOrd="0" destOrd="0" presId="urn:microsoft.com/office/officeart/2005/8/layout/chevron1"/>
    <dgm:cxn modelId="{C8B522EB-DB04-4116-946B-F8B1C1603A76}" srcId="{BF4883A3-0065-4275-89D5-4FC6A21EDD98}" destId="{4525849F-0F70-4C1D-AC5B-B496D9A5E681}" srcOrd="6" destOrd="0" parTransId="{78062024-BC59-4E84-8B74-CBCE2C72B6CA}" sibTransId="{3E24498C-730D-48CA-9F4E-FD6C6389BCF2}"/>
    <dgm:cxn modelId="{E857E041-2F6B-4E53-8303-4C7EFA823593}" srcId="{BF4883A3-0065-4275-89D5-4FC6A21EDD98}" destId="{3E04934A-6F25-4F30-B35F-F7E5314FAF4D}" srcOrd="5" destOrd="0" parTransId="{C59E80E3-7979-4AA9-A75B-686979BB71F6}" sibTransId="{7BAC246D-2EB3-44A0-96B3-4DE682398A44}"/>
    <dgm:cxn modelId="{5BF027B0-44C6-4C89-AEE2-F716704A50A3}" srcId="{BF4883A3-0065-4275-89D5-4FC6A21EDD98}" destId="{5D288836-419A-420D-94E0-41E349CBFFA7}" srcOrd="3" destOrd="0" parTransId="{2A875BEE-04FA-430C-A731-70845DD3955C}" sibTransId="{FB1D48E3-F1C4-4E7C-B138-061F677C9B1A}"/>
    <dgm:cxn modelId="{22E5E55E-3E05-4812-B117-B42F82FAAC22}" type="presOf" srcId="{3E04934A-6F25-4F30-B35F-F7E5314FAF4D}" destId="{A2106A85-4E69-4F4F-AE92-97853091DBAA}" srcOrd="0" destOrd="0" presId="urn:microsoft.com/office/officeart/2005/8/layout/chevron1"/>
    <dgm:cxn modelId="{9119A89C-B08C-458D-869F-66F873F4F292}" srcId="{BF4883A3-0065-4275-89D5-4FC6A21EDD98}" destId="{EFD684AA-18E4-4EA4-801E-5C8930749DD3}" srcOrd="0" destOrd="0" parTransId="{7B69976D-458F-4BFE-A39D-D878206CE9A9}" sibTransId="{1D54961F-F3B1-4E73-80B3-5160A09EB454}"/>
    <dgm:cxn modelId="{EFE8FB55-4650-427D-9583-9D91759A45B9}" srcId="{BF4883A3-0065-4275-89D5-4FC6A21EDD98}" destId="{0343D23B-4FE5-4C78-9691-E477BA5536B1}" srcOrd="2" destOrd="0" parTransId="{5BA09622-2E85-4F49-B1FF-CE82834C1BFD}" sibTransId="{F9206EFD-120F-4D16-97DA-55D317B3ED2E}"/>
    <dgm:cxn modelId="{382077A1-7B76-4AAB-81AD-22408DEE3AB0}" srcId="{BF4883A3-0065-4275-89D5-4FC6A21EDD98}" destId="{38E4B4CA-F98E-46F0-8AB7-5D42AC4DBB1D}" srcOrd="4" destOrd="0" parTransId="{46FB2980-EA27-4EC5-BF68-97CD4AE16545}" sibTransId="{55323BC5-E745-4639-9514-05B86BC6DA36}"/>
    <dgm:cxn modelId="{691E988B-2666-4D42-A87C-8CE7C49AE44F}" srcId="{BF4883A3-0065-4275-89D5-4FC6A21EDD98}" destId="{23D713BE-59AD-4674-98CC-4C5EC25FFB97}" srcOrd="1" destOrd="0" parTransId="{D541BEAA-AAFD-4292-8CE3-F36C8F1D7409}" sibTransId="{E349ABE0-2A49-441F-984C-777BBA0A1E22}"/>
    <dgm:cxn modelId="{A96AD0CD-D8CA-4B61-9242-654B9CD0E982}" type="presOf" srcId="{5D288836-419A-420D-94E0-41E349CBFFA7}" destId="{5700D03D-C4C5-4DD7-A393-926BD4FC01BA}" srcOrd="0" destOrd="0" presId="urn:microsoft.com/office/officeart/2005/8/layout/chevron1"/>
    <dgm:cxn modelId="{D561A92B-A9EB-46A3-9CCE-2BD1CF42C78B}" type="presOf" srcId="{38E4B4CA-F98E-46F0-8AB7-5D42AC4DBB1D}" destId="{7B3F7AE2-C64B-4F26-BB7F-9F2922DA35A5}" srcOrd="0" destOrd="0" presId="urn:microsoft.com/office/officeart/2005/8/layout/chevron1"/>
    <dgm:cxn modelId="{B50D32E3-4EEB-468D-BE61-252360B05C83}" type="presOf" srcId="{23D713BE-59AD-4674-98CC-4C5EC25FFB97}" destId="{93385C7E-280D-43C2-8616-0A33D60B22B8}" srcOrd="0" destOrd="0" presId="urn:microsoft.com/office/officeart/2005/8/layout/chevron1"/>
    <dgm:cxn modelId="{166E5073-DFD6-49D0-B36F-C13F643EAD88}" type="presParOf" srcId="{BC50EE01-423C-4E4F-A15E-5711EBFA6693}" destId="{1C57DFE3-E4E7-4411-9959-9F9836478239}" srcOrd="0" destOrd="0" presId="urn:microsoft.com/office/officeart/2005/8/layout/chevron1"/>
    <dgm:cxn modelId="{30F071A6-F823-4338-8613-957EA7B7CE7F}" type="presParOf" srcId="{BC50EE01-423C-4E4F-A15E-5711EBFA6693}" destId="{CF46F8DE-78F3-40C1-A5B4-FBF1E80B7D26}" srcOrd="1" destOrd="0" presId="urn:microsoft.com/office/officeart/2005/8/layout/chevron1"/>
    <dgm:cxn modelId="{69400593-98C2-449D-BA6C-1F6ED6CCDD4F}" type="presParOf" srcId="{BC50EE01-423C-4E4F-A15E-5711EBFA6693}" destId="{93385C7E-280D-43C2-8616-0A33D60B22B8}" srcOrd="2" destOrd="0" presId="urn:microsoft.com/office/officeart/2005/8/layout/chevron1"/>
    <dgm:cxn modelId="{E8739A5F-BDA4-4B8E-B7CF-2047B26056D5}" type="presParOf" srcId="{BC50EE01-423C-4E4F-A15E-5711EBFA6693}" destId="{DDB874DB-1E54-4DD2-BBFF-A59B6E7991C8}" srcOrd="3" destOrd="0" presId="urn:microsoft.com/office/officeart/2005/8/layout/chevron1"/>
    <dgm:cxn modelId="{511E44DE-2176-46D4-B1EF-5B6BF5B5DCB7}" type="presParOf" srcId="{BC50EE01-423C-4E4F-A15E-5711EBFA6693}" destId="{CD80C660-C4CB-4541-B16D-BB985684EC40}" srcOrd="4" destOrd="0" presId="urn:microsoft.com/office/officeart/2005/8/layout/chevron1"/>
    <dgm:cxn modelId="{A20A61BB-0815-4740-8A77-17A2460771C1}" type="presParOf" srcId="{BC50EE01-423C-4E4F-A15E-5711EBFA6693}" destId="{DDAD5F56-1211-4A63-A036-493F5F529335}" srcOrd="5" destOrd="0" presId="urn:microsoft.com/office/officeart/2005/8/layout/chevron1"/>
    <dgm:cxn modelId="{10B4C282-DD54-4AE9-82F3-1442129D335E}" type="presParOf" srcId="{BC50EE01-423C-4E4F-A15E-5711EBFA6693}" destId="{5700D03D-C4C5-4DD7-A393-926BD4FC01BA}" srcOrd="6" destOrd="0" presId="urn:microsoft.com/office/officeart/2005/8/layout/chevron1"/>
    <dgm:cxn modelId="{0ED630C1-B8C8-4F89-91F6-E8F0A7F7A27F}" type="presParOf" srcId="{BC50EE01-423C-4E4F-A15E-5711EBFA6693}" destId="{AE9B0D07-6E99-4CCC-BF8D-9892793E7EBD}" srcOrd="7" destOrd="0" presId="urn:microsoft.com/office/officeart/2005/8/layout/chevron1"/>
    <dgm:cxn modelId="{66DF2191-3958-4379-94CE-946C101115BC}" type="presParOf" srcId="{BC50EE01-423C-4E4F-A15E-5711EBFA6693}" destId="{7B3F7AE2-C64B-4F26-BB7F-9F2922DA35A5}" srcOrd="8" destOrd="0" presId="urn:microsoft.com/office/officeart/2005/8/layout/chevron1"/>
    <dgm:cxn modelId="{4A0DB071-43C8-48E3-B79E-48DD3E21D28A}" type="presParOf" srcId="{BC50EE01-423C-4E4F-A15E-5711EBFA6693}" destId="{995A420F-DE33-4208-BAC2-D4083C1C78A4}" srcOrd="9" destOrd="0" presId="urn:microsoft.com/office/officeart/2005/8/layout/chevron1"/>
    <dgm:cxn modelId="{B9447C95-2753-46AA-8A7E-02C1AF815245}" type="presParOf" srcId="{BC50EE01-423C-4E4F-A15E-5711EBFA6693}" destId="{A2106A85-4E69-4F4F-AE92-97853091DBAA}" srcOrd="10" destOrd="0" presId="urn:microsoft.com/office/officeart/2005/8/layout/chevron1"/>
    <dgm:cxn modelId="{2DEBEEC4-4A27-46BD-878D-B4BB4FC68C4F}" type="presParOf" srcId="{BC50EE01-423C-4E4F-A15E-5711EBFA6693}" destId="{555E158D-8103-483D-AFF4-EE3995EDFFF0}" srcOrd="11" destOrd="0" presId="urn:microsoft.com/office/officeart/2005/8/layout/chevron1"/>
    <dgm:cxn modelId="{CD8A134C-E48D-4A81-B929-E83AD1FE9781}" type="presParOf" srcId="{BC50EE01-423C-4E4F-A15E-5711EBFA6693}" destId="{8D86E1F8-EB70-475D-BD8B-E43F7199F635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4883A3-0065-4275-89D5-4FC6A21EDD9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BC50EE01-423C-4E4F-A15E-5711EBFA6693}" type="pres">
      <dgm:prSet presAssocID="{BF4883A3-0065-4275-89D5-4FC6A21EDD9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503856D8-43AE-4F6A-BAE2-FD504FA7D2EE}" type="presOf" srcId="{BF4883A3-0065-4275-89D5-4FC6A21EDD98}" destId="{BC50EE01-423C-4E4F-A15E-5711EBFA6693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CB395B-2747-4BE7-9E20-1EB70F58155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CBB1D024-4AB3-426D-AC71-C644E45E8563}" type="pres">
      <dgm:prSet presAssocID="{6BCB395B-2747-4BE7-9E20-1EB70F581556}" presName="Name0" presStyleCnt="0">
        <dgm:presLayoutVars>
          <dgm:dir/>
          <dgm:animLvl val="lvl"/>
          <dgm:resizeHandles val="exact"/>
        </dgm:presLayoutVars>
      </dgm:prSet>
      <dgm:spPr/>
    </dgm:pt>
    <dgm:pt modelId="{4974D584-F919-49CF-A229-15314C25B882}" type="pres">
      <dgm:prSet presAssocID="{6BCB395B-2747-4BE7-9E20-1EB70F581556}" presName="dummy" presStyleCnt="0"/>
      <dgm:spPr/>
    </dgm:pt>
    <dgm:pt modelId="{1D4C9BAC-83EC-472D-8B7A-420B7E60622D}" type="pres">
      <dgm:prSet presAssocID="{6BCB395B-2747-4BE7-9E20-1EB70F581556}" presName="linH" presStyleCnt="0"/>
      <dgm:spPr/>
    </dgm:pt>
    <dgm:pt modelId="{11F68F7D-E63A-46B5-B655-2292B48D4AAB}" type="pres">
      <dgm:prSet presAssocID="{6BCB395B-2747-4BE7-9E20-1EB70F581556}" presName="padding1" presStyleCnt="0"/>
      <dgm:spPr/>
    </dgm:pt>
    <dgm:pt modelId="{B92A4031-945E-4E84-B160-5F38ABB358CE}" type="pres">
      <dgm:prSet presAssocID="{6BCB395B-2747-4BE7-9E20-1EB70F581556}" presName="padding2" presStyleCnt="0"/>
      <dgm:spPr/>
    </dgm:pt>
    <dgm:pt modelId="{EAACF29A-D71D-4955-A581-63DEC8176858}" type="pres">
      <dgm:prSet presAssocID="{6BCB395B-2747-4BE7-9E20-1EB70F581556}" presName="negArrow" presStyleCnt="0"/>
      <dgm:spPr/>
    </dgm:pt>
    <dgm:pt modelId="{3B628139-1EE9-4B00-9221-6DF5B335209A}" type="pres">
      <dgm:prSet presAssocID="{6BCB395B-2747-4BE7-9E20-1EB70F581556}" presName="backgroundArrow" presStyleLbl="node1" presStyleIdx="0" presStyleCnt="1" custLinFactNeighborY="-6"/>
      <dgm:spPr>
        <a:solidFill>
          <a:schemeClr val="tx2"/>
        </a:solidFill>
      </dgm:spPr>
    </dgm:pt>
  </dgm:ptLst>
  <dgm:cxnLst>
    <dgm:cxn modelId="{67AB6C5E-9E00-453A-962B-7672C2EB1A5E}" type="presOf" srcId="{6BCB395B-2747-4BE7-9E20-1EB70F581556}" destId="{CBB1D024-4AB3-426D-AC71-C644E45E8563}" srcOrd="0" destOrd="0" presId="urn:microsoft.com/office/officeart/2005/8/layout/hProcess3"/>
    <dgm:cxn modelId="{735B2D9F-FEA6-45B4-BB45-A4B6FB9B1D86}" type="presParOf" srcId="{CBB1D024-4AB3-426D-AC71-C644E45E8563}" destId="{4974D584-F919-49CF-A229-15314C25B882}" srcOrd="0" destOrd="0" presId="urn:microsoft.com/office/officeart/2005/8/layout/hProcess3"/>
    <dgm:cxn modelId="{BBC9ADD4-6063-403D-9592-DA57EE759AA9}" type="presParOf" srcId="{CBB1D024-4AB3-426D-AC71-C644E45E8563}" destId="{1D4C9BAC-83EC-472D-8B7A-420B7E60622D}" srcOrd="1" destOrd="0" presId="urn:microsoft.com/office/officeart/2005/8/layout/hProcess3"/>
    <dgm:cxn modelId="{6FF63400-3CF3-4102-8304-AECE82C50A09}" type="presParOf" srcId="{1D4C9BAC-83EC-472D-8B7A-420B7E60622D}" destId="{11F68F7D-E63A-46B5-B655-2292B48D4AAB}" srcOrd="0" destOrd="0" presId="urn:microsoft.com/office/officeart/2005/8/layout/hProcess3"/>
    <dgm:cxn modelId="{68D99EC9-E0ED-4BA8-80BC-E8E9B3A82374}" type="presParOf" srcId="{1D4C9BAC-83EC-472D-8B7A-420B7E60622D}" destId="{B92A4031-945E-4E84-B160-5F38ABB358CE}" srcOrd="1" destOrd="0" presId="urn:microsoft.com/office/officeart/2005/8/layout/hProcess3"/>
    <dgm:cxn modelId="{C594264B-3311-45C7-9C08-3506D0BE468F}" type="presParOf" srcId="{1D4C9BAC-83EC-472D-8B7A-420B7E60622D}" destId="{EAACF29A-D71D-4955-A581-63DEC8176858}" srcOrd="2" destOrd="0" presId="urn:microsoft.com/office/officeart/2005/8/layout/hProcess3"/>
    <dgm:cxn modelId="{1E9F7938-921E-4D4A-A21F-0AF06C14CE58}" type="presParOf" srcId="{1D4C9BAC-83EC-472D-8B7A-420B7E60622D}" destId="{3B628139-1EE9-4B00-9221-6DF5B335209A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E8444A-CCE2-4C41-B4AD-F323CF0D6910}" type="doc">
      <dgm:prSet loTypeId="urn:microsoft.com/office/officeart/2005/8/layout/matrix1" loCatId="matrix" qsTypeId="urn:microsoft.com/office/officeart/2005/8/quickstyle/simple2" qsCatId="simple" csTypeId="urn:microsoft.com/office/officeart/2005/8/colors/accent6_5" csCatId="accent6" phldr="1"/>
      <dgm:spPr/>
      <dgm:t>
        <a:bodyPr/>
        <a:lstStyle/>
        <a:p>
          <a:endParaRPr lang="de-DE"/>
        </a:p>
      </dgm:t>
    </dgm:pt>
    <dgm:pt modelId="{84CCBF75-6B5A-43A8-B7CC-3D7AFD06D620}">
      <dgm:prSet phldrT="[Text]" custT="1"/>
      <dgm:spPr/>
      <dgm:t>
        <a:bodyPr/>
        <a:lstStyle/>
        <a:p>
          <a:r>
            <a:rPr lang="de-DE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SWOT</a:t>
          </a:r>
          <a:endParaRPr lang="de-DE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90C4C8-613B-4A5A-8446-7FF64728B8CB}" type="parTrans" cxnId="{605D5CFA-5C09-437B-A62C-F9F7630FDFD8}">
      <dgm:prSet/>
      <dgm:spPr/>
      <dgm:t>
        <a:bodyPr/>
        <a:lstStyle/>
        <a:p>
          <a:endParaRPr lang="de-DE"/>
        </a:p>
      </dgm:t>
    </dgm:pt>
    <dgm:pt modelId="{2FBBE212-74AF-499C-B87F-1EFDFB499624}" type="sibTrans" cxnId="{605D5CFA-5C09-437B-A62C-F9F7630FDFD8}">
      <dgm:prSet/>
      <dgm:spPr/>
      <dgm:t>
        <a:bodyPr/>
        <a:lstStyle/>
        <a:p>
          <a:endParaRPr lang="de-DE"/>
        </a:p>
      </dgm:t>
    </dgm:pt>
    <dgm:pt modelId="{396AF89E-D62E-4AE3-A043-CF9B4A368668}">
      <dgm:prSet phldrT="[Text]" custT="1"/>
      <dgm:spPr/>
      <dgm:t>
        <a:bodyPr/>
        <a:lstStyle/>
        <a:p>
          <a:pPr algn="ctr"/>
          <a:endParaRPr lang="de-DE" sz="1400" b="1" dirty="0" smtClean="0"/>
        </a:p>
      </dgm:t>
    </dgm:pt>
    <dgm:pt modelId="{3C649BCC-7C2A-4924-A72B-C17A1375A620}" type="parTrans" cxnId="{0C84BCC9-119B-4424-A41F-10FAA2832540}">
      <dgm:prSet/>
      <dgm:spPr/>
      <dgm:t>
        <a:bodyPr/>
        <a:lstStyle/>
        <a:p>
          <a:endParaRPr lang="de-DE"/>
        </a:p>
      </dgm:t>
    </dgm:pt>
    <dgm:pt modelId="{5640DCD0-8A00-4E22-BCA7-D8FA0362A559}" type="sibTrans" cxnId="{0C84BCC9-119B-4424-A41F-10FAA2832540}">
      <dgm:prSet/>
      <dgm:spPr/>
      <dgm:t>
        <a:bodyPr/>
        <a:lstStyle/>
        <a:p>
          <a:endParaRPr lang="de-DE"/>
        </a:p>
      </dgm:t>
    </dgm:pt>
    <dgm:pt modelId="{B5702F9C-7F17-4BB4-AD57-EB2D5F446B99}">
      <dgm:prSet phldrT="[Text]" custT="1"/>
      <dgm:spPr/>
      <dgm:t>
        <a:bodyPr/>
        <a:lstStyle/>
        <a:p>
          <a:endParaRPr lang="de-DE"/>
        </a:p>
      </dgm:t>
    </dgm:pt>
    <dgm:pt modelId="{A1B43772-6B6A-4BB8-8C45-64D3A556FC98}" type="parTrans" cxnId="{50CA589F-AC28-4D4F-904A-8242B29AED8A}">
      <dgm:prSet/>
      <dgm:spPr/>
      <dgm:t>
        <a:bodyPr/>
        <a:lstStyle/>
        <a:p>
          <a:endParaRPr lang="de-DE"/>
        </a:p>
      </dgm:t>
    </dgm:pt>
    <dgm:pt modelId="{D992F306-5F45-48F5-A589-6682282B5AC5}" type="sibTrans" cxnId="{50CA589F-AC28-4D4F-904A-8242B29AED8A}">
      <dgm:prSet/>
      <dgm:spPr/>
      <dgm:t>
        <a:bodyPr/>
        <a:lstStyle/>
        <a:p>
          <a:endParaRPr lang="de-DE"/>
        </a:p>
      </dgm:t>
    </dgm:pt>
    <dgm:pt modelId="{1584399A-2C72-4884-B38A-C39917613B6C}">
      <dgm:prSet phldrT="[Text]" custT="1"/>
      <dgm:spPr/>
      <dgm:t>
        <a:bodyPr/>
        <a:lstStyle/>
        <a:p>
          <a:endParaRPr lang="de-DE"/>
        </a:p>
      </dgm:t>
    </dgm:pt>
    <dgm:pt modelId="{2300EF23-C7BC-4A5D-A604-5C5C1541FEE2}" type="parTrans" cxnId="{B183D64D-7A3B-4B6C-AC55-3FB10FCBCFB5}">
      <dgm:prSet/>
      <dgm:spPr/>
      <dgm:t>
        <a:bodyPr/>
        <a:lstStyle/>
        <a:p>
          <a:endParaRPr lang="de-DE"/>
        </a:p>
      </dgm:t>
    </dgm:pt>
    <dgm:pt modelId="{E51FDE5E-6ABE-44B6-AC27-FF9BBB6C3BB3}" type="sibTrans" cxnId="{B183D64D-7A3B-4B6C-AC55-3FB10FCBCFB5}">
      <dgm:prSet/>
      <dgm:spPr/>
      <dgm:t>
        <a:bodyPr/>
        <a:lstStyle/>
        <a:p>
          <a:endParaRPr lang="de-DE"/>
        </a:p>
      </dgm:t>
    </dgm:pt>
    <dgm:pt modelId="{9E909BC7-F197-4A14-B29B-9795CD32C637}">
      <dgm:prSet phldrT="[Text]" custT="1"/>
      <dgm:spPr/>
      <dgm:t>
        <a:bodyPr/>
        <a:lstStyle/>
        <a:p>
          <a:endParaRPr lang="de-DE"/>
        </a:p>
      </dgm:t>
    </dgm:pt>
    <dgm:pt modelId="{126AC412-33A5-4C1A-88FF-428E77340C31}" type="parTrans" cxnId="{37142F60-5811-428A-AE20-E4CD1196AE39}">
      <dgm:prSet/>
      <dgm:spPr/>
      <dgm:t>
        <a:bodyPr/>
        <a:lstStyle/>
        <a:p>
          <a:endParaRPr lang="de-DE"/>
        </a:p>
      </dgm:t>
    </dgm:pt>
    <dgm:pt modelId="{9BD9C5D6-B644-4C42-AA85-9EF283DA40C7}" type="sibTrans" cxnId="{37142F60-5811-428A-AE20-E4CD1196AE39}">
      <dgm:prSet/>
      <dgm:spPr/>
      <dgm:t>
        <a:bodyPr/>
        <a:lstStyle/>
        <a:p>
          <a:endParaRPr lang="de-DE"/>
        </a:p>
      </dgm:t>
    </dgm:pt>
    <dgm:pt modelId="{E3FA9AC4-6464-4657-A245-C17F1CA87700}">
      <dgm:prSet phldrT="[Text]" custT="1"/>
      <dgm:spPr/>
      <dgm:t>
        <a:bodyPr/>
        <a:lstStyle/>
        <a:p>
          <a:pPr algn="ctr"/>
          <a:endParaRPr lang="de-DE" sz="1400" b="1" dirty="0" smtClean="0"/>
        </a:p>
      </dgm:t>
    </dgm:pt>
    <dgm:pt modelId="{1AAEB502-AABC-43B0-A333-AB649D8105C7}" type="parTrans" cxnId="{B3A2D59E-50BE-40D6-A399-67D9A8ADD0C0}">
      <dgm:prSet/>
      <dgm:spPr/>
      <dgm:t>
        <a:bodyPr/>
        <a:lstStyle/>
        <a:p>
          <a:endParaRPr lang="de-DE"/>
        </a:p>
      </dgm:t>
    </dgm:pt>
    <dgm:pt modelId="{408A7CF1-8327-4F68-A87E-FC2C0F2187AB}" type="sibTrans" cxnId="{B3A2D59E-50BE-40D6-A399-67D9A8ADD0C0}">
      <dgm:prSet/>
      <dgm:spPr/>
      <dgm:t>
        <a:bodyPr/>
        <a:lstStyle/>
        <a:p>
          <a:endParaRPr lang="de-DE"/>
        </a:p>
      </dgm:t>
    </dgm:pt>
    <dgm:pt modelId="{505D1245-1A1F-4D91-9959-0DEFB9A47027}" type="pres">
      <dgm:prSet presAssocID="{3DE8444A-CCE2-4C41-B4AD-F323CF0D691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888E58B-7572-450B-BFAD-7B23565347C0}" type="pres">
      <dgm:prSet presAssocID="{3DE8444A-CCE2-4C41-B4AD-F323CF0D6910}" presName="matrix" presStyleCnt="0"/>
      <dgm:spPr/>
      <dgm:t>
        <a:bodyPr/>
        <a:lstStyle/>
        <a:p>
          <a:endParaRPr lang="de-DE"/>
        </a:p>
      </dgm:t>
    </dgm:pt>
    <dgm:pt modelId="{B67C38F7-0029-45E7-B453-237B9806F6B3}" type="pres">
      <dgm:prSet presAssocID="{3DE8444A-CCE2-4C41-B4AD-F323CF0D6910}" presName="tile1" presStyleLbl="node1" presStyleIdx="0" presStyleCnt="4" custLinFactNeighborX="3774" custLinFactNeighborY="-3175"/>
      <dgm:spPr/>
      <dgm:t>
        <a:bodyPr/>
        <a:lstStyle/>
        <a:p>
          <a:endParaRPr lang="de-DE"/>
        </a:p>
      </dgm:t>
    </dgm:pt>
    <dgm:pt modelId="{01B3166A-8A30-4497-AFA3-741ED4E858CB}" type="pres">
      <dgm:prSet presAssocID="{3DE8444A-CCE2-4C41-B4AD-F323CF0D691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8AB7656-4DDB-41A9-98AF-0DE445ACC345}" type="pres">
      <dgm:prSet presAssocID="{3DE8444A-CCE2-4C41-B4AD-F323CF0D6910}" presName="tile2" presStyleLbl="node1" presStyleIdx="1" presStyleCnt="4" custLinFactNeighborY="-3175"/>
      <dgm:spPr/>
      <dgm:t>
        <a:bodyPr/>
        <a:lstStyle/>
        <a:p>
          <a:endParaRPr lang="de-DE"/>
        </a:p>
      </dgm:t>
    </dgm:pt>
    <dgm:pt modelId="{CA839A30-DB0C-42A3-994E-2F733962C7E4}" type="pres">
      <dgm:prSet presAssocID="{3DE8444A-CCE2-4C41-B4AD-F323CF0D691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A83F554-76DF-453E-8244-9CD1D8F7F74F}" type="pres">
      <dgm:prSet presAssocID="{3DE8444A-CCE2-4C41-B4AD-F323CF0D6910}" presName="tile3" presStyleLbl="node1" presStyleIdx="2" presStyleCnt="4" custLinFactNeighborX="3774" custLinFactNeighborY="-1587"/>
      <dgm:spPr/>
      <dgm:t>
        <a:bodyPr/>
        <a:lstStyle/>
        <a:p>
          <a:endParaRPr lang="de-DE"/>
        </a:p>
      </dgm:t>
    </dgm:pt>
    <dgm:pt modelId="{C1A14291-CA0E-41D8-9830-1B5CEFA7814F}" type="pres">
      <dgm:prSet presAssocID="{3DE8444A-CCE2-4C41-B4AD-F323CF0D691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09CD63D-7A80-42FF-BFE2-380787FF17BB}" type="pres">
      <dgm:prSet presAssocID="{3DE8444A-CCE2-4C41-B4AD-F323CF0D6910}" presName="tile4" presStyleLbl="node1" presStyleIdx="3" presStyleCnt="4" custLinFactNeighborX="0" custLinFactNeighborY="1587"/>
      <dgm:spPr/>
      <dgm:t>
        <a:bodyPr/>
        <a:lstStyle/>
        <a:p>
          <a:endParaRPr lang="de-DE"/>
        </a:p>
      </dgm:t>
    </dgm:pt>
    <dgm:pt modelId="{15798BFE-1F09-42DB-8E36-965D7D20ECD1}" type="pres">
      <dgm:prSet presAssocID="{3DE8444A-CCE2-4C41-B4AD-F323CF0D691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8F469C-6B29-4A32-B66B-D3C47A8B228F}" type="pres">
      <dgm:prSet presAssocID="{3DE8444A-CCE2-4C41-B4AD-F323CF0D6910}" presName="centerTile" presStyleLbl="fgShp" presStyleIdx="0" presStyleCnt="1" custLinFactNeighborX="-3459" custLinFactNeighborY="-396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0C84BCC9-119B-4424-A41F-10FAA2832540}" srcId="{84CCBF75-6B5A-43A8-B7CC-3D7AFD06D620}" destId="{396AF89E-D62E-4AE3-A043-CF9B4A368668}" srcOrd="0" destOrd="0" parTransId="{3C649BCC-7C2A-4924-A72B-C17A1375A620}" sibTransId="{5640DCD0-8A00-4E22-BCA7-D8FA0362A559}"/>
    <dgm:cxn modelId="{866E5F4C-C477-4B9D-904D-8C7966F5DAB1}" type="presOf" srcId="{3DE8444A-CCE2-4C41-B4AD-F323CF0D6910}" destId="{505D1245-1A1F-4D91-9959-0DEFB9A47027}" srcOrd="0" destOrd="0" presId="urn:microsoft.com/office/officeart/2005/8/layout/matrix1"/>
    <dgm:cxn modelId="{4FA6BF22-88ED-4CF9-B8DA-01946A5E8D6A}" type="presOf" srcId="{84CCBF75-6B5A-43A8-B7CC-3D7AFD06D620}" destId="{758F469C-6B29-4A32-B66B-D3C47A8B228F}" srcOrd="0" destOrd="0" presId="urn:microsoft.com/office/officeart/2005/8/layout/matrix1"/>
    <dgm:cxn modelId="{B3A2D59E-50BE-40D6-A399-67D9A8ADD0C0}" srcId="{84CCBF75-6B5A-43A8-B7CC-3D7AFD06D620}" destId="{E3FA9AC4-6464-4657-A245-C17F1CA87700}" srcOrd="1" destOrd="0" parTransId="{1AAEB502-AABC-43B0-A333-AB649D8105C7}" sibTransId="{408A7CF1-8327-4F68-A87E-FC2C0F2187AB}"/>
    <dgm:cxn modelId="{7A95E4CF-3261-4B59-8D1D-CA570663DE85}" type="presOf" srcId="{E3FA9AC4-6464-4657-A245-C17F1CA87700}" destId="{68AB7656-4DDB-41A9-98AF-0DE445ACC345}" srcOrd="0" destOrd="0" presId="urn:microsoft.com/office/officeart/2005/8/layout/matrix1"/>
    <dgm:cxn modelId="{B183D64D-7A3B-4B6C-AC55-3FB10FCBCFB5}" srcId="{B5702F9C-7F17-4BB4-AD57-EB2D5F446B99}" destId="{1584399A-2C72-4884-B38A-C39917613B6C}" srcOrd="0" destOrd="0" parTransId="{2300EF23-C7BC-4A5D-A604-5C5C1541FEE2}" sibTransId="{E51FDE5E-6ABE-44B6-AC27-FF9BBB6C3BB3}"/>
    <dgm:cxn modelId="{50CA589F-AC28-4D4F-904A-8242B29AED8A}" srcId="{3DE8444A-CCE2-4C41-B4AD-F323CF0D6910}" destId="{B5702F9C-7F17-4BB4-AD57-EB2D5F446B99}" srcOrd="1" destOrd="0" parTransId="{A1B43772-6B6A-4BB8-8C45-64D3A556FC98}" sibTransId="{D992F306-5F45-48F5-A589-6682282B5AC5}"/>
    <dgm:cxn modelId="{056D4D19-0B8A-4053-A639-5A412C10A420}" type="presOf" srcId="{E3FA9AC4-6464-4657-A245-C17F1CA87700}" destId="{CA839A30-DB0C-42A3-994E-2F733962C7E4}" srcOrd="1" destOrd="0" presId="urn:microsoft.com/office/officeart/2005/8/layout/matrix1"/>
    <dgm:cxn modelId="{07A67395-B425-4F06-A756-3CDC04B9DAE6}" type="presOf" srcId="{396AF89E-D62E-4AE3-A043-CF9B4A368668}" destId="{B67C38F7-0029-45E7-B453-237B9806F6B3}" srcOrd="0" destOrd="0" presId="urn:microsoft.com/office/officeart/2005/8/layout/matrix1"/>
    <dgm:cxn modelId="{37142F60-5811-428A-AE20-E4CD1196AE39}" srcId="{B5702F9C-7F17-4BB4-AD57-EB2D5F446B99}" destId="{9E909BC7-F197-4A14-B29B-9795CD32C637}" srcOrd="1" destOrd="0" parTransId="{126AC412-33A5-4C1A-88FF-428E77340C31}" sibTransId="{9BD9C5D6-B644-4C42-AA85-9EF283DA40C7}"/>
    <dgm:cxn modelId="{CDC522B1-D216-42ED-9085-146954AA56D6}" type="presOf" srcId="{396AF89E-D62E-4AE3-A043-CF9B4A368668}" destId="{01B3166A-8A30-4497-AFA3-741ED4E858CB}" srcOrd="1" destOrd="0" presId="urn:microsoft.com/office/officeart/2005/8/layout/matrix1"/>
    <dgm:cxn modelId="{605D5CFA-5C09-437B-A62C-F9F7630FDFD8}" srcId="{3DE8444A-CCE2-4C41-B4AD-F323CF0D6910}" destId="{84CCBF75-6B5A-43A8-B7CC-3D7AFD06D620}" srcOrd="0" destOrd="0" parTransId="{0A90C4C8-613B-4A5A-8446-7FF64728B8CB}" sibTransId="{2FBBE212-74AF-499C-B87F-1EFDFB499624}"/>
    <dgm:cxn modelId="{212BFB25-7F13-4F42-A66D-336B8B33D2F2}" type="presParOf" srcId="{505D1245-1A1F-4D91-9959-0DEFB9A47027}" destId="{C888E58B-7572-450B-BFAD-7B23565347C0}" srcOrd="0" destOrd="0" presId="urn:microsoft.com/office/officeart/2005/8/layout/matrix1"/>
    <dgm:cxn modelId="{E5B4BA6C-0487-4DC9-8023-FEEE402E9A67}" type="presParOf" srcId="{C888E58B-7572-450B-BFAD-7B23565347C0}" destId="{B67C38F7-0029-45E7-B453-237B9806F6B3}" srcOrd="0" destOrd="0" presId="urn:microsoft.com/office/officeart/2005/8/layout/matrix1"/>
    <dgm:cxn modelId="{2C3AB726-18C3-42D3-8D87-EC4706C4440D}" type="presParOf" srcId="{C888E58B-7572-450B-BFAD-7B23565347C0}" destId="{01B3166A-8A30-4497-AFA3-741ED4E858CB}" srcOrd="1" destOrd="0" presId="urn:microsoft.com/office/officeart/2005/8/layout/matrix1"/>
    <dgm:cxn modelId="{787BBA3F-6FFA-4624-B255-0A4489B9FBFE}" type="presParOf" srcId="{C888E58B-7572-450B-BFAD-7B23565347C0}" destId="{68AB7656-4DDB-41A9-98AF-0DE445ACC345}" srcOrd="2" destOrd="0" presId="urn:microsoft.com/office/officeart/2005/8/layout/matrix1"/>
    <dgm:cxn modelId="{F334863D-1B4D-46A7-9DEC-A4CA0D0E2D7D}" type="presParOf" srcId="{C888E58B-7572-450B-BFAD-7B23565347C0}" destId="{CA839A30-DB0C-42A3-994E-2F733962C7E4}" srcOrd="3" destOrd="0" presId="urn:microsoft.com/office/officeart/2005/8/layout/matrix1"/>
    <dgm:cxn modelId="{64007A95-CBA3-446D-8EF5-650E2216A271}" type="presParOf" srcId="{C888E58B-7572-450B-BFAD-7B23565347C0}" destId="{7A83F554-76DF-453E-8244-9CD1D8F7F74F}" srcOrd="4" destOrd="0" presId="urn:microsoft.com/office/officeart/2005/8/layout/matrix1"/>
    <dgm:cxn modelId="{E138FB34-E0B2-4578-9A96-5F7FFD0294A9}" type="presParOf" srcId="{C888E58B-7572-450B-BFAD-7B23565347C0}" destId="{C1A14291-CA0E-41D8-9830-1B5CEFA7814F}" srcOrd="5" destOrd="0" presId="urn:microsoft.com/office/officeart/2005/8/layout/matrix1"/>
    <dgm:cxn modelId="{D82E20C1-BD4E-40A0-9F5F-05D7D059ECF1}" type="presParOf" srcId="{C888E58B-7572-450B-BFAD-7B23565347C0}" destId="{109CD63D-7A80-42FF-BFE2-380787FF17BB}" srcOrd="6" destOrd="0" presId="urn:microsoft.com/office/officeart/2005/8/layout/matrix1"/>
    <dgm:cxn modelId="{56C457BC-C1F0-475F-B2E5-FA5DB3C5E435}" type="presParOf" srcId="{C888E58B-7572-450B-BFAD-7B23565347C0}" destId="{15798BFE-1F09-42DB-8E36-965D7D20ECD1}" srcOrd="7" destOrd="0" presId="urn:microsoft.com/office/officeart/2005/8/layout/matrix1"/>
    <dgm:cxn modelId="{F6EA7E5E-19A2-44BC-A495-AC8A1439F77C}" type="presParOf" srcId="{505D1245-1A1F-4D91-9959-0DEFB9A47027}" destId="{758F469C-6B29-4A32-B66B-D3C47A8B228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7DFE3-E4E7-4411-9959-9F9836478239}">
      <dsp:nvSpPr>
        <dsp:cNvPr id="0" name=""/>
        <dsp:cNvSpPr/>
      </dsp:nvSpPr>
      <dsp:spPr>
        <a:xfrm>
          <a:off x="0" y="902382"/>
          <a:ext cx="1428749" cy="57149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1845</a:t>
          </a:r>
          <a:endParaRPr lang="de-DE" sz="1800" b="1" kern="1200" dirty="0"/>
        </a:p>
      </dsp:txBody>
      <dsp:txXfrm>
        <a:off x="0" y="902382"/>
        <a:ext cx="1428749" cy="571499"/>
      </dsp:txXfrm>
    </dsp:sp>
    <dsp:sp modelId="{93385C7E-280D-43C2-8616-0A33D60B22B8}">
      <dsp:nvSpPr>
        <dsp:cNvPr id="0" name=""/>
        <dsp:cNvSpPr/>
      </dsp:nvSpPr>
      <dsp:spPr>
        <a:xfrm>
          <a:off x="1285875" y="902382"/>
          <a:ext cx="1428749" cy="571499"/>
        </a:xfrm>
        <a:prstGeom prst="chevron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1898</a:t>
          </a:r>
          <a:endParaRPr lang="de-DE" sz="1800" b="1" kern="1200" dirty="0"/>
        </a:p>
      </dsp:txBody>
      <dsp:txXfrm>
        <a:off x="1285875" y="902382"/>
        <a:ext cx="1428749" cy="571499"/>
      </dsp:txXfrm>
    </dsp:sp>
    <dsp:sp modelId="{CD80C660-C4CB-4541-B16D-BB985684EC40}">
      <dsp:nvSpPr>
        <dsp:cNvPr id="0" name=""/>
        <dsp:cNvSpPr/>
      </dsp:nvSpPr>
      <dsp:spPr>
        <a:xfrm>
          <a:off x="2571750" y="902382"/>
          <a:ext cx="1428749" cy="571499"/>
        </a:xfrm>
        <a:prstGeom prst="chevron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1920-1930</a:t>
          </a:r>
          <a:endParaRPr lang="de-DE" sz="1800" b="1" kern="1200" dirty="0"/>
        </a:p>
      </dsp:txBody>
      <dsp:txXfrm>
        <a:off x="2571750" y="902382"/>
        <a:ext cx="1428749" cy="571499"/>
      </dsp:txXfrm>
    </dsp:sp>
    <dsp:sp modelId="{5700D03D-C4C5-4DD7-A393-926BD4FC01BA}">
      <dsp:nvSpPr>
        <dsp:cNvPr id="0" name=""/>
        <dsp:cNvSpPr/>
      </dsp:nvSpPr>
      <dsp:spPr>
        <a:xfrm>
          <a:off x="3857625" y="902382"/>
          <a:ext cx="1428749" cy="571499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1961</a:t>
          </a:r>
          <a:endParaRPr lang="de-DE" sz="1800" b="1" kern="1200" dirty="0"/>
        </a:p>
      </dsp:txBody>
      <dsp:txXfrm>
        <a:off x="3857625" y="902382"/>
        <a:ext cx="1428749" cy="571499"/>
      </dsp:txXfrm>
    </dsp:sp>
    <dsp:sp modelId="{7B3F7AE2-C64B-4F26-BB7F-9F2922DA35A5}">
      <dsp:nvSpPr>
        <dsp:cNvPr id="0" name=""/>
        <dsp:cNvSpPr/>
      </dsp:nvSpPr>
      <dsp:spPr>
        <a:xfrm>
          <a:off x="5143500" y="902382"/>
          <a:ext cx="1428749" cy="571499"/>
        </a:xfrm>
        <a:prstGeom prst="chevron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1986</a:t>
          </a:r>
          <a:endParaRPr lang="de-DE" sz="1800" b="1" kern="1200" dirty="0"/>
        </a:p>
      </dsp:txBody>
      <dsp:txXfrm>
        <a:off x="5143500" y="902382"/>
        <a:ext cx="1428749" cy="571499"/>
      </dsp:txXfrm>
    </dsp:sp>
    <dsp:sp modelId="{A2106A85-4E69-4F4F-AE92-97853091DBAA}">
      <dsp:nvSpPr>
        <dsp:cNvPr id="0" name=""/>
        <dsp:cNvSpPr/>
      </dsp:nvSpPr>
      <dsp:spPr>
        <a:xfrm>
          <a:off x="6429375" y="902382"/>
          <a:ext cx="1428749" cy="571499"/>
        </a:xfrm>
        <a:prstGeom prst="chevron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1994-1998</a:t>
          </a:r>
          <a:endParaRPr lang="de-DE" sz="1800" b="1" kern="1200" dirty="0"/>
        </a:p>
      </dsp:txBody>
      <dsp:txXfrm>
        <a:off x="6429375" y="902382"/>
        <a:ext cx="1428749" cy="571499"/>
      </dsp:txXfrm>
    </dsp:sp>
    <dsp:sp modelId="{8D86E1F8-EB70-475D-BD8B-E43F7199F635}">
      <dsp:nvSpPr>
        <dsp:cNvPr id="0" name=""/>
        <dsp:cNvSpPr/>
      </dsp:nvSpPr>
      <dsp:spPr>
        <a:xfrm>
          <a:off x="7715250" y="902382"/>
          <a:ext cx="1428749" cy="571499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2010</a:t>
          </a:r>
          <a:endParaRPr lang="de-DE" sz="1800" b="1" kern="1200" dirty="0"/>
        </a:p>
      </dsp:txBody>
      <dsp:txXfrm>
        <a:off x="7715250" y="902382"/>
        <a:ext cx="1428749" cy="5714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628139-1EE9-4B00-9221-6DF5B335209A}">
      <dsp:nvSpPr>
        <dsp:cNvPr id="0" name=""/>
        <dsp:cNvSpPr/>
      </dsp:nvSpPr>
      <dsp:spPr>
        <a:xfrm>
          <a:off x="0" y="0"/>
          <a:ext cx="1008111" cy="2304000"/>
        </a:xfrm>
        <a:prstGeom prst="rightArrow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7C38F7-0029-45E7-B453-237B9806F6B3}">
      <dsp:nvSpPr>
        <dsp:cNvPr id="0" name=""/>
        <dsp:cNvSpPr/>
      </dsp:nvSpPr>
      <dsp:spPr>
        <a:xfrm rot="16200000">
          <a:off x="918117" y="-774086"/>
          <a:ext cx="2268251" cy="3816424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400" b="1" kern="1200" dirty="0" smtClean="0"/>
        </a:p>
      </dsp:txBody>
      <dsp:txXfrm rot="16200000">
        <a:off x="1201649" y="-1057617"/>
        <a:ext cx="1701189" cy="3816424"/>
      </dsp:txXfrm>
    </dsp:sp>
    <dsp:sp modelId="{68AB7656-4DDB-41A9-98AF-0DE445ACC345}">
      <dsp:nvSpPr>
        <dsp:cNvPr id="0" name=""/>
        <dsp:cNvSpPr/>
      </dsp:nvSpPr>
      <dsp:spPr>
        <a:xfrm>
          <a:off x="3816424" y="0"/>
          <a:ext cx="3816424" cy="2268251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400" b="1" kern="1200" dirty="0" smtClean="0"/>
        </a:p>
      </dsp:txBody>
      <dsp:txXfrm>
        <a:off x="3816424" y="0"/>
        <a:ext cx="3816424" cy="1701189"/>
      </dsp:txXfrm>
    </dsp:sp>
    <dsp:sp modelId="{7A83F554-76DF-453E-8244-9CD1D8F7F74F}">
      <dsp:nvSpPr>
        <dsp:cNvPr id="0" name=""/>
        <dsp:cNvSpPr/>
      </dsp:nvSpPr>
      <dsp:spPr>
        <a:xfrm rot="10800000">
          <a:off x="144031" y="2232254"/>
          <a:ext cx="3816424" cy="2268251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9CD63D-7A80-42FF-BFE2-380787FF17BB}">
      <dsp:nvSpPr>
        <dsp:cNvPr id="0" name=""/>
        <dsp:cNvSpPr/>
      </dsp:nvSpPr>
      <dsp:spPr>
        <a:xfrm rot="5400000">
          <a:off x="4590510" y="1494165"/>
          <a:ext cx="2268251" cy="3816424"/>
        </a:xfrm>
        <a:prstGeom prst="round1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8F469C-6B29-4A32-B66B-D3C47A8B228F}">
      <dsp:nvSpPr>
        <dsp:cNvPr id="0" name=""/>
        <dsp:cNvSpPr/>
      </dsp:nvSpPr>
      <dsp:spPr>
        <a:xfrm>
          <a:off x="2592290" y="1656186"/>
          <a:ext cx="2289854" cy="1134125"/>
        </a:xfrm>
        <a:prstGeom prst="roundRect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SWOT</a:t>
          </a:r>
          <a:endParaRPr lang="de-DE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92290" y="1656186"/>
        <a:ext cx="2289854" cy="1134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0.02381</cdr:x>
      <cdr:y>0.07407</cdr:y>
    </cdr:from>
    <cdr:to>
      <cdr:x>0.92857</cdr:x>
      <cdr:y>0.40741</cdr:y>
    </cdr:to>
    <cdr:sp macro="" textlink="">
      <cdr:nvSpPr>
        <cdr:cNvPr id="3" name="Rechteck 2"/>
        <cdr:cNvSpPr/>
      </cdr:nvSpPr>
      <cdr:spPr>
        <a:xfrm xmlns:a="http://schemas.openxmlformats.org/drawingml/2006/main">
          <a:off x="72008" y="144016"/>
          <a:ext cx="2736304" cy="6480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41275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de-DE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7CF8D-FD44-479E-B08F-1EF57B9AC96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28BA7-EC0B-4E7E-BC66-A7DF6ED29FA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28BA7-EC0B-4E7E-BC66-A7DF6ED29FAA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AC065-38A3-4731-BA62-61B45291961B}" type="datetimeFigureOut">
              <a:rPr lang="de-DE" smtClean="0"/>
              <a:pPr/>
              <a:t>06.11.2010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C1E55-C953-47F7-B6F2-7862D760735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indt.com/fileadmin/lindt_de/produkte/pralines/06_pralines_f07.png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zonline.ch/wirtschaft/unternehmen-und-konjunktur/Lindt-macht-trotz-Krise-noch-grosse-Spruengli/story/26629732" TargetMode="Externa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chart" Target="../charts/chart8.xml"/><Relationship Id="rId4" Type="http://schemas.openxmlformats.org/officeDocument/2006/relationships/diagramData" Target="../diagrams/data3.xml"/><Relationship Id="rId9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vb.ch/p15221.html" TargetMode="External"/><Relationship Id="rId4" Type="http://schemas.openxmlformats.org/officeDocument/2006/relationships/hyperlink" Target="http://www.evb.ch/p15231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klisdesign.de/upload/img/assets/130/05_S3_lindt_pos.jpg" TargetMode="Externa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indt.com/fileadmin/lindt_de/produkte/pralines/06_pralines_f07.png" TargetMode="Externa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zz.ch/images/__1.2214109.1237298423.jpg" TargetMode="External"/><Relationship Id="rId5" Type="http://schemas.openxmlformats.org/officeDocument/2006/relationships/hyperlink" Target="http://www.lindt.com/fileadmin/lindt_int/Company/History/Factory_CH__1899_resized.JPG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hyperlink" Target="http://imworld.aufeminin.com/dossiers/bdf/Lindt-Mann-200250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wissfoodstore.com/published/publicdata/SWISSFOODSTORE/attachments/SC/products_pictures/Lindt_Goldhase_enl.jpg" TargetMode="External"/><Relationship Id="rId5" Type="http://schemas.openxmlformats.org/officeDocument/2006/relationships/hyperlink" Target="http://www.comparestoreprices.co.uk/images/unbranded/l/unbranded-lindor-large-milk-cornet-337g.jpg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hyperlink" Target="http://www.lindt.com/de/swf/ger/das-unternehmen/geschicht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-Arbeitsblatt1.xls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Microsoft_Office_Excel_97-2003-Arbeitsblatt2.xls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pochtimes.de/articles/2009/01/20/396671.html" TargetMode="Externa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Chocoladefabriken Lindt &amp; Sprüngli AG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340768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/>
              <a:t>Kann Lindt durch ein Festhalten an der Premiumstrategie zum Wachstum zurückkehren?</a:t>
            </a:r>
          </a:p>
          <a:p>
            <a:pPr algn="ctr"/>
            <a:r>
              <a:rPr lang="de-DE" sz="4000" dirty="0" smtClean="0"/>
              <a:t> </a:t>
            </a:r>
            <a:endParaRPr lang="de-DE" sz="4000" dirty="0"/>
          </a:p>
        </p:txBody>
      </p:sp>
      <p:sp>
        <p:nvSpPr>
          <p:cNvPr id="9" name="Diagonal liegende Ecken des Rechtecks schneiden 8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Franziska Baumeister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Laura Bukowac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Kim Fuchs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Tabea Hirsch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Victoria Mitsch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Isabelle Vaudlet   1</a:t>
            </a:r>
            <a:endParaRPr lang="de-DE" sz="1600" dirty="0"/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1" name="Grafik 10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645024"/>
            <a:ext cx="3908537" cy="2091464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627168"/>
            <a:ext cx="871296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5"/>
              </a:rPr>
              <a:t>http://www.lindt.com/fileadmin/lindt_de/produkte/pralines/06_pralines_f07.png</a:t>
            </a:r>
            <a:r>
              <a:rPr lang="de-DE" sz="600" dirty="0" smtClean="0"/>
              <a:t>, 20.10.2010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Entwicklung Umsatz &amp; EBIT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graphicFrame>
        <p:nvGraphicFramePr>
          <p:cNvPr id="10" name="Diagramm 9"/>
          <p:cNvGraphicFramePr/>
          <p:nvPr/>
        </p:nvGraphicFramePr>
        <p:xfrm>
          <a:off x="4499992" y="1412776"/>
          <a:ext cx="446449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8"/>
          <p:cNvGraphicFramePr/>
          <p:nvPr/>
        </p:nvGraphicFramePr>
        <p:xfrm>
          <a:off x="0" y="1412776"/>
          <a:ext cx="446449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0" y="6642557"/>
            <a:ext cx="298782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</a:t>
            </a:r>
            <a:endParaRPr lang="de-DE" sz="600" dirty="0"/>
          </a:p>
        </p:txBody>
      </p:sp>
      <p:sp>
        <p:nvSpPr>
          <p:cNvPr id="17" name="Diagonal liegende Ecken des Rechtecks schneiden 16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10</a:t>
            </a:r>
            <a:endParaRPr lang="de-DE" sz="2000" b="1" dirty="0" smtClean="0"/>
          </a:p>
        </p:txBody>
      </p:sp>
      <p:sp>
        <p:nvSpPr>
          <p:cNvPr id="18" name="Abgerundetes Rechteck 17"/>
          <p:cNvSpPr/>
          <p:nvPr/>
        </p:nvSpPr>
        <p:spPr>
          <a:xfrm>
            <a:off x="1691680" y="5229200"/>
            <a:ext cx="576064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2010 knüpft an 2008 an …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Fremdkapitalquote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11</a:t>
            </a:r>
            <a:endParaRPr lang="de-DE" sz="2000" b="1" dirty="0" smtClean="0"/>
          </a:p>
        </p:txBody>
      </p:sp>
      <p:graphicFrame>
        <p:nvGraphicFramePr>
          <p:cNvPr id="11" name="Diagramm 10"/>
          <p:cNvGraphicFramePr/>
          <p:nvPr/>
        </p:nvGraphicFramePr>
        <p:xfrm>
          <a:off x="1619672" y="908720"/>
          <a:ext cx="705678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6673334"/>
            <a:ext cx="39604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Quelle: jeweiliger Geschäftsbericht</a:t>
            </a:r>
            <a:endParaRPr lang="de-DE" sz="600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691680" y="5229200"/>
            <a:ext cx="576064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… und die Verschuldung sinkt weiter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/>
            </a:r>
            <a:br>
              <a:rPr lang="de-DE" sz="2400" b="1" dirty="0" smtClean="0">
                <a:solidFill>
                  <a:schemeClr val="bg1"/>
                </a:solidFill>
              </a:rPr>
            </a:br>
            <a:r>
              <a:rPr lang="de-DE" sz="2800" b="1" dirty="0" smtClean="0">
                <a:solidFill>
                  <a:schemeClr val="bg1"/>
                </a:solidFill>
              </a:rPr>
              <a:t>Marktanalyse</a:t>
            </a:r>
            <a:br>
              <a:rPr lang="de-DE" sz="2800" b="1" dirty="0" smtClean="0">
                <a:solidFill>
                  <a:schemeClr val="bg1"/>
                </a:solidFill>
              </a:rPr>
            </a:b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12</a:t>
            </a:r>
            <a:endParaRPr lang="de-DE" sz="1600" b="1" dirty="0" smtClean="0"/>
          </a:p>
        </p:txBody>
      </p:sp>
      <p:sp>
        <p:nvSpPr>
          <p:cNvPr id="22" name="Abgerundetes Rechteck 21"/>
          <p:cNvSpPr/>
          <p:nvPr/>
        </p:nvSpPr>
        <p:spPr>
          <a:xfrm>
            <a:off x="467544" y="1124744"/>
            <a:ext cx="2448272" cy="2232248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81894"/>
            <a:ext cx="2267744" cy="1262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Abgerundetes Rechteck 25"/>
          <p:cNvSpPr/>
          <p:nvPr/>
        </p:nvSpPr>
        <p:spPr>
          <a:xfrm>
            <a:off x="3347864" y="1124744"/>
            <a:ext cx="2448272" cy="2232248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124744"/>
            <a:ext cx="2304256" cy="126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Grafik 26" descr="rohstoffkauf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208" y="1268760"/>
            <a:ext cx="2088232" cy="1008112"/>
          </a:xfrm>
          <a:prstGeom prst="rect">
            <a:avLst/>
          </a:prstGeom>
        </p:spPr>
      </p:pic>
      <p:sp>
        <p:nvSpPr>
          <p:cNvPr id="20" name="Abgerundetes Rechteck 19"/>
          <p:cNvSpPr/>
          <p:nvPr/>
        </p:nvSpPr>
        <p:spPr>
          <a:xfrm>
            <a:off x="6228184" y="1124744"/>
            <a:ext cx="2448272" cy="2232248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/>
          <p:cNvSpPr/>
          <p:nvPr/>
        </p:nvSpPr>
        <p:spPr>
          <a:xfrm>
            <a:off x="1907704" y="3645024"/>
            <a:ext cx="2448272" cy="2232248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/>
          <p:cNvSpPr/>
          <p:nvPr/>
        </p:nvSpPr>
        <p:spPr>
          <a:xfrm>
            <a:off x="4788024" y="3645024"/>
            <a:ext cx="2448272" cy="2232248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3717032"/>
            <a:ext cx="2304256" cy="1275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3717032"/>
            <a:ext cx="2232248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feld 28"/>
          <p:cNvSpPr txBox="1"/>
          <p:nvPr/>
        </p:nvSpPr>
        <p:spPr>
          <a:xfrm>
            <a:off x="467544" y="2636912"/>
            <a:ext cx="24482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 smtClean="0"/>
              <a:t>Käuferschicht</a:t>
            </a:r>
            <a:endParaRPr lang="de-DE" sz="1900" b="1" dirty="0"/>
          </a:p>
        </p:txBody>
      </p:sp>
      <p:sp>
        <p:nvSpPr>
          <p:cNvPr id="30" name="Textfeld 29"/>
          <p:cNvSpPr txBox="1"/>
          <p:nvPr/>
        </p:nvSpPr>
        <p:spPr>
          <a:xfrm>
            <a:off x="3347864" y="2492896"/>
            <a:ext cx="24482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 smtClean="0"/>
              <a:t>Stellung im Premiumsegment</a:t>
            </a:r>
            <a:endParaRPr lang="de-DE" sz="1900" b="1" dirty="0"/>
          </a:p>
        </p:txBody>
      </p:sp>
      <p:sp>
        <p:nvSpPr>
          <p:cNvPr id="31" name="Textfeld 30"/>
          <p:cNvSpPr txBox="1"/>
          <p:nvPr/>
        </p:nvSpPr>
        <p:spPr>
          <a:xfrm>
            <a:off x="6228184" y="2636912"/>
            <a:ext cx="24482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 smtClean="0"/>
              <a:t>Rohstoffkauf</a:t>
            </a:r>
            <a:endParaRPr lang="de-DE" sz="1900" b="1" dirty="0"/>
          </a:p>
        </p:txBody>
      </p:sp>
      <p:sp>
        <p:nvSpPr>
          <p:cNvPr id="32" name="Textfeld 31"/>
          <p:cNvSpPr txBox="1"/>
          <p:nvPr/>
        </p:nvSpPr>
        <p:spPr>
          <a:xfrm>
            <a:off x="1907704" y="5229200"/>
            <a:ext cx="24482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 smtClean="0"/>
              <a:t>Kakaopreise</a:t>
            </a:r>
            <a:endParaRPr lang="de-DE" sz="1900" b="1" dirty="0"/>
          </a:p>
        </p:txBody>
      </p:sp>
      <p:sp>
        <p:nvSpPr>
          <p:cNvPr id="33" name="Textfeld 32"/>
          <p:cNvSpPr txBox="1"/>
          <p:nvPr/>
        </p:nvSpPr>
        <p:spPr>
          <a:xfrm>
            <a:off x="4788024" y="5229200"/>
            <a:ext cx="24482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 smtClean="0"/>
              <a:t>Situation in den USA</a:t>
            </a:r>
            <a:endParaRPr lang="de-DE" sz="1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Stellung im Segment Premiumschokolade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13</a:t>
            </a:r>
            <a:endParaRPr lang="de-DE" sz="2000" b="1" dirty="0" smtClean="0"/>
          </a:p>
        </p:txBody>
      </p:sp>
      <p:graphicFrame>
        <p:nvGraphicFramePr>
          <p:cNvPr id="10" name="Diagramm 9"/>
          <p:cNvGraphicFramePr/>
          <p:nvPr/>
        </p:nvGraphicFramePr>
        <p:xfrm>
          <a:off x="0" y="1772816"/>
          <a:ext cx="4499992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feld 10"/>
          <p:cNvSpPr txBox="1"/>
          <p:nvPr/>
        </p:nvSpPr>
        <p:spPr>
          <a:xfrm>
            <a:off x="4644008" y="105273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Marktanteile im Segment Premiumschokolade</a:t>
            </a:r>
            <a:endParaRPr lang="de-DE" sz="2200" dirty="0"/>
          </a:p>
        </p:txBody>
      </p:sp>
      <p:sp>
        <p:nvSpPr>
          <p:cNvPr id="14" name="Textfeld 13"/>
          <p:cNvSpPr txBox="1"/>
          <p:nvPr/>
        </p:nvSpPr>
        <p:spPr>
          <a:xfrm>
            <a:off x="251520" y="1052736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Marktanteile auf dem </a:t>
            </a:r>
          </a:p>
          <a:p>
            <a:r>
              <a:rPr lang="de-DE" sz="2200" dirty="0" smtClean="0"/>
              <a:t>weltweiten Schokoladenmarkt</a:t>
            </a:r>
            <a:endParaRPr lang="de-DE" sz="2200" dirty="0"/>
          </a:p>
        </p:txBody>
      </p:sp>
      <p:graphicFrame>
        <p:nvGraphicFramePr>
          <p:cNvPr id="16" name="Diagramm 15"/>
          <p:cNvGraphicFramePr/>
          <p:nvPr/>
        </p:nvGraphicFramePr>
        <p:xfrm>
          <a:off x="4644008" y="1988840"/>
          <a:ext cx="4320480" cy="3104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0" y="6642557"/>
            <a:ext cx="6012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2009, </a:t>
            </a:r>
            <a:r>
              <a:rPr lang="de-DE" sz="600" dirty="0" smtClean="0">
                <a:hlinkClick r:id="rId6"/>
              </a:rPr>
              <a:t>http://bazonline.ch/wirtschaft/unternehmen-und-konjunktur/Lindt-macht-trotz-Krise-noch-grosse-Spruengli/story/26629732</a:t>
            </a:r>
            <a:r>
              <a:rPr lang="de-DE" sz="600" dirty="0" smtClean="0"/>
              <a:t>, 05.11.2010</a:t>
            </a:r>
            <a:endParaRPr lang="de-DE" sz="600" dirty="0"/>
          </a:p>
        </p:txBody>
      </p:sp>
      <p:sp>
        <p:nvSpPr>
          <p:cNvPr id="19" name="Abgerundetes Rechteck 18"/>
          <p:cNvSpPr/>
          <p:nvPr/>
        </p:nvSpPr>
        <p:spPr>
          <a:xfrm>
            <a:off x="1331640" y="5229200"/>
            <a:ext cx="648072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Großer Vorsprung im Segment Premiumschokolade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Käuferschichten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14</a:t>
            </a:r>
            <a:endParaRPr lang="de-DE" sz="1600" b="1" dirty="0" smtClean="0"/>
          </a:p>
        </p:txBody>
      </p:sp>
      <p:sp>
        <p:nvSpPr>
          <p:cNvPr id="17" name="Textfeld 16"/>
          <p:cNvSpPr txBox="1"/>
          <p:nvPr/>
        </p:nvSpPr>
        <p:spPr>
          <a:xfrm>
            <a:off x="179512" y="1556792"/>
            <a:ext cx="208823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smtClean="0"/>
              <a:t>Segment 50plus</a:t>
            </a:r>
          </a:p>
          <a:p>
            <a:endParaRPr lang="de-DE" b="1" dirty="0" smtClean="0"/>
          </a:p>
          <a:p>
            <a:r>
              <a:rPr lang="de-DE" dirty="0" smtClean="0">
                <a:sym typeface="Wingdings" pitchFamily="2" charset="2"/>
              </a:rPr>
              <a:t> zahlungskräftige Generation</a:t>
            </a:r>
          </a:p>
          <a:p>
            <a:endParaRPr lang="de-DE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smtClean="0"/>
              <a:t>anspruchsvollste Käuferschicht</a:t>
            </a:r>
          </a:p>
          <a:p>
            <a:pPr>
              <a:buFont typeface="Wingdings" pitchFamily="2" charset="2"/>
              <a:buChar char="à"/>
            </a:pPr>
            <a:endParaRPr lang="de-DE" dirty="0" smtClean="0"/>
          </a:p>
          <a:p>
            <a:pPr>
              <a:buFont typeface="Wingdings" pitchFamily="2" charset="2"/>
              <a:buChar char="à"/>
            </a:pPr>
            <a:r>
              <a:rPr lang="de-DE" dirty="0" smtClean="0"/>
              <a:t> effizientestes Unternehmen im Segment 50plus </a:t>
            </a:r>
          </a:p>
        </p:txBody>
      </p:sp>
      <p:graphicFrame>
        <p:nvGraphicFramePr>
          <p:cNvPr id="18" name="Diagramm 17"/>
          <p:cNvGraphicFramePr/>
          <p:nvPr/>
        </p:nvGraphicFramePr>
        <p:xfrm>
          <a:off x="2339752" y="1988840"/>
          <a:ext cx="100811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Rechteck 18"/>
          <p:cNvSpPr/>
          <p:nvPr/>
        </p:nvSpPr>
        <p:spPr>
          <a:xfrm>
            <a:off x="179512" y="1052736"/>
            <a:ext cx="2088232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/>
          <p:cNvSpPr/>
          <p:nvPr/>
        </p:nvSpPr>
        <p:spPr>
          <a:xfrm>
            <a:off x="3419872" y="1052736"/>
            <a:ext cx="5544616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1" name="Diagramm 10"/>
          <p:cNvGraphicFramePr/>
          <p:nvPr/>
        </p:nvGraphicFramePr>
        <p:xfrm>
          <a:off x="3491880" y="1412776"/>
          <a:ext cx="3024336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Diagramm 13"/>
          <p:cNvGraphicFramePr/>
          <p:nvPr/>
        </p:nvGraphicFramePr>
        <p:xfrm>
          <a:off x="3419872" y="3356992"/>
          <a:ext cx="3024336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3419872" y="105273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Bevölkerung Deutschlands </a:t>
            </a:r>
            <a:r>
              <a:rPr lang="de-DE" b="1" dirty="0" smtClean="0"/>
              <a:t>2010</a:t>
            </a:r>
            <a:r>
              <a:rPr lang="de-DE" dirty="0" smtClean="0"/>
              <a:t> in Mio.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3419872" y="314096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Prognose Bevölkerung Deutschlands </a:t>
            </a:r>
            <a:r>
              <a:rPr lang="de-DE" b="1" dirty="0" smtClean="0"/>
              <a:t>2020</a:t>
            </a:r>
            <a:r>
              <a:rPr lang="de-DE" dirty="0" smtClean="0"/>
              <a:t> in Mio.</a:t>
            </a:r>
            <a:endParaRPr lang="de-DE" dirty="0"/>
          </a:p>
        </p:txBody>
      </p:sp>
      <p:sp>
        <p:nvSpPr>
          <p:cNvPr id="22" name="Rechteck 21"/>
          <p:cNvSpPr/>
          <p:nvPr/>
        </p:nvSpPr>
        <p:spPr>
          <a:xfrm>
            <a:off x="3491880" y="1556792"/>
            <a:ext cx="2808312" cy="64807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23" name="Tabelle 22"/>
          <p:cNvGraphicFramePr>
            <a:graphicFrameLocks noGrp="1"/>
          </p:cNvGraphicFramePr>
          <p:nvPr/>
        </p:nvGraphicFramePr>
        <p:xfrm>
          <a:off x="6804248" y="1844824"/>
          <a:ext cx="2016225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3"/>
                <a:gridCol w="720080"/>
                <a:gridCol w="64807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&lt;20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20-49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50+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15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33,4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33,2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elle 23"/>
          <p:cNvGraphicFramePr>
            <a:graphicFrameLocks noGrp="1"/>
          </p:cNvGraphicFramePr>
          <p:nvPr/>
        </p:nvGraphicFramePr>
        <p:xfrm>
          <a:off x="6804248" y="3789040"/>
          <a:ext cx="2016225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3"/>
                <a:gridCol w="720080"/>
                <a:gridCol w="64807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&lt;20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20-49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50+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13,6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28,4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37,9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Rechteck 24"/>
          <p:cNvSpPr/>
          <p:nvPr/>
        </p:nvSpPr>
        <p:spPr>
          <a:xfrm>
            <a:off x="8172400" y="1844824"/>
            <a:ext cx="648072" cy="72008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7" name="Rechteck 26"/>
          <p:cNvSpPr/>
          <p:nvPr/>
        </p:nvSpPr>
        <p:spPr>
          <a:xfrm>
            <a:off x="8172400" y="3789040"/>
            <a:ext cx="648072" cy="72008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2267744" y="2852936"/>
            <a:ext cx="1008112" cy="6001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Demograph-</a:t>
            </a:r>
          </a:p>
          <a:p>
            <a:pPr algn="ctr"/>
            <a:r>
              <a:rPr lang="de-DE" sz="1100" dirty="0" err="1" smtClean="0">
                <a:solidFill>
                  <a:schemeClr val="bg1"/>
                </a:solidFill>
              </a:rPr>
              <a:t>ischer</a:t>
            </a:r>
            <a:r>
              <a:rPr lang="de-DE" sz="11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1100" dirty="0" smtClean="0">
                <a:solidFill>
                  <a:schemeClr val="bg1"/>
                </a:solidFill>
              </a:rPr>
              <a:t>Wandel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0" y="6642557"/>
            <a:ext cx="6012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2009; Dieter </a:t>
            </a:r>
            <a:r>
              <a:rPr lang="de-DE" sz="600" dirty="0" err="1" smtClean="0"/>
              <a:t>Heimig</a:t>
            </a:r>
            <a:r>
              <a:rPr lang="de-DE" sz="600" dirty="0" smtClean="0"/>
              <a:t>, Naschen auf hohem Niveau ; Uwe </a:t>
            </a:r>
            <a:r>
              <a:rPr lang="de-DE" sz="600" dirty="0" err="1" smtClean="0"/>
              <a:t>Matzner</a:t>
            </a:r>
            <a:r>
              <a:rPr lang="de-DE" sz="600" dirty="0" smtClean="0"/>
              <a:t>, Lindt und Aldi sind die Seniorenkenner</a:t>
            </a:r>
            <a:endParaRPr lang="de-DE" sz="600" dirty="0"/>
          </a:p>
        </p:txBody>
      </p:sp>
      <p:sp>
        <p:nvSpPr>
          <p:cNvPr id="31" name="Abgerundetes Rechteck 30"/>
          <p:cNvSpPr/>
          <p:nvPr/>
        </p:nvSpPr>
        <p:spPr>
          <a:xfrm>
            <a:off x="1691680" y="5373216"/>
            <a:ext cx="576064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Wichtigste Käuferschicht wächst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Kakaopreise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15</a:t>
            </a:r>
            <a:endParaRPr lang="de-DE" sz="2000" b="1" dirty="0" smtClean="0"/>
          </a:p>
        </p:txBody>
      </p:sp>
      <p:graphicFrame>
        <p:nvGraphicFramePr>
          <p:cNvPr id="9" name="Diagramm 8"/>
          <p:cNvGraphicFramePr>
            <a:graphicFrameLocks noGrp="1"/>
          </p:cNvGraphicFramePr>
          <p:nvPr/>
        </p:nvGraphicFramePr>
        <p:xfrm>
          <a:off x="395536" y="980728"/>
          <a:ext cx="8748464" cy="4053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Abgerundetes Rechteck 10"/>
          <p:cNvSpPr/>
          <p:nvPr/>
        </p:nvSpPr>
        <p:spPr>
          <a:xfrm>
            <a:off x="1691680" y="5229200"/>
            <a:ext cx="5760640" cy="648072"/>
          </a:xfrm>
          <a:prstGeom prst="roundRect">
            <a:avLst/>
          </a:prstGeom>
          <a:gradFill>
            <a:gsLst>
              <a:gs pos="0">
                <a:srgbClr val="CB6C1D"/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Mehr Kosten für Lindt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Rohstoffkauf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16</a:t>
            </a:r>
            <a:endParaRPr lang="de-DE" sz="2000" b="1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11560" y="908720"/>
            <a:ext cx="7777162" cy="5256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Lindt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	eine der wenigen Firmen, die detaillierte Informationen über 	Kakaorohstoffbezug preis geben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 smtClean="0"/>
              <a:t>	-	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Kakao aus Mittel- und Südamerika &amp; Ghana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Barry-Callebaut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	Kakao aus Elfenbeinküste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 smtClean="0"/>
              <a:t>		</a:t>
            </a:r>
            <a:r>
              <a:rPr lang="de-DE" sz="1600" dirty="0" smtClean="0">
                <a:sym typeface="Wingdings" pitchFamily="2" charset="2"/>
              </a:rPr>
              <a:t>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nachweislich verwickelt in Kinderarbeit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Harkin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Engel </a:t>
            </a:r>
            <a:r>
              <a:rPr kumimoji="0" lang="de-DE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Protocoll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de-DE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Cocoa</a:t>
            </a: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Protocol)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	19. September 2001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	Globaler Standard für Kinderarbeit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 smtClean="0"/>
              <a:t>	-	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unterzeichnet von: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/>
              <a:t>		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Hershey, 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Nestlé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Schweiz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Barry Callebaut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Schweiz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Mars, World’s 	Finest Chocolate, </a:t>
            </a:r>
            <a:r>
              <a:rPr kumimoji="0" lang="en-GB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Guittard</a:t>
            </a: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Chocolate Company, Bloomer Chocolate 	Company und Archer Daniels Midland Co.</a:t>
            </a:r>
            <a:endParaRPr kumimoji="0" lang="de-DE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		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bis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heute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nicht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umgesetzt</a:t>
            </a:r>
            <a:r>
              <a:rPr kumimoji="0" lang="en-GB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de-DE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USA Expansion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17</a:t>
            </a:r>
            <a:endParaRPr lang="de-DE" sz="2000" b="1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1520" y="1124744"/>
            <a:ext cx="8229600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Kakaomassenherstellungsanlage in </a:t>
            </a: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Stratham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USA (2010)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20% mehr Reingewinn durch Wachstum in den USA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Eröffnung von 78 Verkaufsstellen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	 konnten aufgrund des großen Erfolgs geschlossen werden</a:t>
            </a: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Absatz von Luxusschokolade in USA: 10% pro Jahr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fünf Mal so schnell wie globale Schokoladennachfrage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SWOT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980728"/>
            <a:ext cx="9144000" cy="1954381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  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  <a:endParaRPr lang="de-DE" sz="2200" dirty="0" smtClean="0"/>
          </a:p>
          <a:p>
            <a:endParaRPr lang="de-DE" sz="2200" dirty="0" smtClean="0"/>
          </a:p>
        </p:txBody>
      </p:sp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SWOT</a:t>
            </a:r>
            <a:r>
              <a:rPr lang="de-DE" sz="2000" b="1" dirty="0" smtClean="0"/>
              <a:t>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18</a:t>
            </a:r>
            <a:endParaRPr lang="de-DE" sz="1600" b="1" dirty="0" smtClean="0"/>
          </a:p>
        </p:txBody>
      </p:sp>
      <p:graphicFrame>
        <p:nvGraphicFramePr>
          <p:cNvPr id="16" name="Diagramm 15"/>
          <p:cNvGraphicFramePr/>
          <p:nvPr/>
        </p:nvGraphicFramePr>
        <p:xfrm>
          <a:off x="755576" y="1268760"/>
          <a:ext cx="763284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feld 10"/>
          <p:cNvSpPr txBox="1"/>
          <p:nvPr/>
        </p:nvSpPr>
        <p:spPr>
          <a:xfrm>
            <a:off x="1115616" y="1484784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Stärken 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Führendes Unternehmen im Premiumsegment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Krisenunanfälliger Markt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860032" y="1484784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Schwächen 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Spezialisierung auf nur ein</a:t>
            </a:r>
          </a:p>
          <a:p>
            <a:r>
              <a:rPr lang="de-DE" dirty="0" smtClean="0"/>
              <a:t>  Segment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Viel Konkurrenz im mittleren Preissegment 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4788024" y="3933056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</a:p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Risiken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Kakaopreise steigen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</a:p>
          <a:p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1187624" y="3861048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Chancen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50+ als Zielgruppe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Ausbau in Schwellenländern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Verlagerung der Produktion</a:t>
            </a:r>
          </a:p>
          <a:p>
            <a:r>
              <a:rPr lang="de-DE" dirty="0" smtClean="0"/>
              <a:t>  in die USA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     Kann Lindt durch Festhalten an der Premiumstrategie </a:t>
            </a:r>
            <a:br>
              <a:rPr lang="de-DE" sz="2000" b="1" dirty="0" smtClean="0">
                <a:solidFill>
                  <a:schemeClr val="bg1"/>
                </a:solidFill>
              </a:rPr>
            </a:br>
            <a:r>
              <a:rPr lang="de-DE" sz="2000" b="1" dirty="0" smtClean="0">
                <a:solidFill>
                  <a:schemeClr val="bg1"/>
                </a:solidFill>
              </a:rPr>
              <a:t>zum Wachstum zurückkehren?</a:t>
            </a:r>
            <a:endParaRPr lang="de-DE" sz="20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980728"/>
            <a:ext cx="9144000" cy="1954381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  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  <a:endParaRPr lang="de-DE" sz="2200" dirty="0" smtClean="0"/>
          </a:p>
          <a:p>
            <a:endParaRPr lang="de-DE" sz="2200" dirty="0" smtClean="0"/>
          </a:p>
        </p:txBody>
      </p:sp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Fazit</a:t>
            </a:r>
            <a:r>
              <a:rPr lang="de-DE" sz="2000" dirty="0" smtClean="0"/>
              <a:t>    19</a:t>
            </a:r>
            <a:endParaRPr lang="de-DE" sz="1600" b="1" dirty="0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539552" y="1196752"/>
            <a:ext cx="3024336" cy="19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0" dir="10920000" sx="89000" sy="89000" algn="ctr" rotWithShape="0">
              <a:srgbClr val="000000"/>
            </a:outerShdw>
          </a:effectLst>
        </p:spPr>
      </p:pic>
      <p:sp>
        <p:nvSpPr>
          <p:cNvPr id="11" name="Textfeld 10"/>
          <p:cNvSpPr txBox="1"/>
          <p:nvPr/>
        </p:nvSpPr>
        <p:spPr>
          <a:xfrm>
            <a:off x="0" y="6642556"/>
            <a:ext cx="7164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http://www.wincommunication.de/fileadmin/wincommunication/mediapool/projects/food/Lindt/Photography/Still/Lindt_Pralinenteller.jpg, 2.11.2010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Chocoladefabriken Lindt &amp; Sprüngli AG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9" name="Diagonal liegende Ecken des Rechtecks schneiden 8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Franziska Baumeister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Laura Bukowac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Kim Fuchs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Tabea Hirsch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Victoria Mitsch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Isabelle Vaudlet   2</a:t>
            </a:r>
            <a:endParaRPr lang="de-DE" sz="1600" dirty="0"/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pic>
        <p:nvPicPr>
          <p:cNvPr id="10" name="Grafik 9" descr="05_S3_lind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628800"/>
            <a:ext cx="3447383" cy="3597269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836712"/>
            <a:ext cx="3923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4000" dirty="0" smtClean="0"/>
          </a:p>
          <a:p>
            <a:r>
              <a:rPr lang="de-DE" sz="4000" dirty="0" smtClean="0"/>
              <a:t>	Steckbrief</a:t>
            </a:r>
          </a:p>
          <a:p>
            <a:r>
              <a:rPr lang="de-DE" sz="4000" dirty="0" smtClean="0"/>
              <a:t>	Historie</a:t>
            </a:r>
          </a:p>
          <a:p>
            <a:r>
              <a:rPr lang="de-DE" sz="4000" dirty="0" smtClean="0"/>
              <a:t>	Bilanz</a:t>
            </a:r>
          </a:p>
          <a:p>
            <a:r>
              <a:rPr lang="de-DE" sz="4000" dirty="0" smtClean="0"/>
              <a:t>	Marktanalyse</a:t>
            </a:r>
          </a:p>
          <a:p>
            <a:r>
              <a:rPr lang="de-DE" sz="4000" dirty="0" smtClean="0"/>
              <a:t>	SWOT</a:t>
            </a:r>
          </a:p>
          <a:p>
            <a:r>
              <a:rPr lang="de-DE" sz="4000" dirty="0" smtClean="0"/>
              <a:t>	Fazit</a:t>
            </a:r>
            <a:endParaRPr lang="de-DE" sz="4000" dirty="0"/>
          </a:p>
        </p:txBody>
      </p:sp>
      <p:sp>
        <p:nvSpPr>
          <p:cNvPr id="11" name="Rechteck 10"/>
          <p:cNvSpPr/>
          <p:nvPr/>
        </p:nvSpPr>
        <p:spPr>
          <a:xfrm>
            <a:off x="0" y="6627168"/>
            <a:ext cx="567037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5"/>
              </a:rPr>
              <a:t>http://www.klisdesign.de/upload/img/assets/130/05_S3_lindt_pos.jpg</a:t>
            </a:r>
            <a:r>
              <a:rPr lang="de-DE" sz="600" dirty="0" smtClean="0"/>
              <a:t>, 25.10.2010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Chocoladefabriken Lindt &amp; Sprüngli AG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70080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/>
              <a:t>Vielen Dank für </a:t>
            </a:r>
          </a:p>
          <a:p>
            <a:pPr algn="ctr"/>
            <a:r>
              <a:rPr lang="de-DE" sz="4000" dirty="0" smtClean="0"/>
              <a:t>Ihre Aufmerksamkeit!</a:t>
            </a:r>
          </a:p>
          <a:p>
            <a:pPr algn="ctr"/>
            <a:r>
              <a:rPr lang="de-DE" sz="4000" dirty="0" smtClean="0"/>
              <a:t> </a:t>
            </a:r>
            <a:endParaRPr lang="de-DE" sz="4000" dirty="0"/>
          </a:p>
        </p:txBody>
      </p:sp>
      <p:sp>
        <p:nvSpPr>
          <p:cNvPr id="9" name="Diagonal liegende Ecken des Rechtecks schneiden 8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Franziska Baumeister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Laura Bukowac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Kim Fuchs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Tabea Hirsch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Victoria Mitsch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Isabelle </a:t>
            </a:r>
            <a:r>
              <a:rPr lang="de-DE" sz="1600" dirty="0" err="1" smtClean="0"/>
              <a:t>Vaudlet</a:t>
            </a:r>
            <a:r>
              <a:rPr lang="de-DE" sz="1600" dirty="0" smtClean="0"/>
              <a:t>   20</a:t>
            </a:r>
            <a:endParaRPr lang="de-DE" sz="1600" dirty="0"/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1" name="Grafik 10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645024"/>
            <a:ext cx="3908537" cy="2091464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627168"/>
            <a:ext cx="871296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5"/>
              </a:rPr>
              <a:t>http://www.lindt.com/fileadmin/lindt_de/produkte/pralines/06_pralines_f07.png</a:t>
            </a:r>
            <a:r>
              <a:rPr lang="de-DE" sz="600" dirty="0" smtClean="0"/>
              <a:t>, 20.10.2010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Backup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980728"/>
            <a:ext cx="9144000" cy="1954381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  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  <a:endParaRPr lang="de-DE" sz="2200" dirty="0" smtClean="0"/>
          </a:p>
          <a:p>
            <a:endParaRPr lang="de-DE" sz="2200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0" y="6642556"/>
            <a:ext cx="7164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http://www.wincommunication.de/fileadmin/wincommunication/mediapool/projects/food/Lindt/Photography/Still/Lindt_Pralinenteller.jpg, 2.11.2010</a:t>
            </a:r>
            <a:endParaRPr lang="de-DE" sz="600" dirty="0"/>
          </a:p>
        </p:txBody>
      </p:sp>
      <p:sp>
        <p:nvSpPr>
          <p:cNvPr id="14" name="Rechteck 13"/>
          <p:cNvSpPr/>
          <p:nvPr/>
        </p:nvSpPr>
        <p:spPr>
          <a:xfrm>
            <a:off x="395536" y="836712"/>
            <a:ext cx="91440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400" b="1" dirty="0" smtClean="0">
                <a:solidFill>
                  <a:srgbClr val="000000"/>
                </a:solidFill>
              </a:rPr>
              <a:t>		Gewinn-und-Verlustrechnung (</a:t>
            </a:r>
            <a:r>
              <a:rPr lang="de-DE" sz="2400" b="1" dirty="0" err="1" smtClean="0">
                <a:solidFill>
                  <a:srgbClr val="000000"/>
                </a:solidFill>
              </a:rPr>
              <a:t>GuV</a:t>
            </a:r>
            <a:r>
              <a:rPr lang="de-DE" sz="2400" b="1" dirty="0" smtClean="0">
                <a:solidFill>
                  <a:srgbClr val="000000"/>
                </a:solidFill>
              </a:rPr>
              <a:t>)</a:t>
            </a:r>
          </a:p>
          <a:p>
            <a:pPr>
              <a:defRPr/>
            </a:pPr>
            <a:endParaRPr lang="de-DE" dirty="0" smtClean="0">
              <a:solidFill>
                <a:srgbClr val="000000"/>
              </a:solidFill>
            </a:endParaRPr>
          </a:p>
          <a:p>
            <a:pPr>
              <a:lnSpc>
                <a:spcPct val="50000"/>
              </a:lnSpc>
              <a:defRPr/>
            </a:pPr>
            <a:r>
              <a:rPr lang="de-DE" dirty="0" smtClean="0">
                <a:solidFill>
                  <a:srgbClr val="000000"/>
                </a:solidFill>
              </a:rPr>
              <a:t>		Einnahmen</a:t>
            </a:r>
          </a:p>
          <a:p>
            <a:pPr>
              <a:defRPr/>
            </a:pPr>
            <a:r>
              <a:rPr lang="de-DE" sz="2400" b="1" dirty="0" smtClean="0">
                <a:solidFill>
                  <a:srgbClr val="FF0000"/>
                </a:solidFill>
              </a:rPr>
              <a:t>		-</a:t>
            </a:r>
            <a:r>
              <a:rPr lang="de-DE" dirty="0" smtClean="0">
                <a:solidFill>
                  <a:srgbClr val="000000"/>
                </a:solidFill>
              </a:rPr>
              <a:t>	Materialkosten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70C0"/>
                </a:solidFill>
              </a:rPr>
              <a:t>=</a:t>
            </a:r>
            <a:r>
              <a:rPr lang="de-DE" b="1" dirty="0" smtClean="0">
                <a:solidFill>
                  <a:srgbClr val="000000"/>
                </a:solidFill>
              </a:rPr>
              <a:t>	Rohertrag</a:t>
            </a:r>
          </a:p>
          <a:p>
            <a:pPr>
              <a:defRPr/>
            </a:pPr>
            <a:r>
              <a:rPr lang="de-DE" sz="2400" b="1" dirty="0" smtClean="0">
                <a:solidFill>
                  <a:srgbClr val="FF0000"/>
                </a:solidFill>
              </a:rPr>
              <a:t>		-</a:t>
            </a:r>
            <a:r>
              <a:rPr lang="de-DE" dirty="0" smtClean="0">
                <a:solidFill>
                  <a:srgbClr val="000000"/>
                </a:solidFill>
              </a:rPr>
              <a:t> 	Personalaufwand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FF0000"/>
                </a:solidFill>
              </a:rPr>
              <a:t>-</a:t>
            </a:r>
            <a:r>
              <a:rPr lang="de-DE" dirty="0" smtClean="0">
                <a:solidFill>
                  <a:srgbClr val="000000"/>
                </a:solidFill>
              </a:rPr>
              <a:t> 	sonstige betriebliche Ausgaben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B050"/>
                </a:solidFill>
              </a:rPr>
              <a:t>+</a:t>
            </a:r>
            <a:r>
              <a:rPr lang="de-DE" dirty="0" smtClean="0">
                <a:solidFill>
                  <a:srgbClr val="000000"/>
                </a:solidFill>
              </a:rPr>
              <a:t> 	sonstige betriebliche Einnahmen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70C0"/>
                </a:solidFill>
              </a:rPr>
              <a:t>=</a:t>
            </a:r>
            <a:r>
              <a:rPr lang="de-DE" b="1" dirty="0" smtClean="0">
                <a:solidFill>
                  <a:srgbClr val="000000"/>
                </a:solidFill>
              </a:rPr>
              <a:t> 	EBITDA</a:t>
            </a:r>
            <a:r>
              <a:rPr lang="de-DE" dirty="0" smtClean="0">
                <a:solidFill>
                  <a:srgbClr val="000000"/>
                </a:solidFill>
              </a:rPr>
              <a:t/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FF0000"/>
                </a:solidFill>
              </a:rPr>
              <a:t>-</a:t>
            </a:r>
            <a:r>
              <a:rPr lang="de-DE" dirty="0" smtClean="0">
                <a:solidFill>
                  <a:srgbClr val="000000"/>
                </a:solidFill>
              </a:rPr>
              <a:t> 	Abschreibungen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70C0"/>
                </a:solidFill>
              </a:rPr>
              <a:t>=</a:t>
            </a:r>
            <a:r>
              <a:rPr lang="de-DE" b="1" dirty="0" smtClean="0">
                <a:solidFill>
                  <a:srgbClr val="000000"/>
                </a:solidFill>
              </a:rPr>
              <a:t> 	EBIT</a:t>
            </a:r>
            <a:r>
              <a:rPr lang="de-DE" dirty="0" smtClean="0">
                <a:solidFill>
                  <a:srgbClr val="000000"/>
                </a:solidFill>
              </a:rPr>
              <a:t/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FF0000"/>
                </a:solidFill>
              </a:rPr>
              <a:t>-</a:t>
            </a:r>
            <a:r>
              <a:rPr lang="de-DE" sz="2800" b="1" dirty="0" smtClean="0">
                <a:solidFill>
                  <a:srgbClr val="FF0000"/>
                </a:solidFill>
              </a:rPr>
              <a:t> 	</a:t>
            </a:r>
            <a:r>
              <a:rPr lang="de-DE" dirty="0" smtClean="0">
                <a:solidFill>
                  <a:srgbClr val="000000"/>
                </a:solidFill>
              </a:rPr>
              <a:t>Zinsen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70C0"/>
                </a:solidFill>
              </a:rPr>
              <a:t>=</a:t>
            </a:r>
            <a:r>
              <a:rPr lang="de-DE" b="1" dirty="0" smtClean="0">
                <a:solidFill>
                  <a:srgbClr val="000000"/>
                </a:solidFill>
              </a:rPr>
              <a:t> 	EBT</a:t>
            </a:r>
            <a:r>
              <a:rPr lang="de-DE" dirty="0" smtClean="0">
                <a:solidFill>
                  <a:srgbClr val="000000"/>
                </a:solidFill>
              </a:rPr>
              <a:t/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FF0000"/>
                </a:solidFill>
              </a:rPr>
              <a:t>-</a:t>
            </a:r>
            <a:r>
              <a:rPr lang="de-DE" dirty="0" smtClean="0">
                <a:solidFill>
                  <a:srgbClr val="000000"/>
                </a:solidFill>
              </a:rPr>
              <a:t> 	Steuern</a:t>
            </a:r>
            <a:br>
              <a:rPr lang="de-DE" dirty="0" smtClean="0">
                <a:solidFill>
                  <a:srgbClr val="000000"/>
                </a:solidFill>
              </a:rPr>
            </a:br>
            <a:r>
              <a:rPr lang="de-DE" dirty="0" smtClean="0">
                <a:solidFill>
                  <a:srgbClr val="000000"/>
                </a:solidFill>
              </a:rPr>
              <a:t>		</a:t>
            </a:r>
            <a:r>
              <a:rPr lang="de-DE" sz="2400" b="1" dirty="0" smtClean="0">
                <a:solidFill>
                  <a:srgbClr val="0070C0"/>
                </a:solidFill>
              </a:rPr>
              <a:t>=</a:t>
            </a:r>
            <a:r>
              <a:rPr lang="de-DE" b="1" dirty="0" smtClean="0">
                <a:solidFill>
                  <a:srgbClr val="000000"/>
                </a:solidFill>
              </a:rPr>
              <a:t> 	</a:t>
            </a:r>
            <a:r>
              <a:rPr lang="de-DE" sz="2000" b="1" dirty="0" smtClean="0">
                <a:solidFill>
                  <a:srgbClr val="000000"/>
                </a:solidFill>
              </a:rPr>
              <a:t>Gewinn/Verlust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17" name="Diagonal liegende Ecken des Rechtecks schneiden 16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Franziska Baumeister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Laura Bukowac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Kim Fuchs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Tabea Hirsch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Victoria Mitsch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Isabelle </a:t>
            </a:r>
            <a:r>
              <a:rPr lang="de-DE" sz="1600" dirty="0" err="1" smtClean="0"/>
              <a:t>Vaudlet</a:t>
            </a:r>
            <a:r>
              <a:rPr lang="de-DE" sz="1600" dirty="0" smtClean="0"/>
              <a:t>  21   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Backup  -  Marktanalyse, </a:t>
            </a:r>
            <a:r>
              <a:rPr lang="de-DE" sz="1600" b="1" dirty="0" smtClean="0">
                <a:solidFill>
                  <a:schemeClr val="bg1"/>
                </a:solidFill>
              </a:rPr>
              <a:t>Gesundheitsfördernde Schokolade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043608" y="908720"/>
            <a:ext cx="51125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Gesundheitsfördernde Schokolade</a:t>
            </a:r>
          </a:p>
          <a:p>
            <a:endParaRPr lang="de-DE" sz="2000" b="1" dirty="0" smtClean="0"/>
          </a:p>
          <a:p>
            <a:pPr>
              <a:buFont typeface="Wingdings" pitchFamily="2" charset="2"/>
              <a:buChar char="à"/>
            </a:pPr>
            <a:r>
              <a:rPr lang="de-DE" sz="2000" dirty="0" smtClean="0">
                <a:sym typeface="Wingdings" pitchFamily="2" charset="2"/>
              </a:rPr>
              <a:t>Schokolade gilt oft </a:t>
            </a:r>
            <a:r>
              <a:rPr lang="de-DE" sz="2000" dirty="0" smtClean="0"/>
              <a:t>als „Dickmacher“</a:t>
            </a:r>
          </a:p>
          <a:p>
            <a:r>
              <a:rPr lang="de-DE" sz="2000" dirty="0" smtClean="0">
                <a:sym typeface="Wingdings" pitchFamily="2" charset="2"/>
              </a:rPr>
              <a:t>	 Imageverbesserung durch dunkle 	Schokolade </a:t>
            </a:r>
            <a:endParaRPr lang="de-DE" sz="2000" dirty="0" smtClean="0"/>
          </a:p>
          <a:p>
            <a:endParaRPr lang="de-DE" sz="2000" dirty="0" smtClean="0">
              <a:sym typeface="Wingdings" pitchFamily="2" charset="2"/>
            </a:endParaRPr>
          </a:p>
          <a:p>
            <a:r>
              <a:rPr lang="de-DE" sz="2000" dirty="0" smtClean="0">
                <a:sym typeface="Wingdings" pitchFamily="2" charset="2"/>
              </a:rPr>
              <a:t> bestimmte Inhaltsstoffe wirken anregend</a:t>
            </a:r>
          </a:p>
          <a:p>
            <a:endParaRPr lang="de-DE" sz="2000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sz="2000" dirty="0" smtClean="0"/>
              <a:t>Kakaogehalt von 70% (niedriger </a:t>
            </a:r>
            <a:r>
              <a:rPr lang="de-DE" sz="2000" dirty="0" err="1" smtClean="0"/>
              <a:t>glykämischer</a:t>
            </a:r>
            <a:r>
              <a:rPr lang="de-DE" sz="2000" dirty="0" smtClean="0"/>
              <a:t> Index) </a:t>
            </a:r>
          </a:p>
          <a:p>
            <a:r>
              <a:rPr lang="de-DE" sz="2000" dirty="0" smtClean="0">
                <a:sym typeface="Wingdings" pitchFamily="2" charset="2"/>
              </a:rPr>
              <a:t>	 positive </a:t>
            </a:r>
            <a:r>
              <a:rPr lang="de-DE" sz="2000" dirty="0" smtClean="0"/>
              <a:t>Wirkung auf den 	menschlichen Organismus</a:t>
            </a:r>
          </a:p>
          <a:p>
            <a:endParaRPr lang="de-DE" sz="2000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sz="2000" dirty="0" smtClean="0"/>
              <a:t>Glücklich machendes Produkt </a:t>
            </a:r>
          </a:p>
          <a:p>
            <a:r>
              <a:rPr lang="de-DE" sz="2000" dirty="0" smtClean="0">
                <a:sym typeface="Wingdings" pitchFamily="2" charset="2"/>
              </a:rPr>
              <a:t>	 </a:t>
            </a:r>
            <a:r>
              <a:rPr lang="de-DE" sz="2000" dirty="0" smtClean="0"/>
              <a:t>Einfluss auf das menschliche 	Wohlbefinden und die menschliche 	Gesundheit</a:t>
            </a:r>
          </a:p>
        </p:txBody>
      </p:sp>
      <p:pic>
        <p:nvPicPr>
          <p:cNvPr id="148" name="Grafik 147" descr="lindt-99-noirissi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412776"/>
            <a:ext cx="1988047" cy="4103532"/>
          </a:xfrm>
          <a:prstGeom prst="rect">
            <a:avLst/>
          </a:prstGeom>
        </p:spPr>
      </p:pic>
      <p:sp>
        <p:nvSpPr>
          <p:cNvPr id="9" name="Diagonal liegende Ecken des Rechtecks schneiden 8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Franziska Baumeister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Laura Bukowac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Kim Fuchs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Tabea Hirsch </a:t>
            </a:r>
            <a:r>
              <a:rPr lang="de-DE" sz="1600" b="1" dirty="0" smtClean="0">
                <a:solidFill>
                  <a:srgbClr val="E5E5E5"/>
                </a:solidFill>
              </a:rPr>
              <a:t>| </a:t>
            </a:r>
            <a:r>
              <a:rPr lang="de-DE" sz="1600" dirty="0" smtClean="0"/>
              <a:t>Victoria Mitsch </a:t>
            </a:r>
            <a:r>
              <a:rPr lang="de-DE" sz="1600" b="1" dirty="0" smtClean="0">
                <a:solidFill>
                  <a:srgbClr val="E5E5E5"/>
                </a:solidFill>
              </a:rPr>
              <a:t>|</a:t>
            </a:r>
            <a:r>
              <a:rPr lang="de-DE" sz="1600" dirty="0" smtClean="0"/>
              <a:t> Isabelle </a:t>
            </a:r>
            <a:r>
              <a:rPr lang="de-DE" sz="1600" dirty="0" err="1" smtClean="0"/>
              <a:t>Vaudlet</a:t>
            </a:r>
            <a:r>
              <a:rPr lang="de-DE" sz="1600" dirty="0" smtClean="0"/>
              <a:t>   22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Zutaten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980728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  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Hauptsitz</a:t>
            </a:r>
            <a:r>
              <a:rPr lang="de-DE" sz="2200" dirty="0" smtClean="0"/>
              <a:t>	Kilchberg (Schweiz)</a:t>
            </a:r>
            <a:endParaRPr lang="de-DE" sz="2200" b="1" dirty="0" smtClean="0"/>
          </a:p>
          <a:p>
            <a:pPr>
              <a:lnSpc>
                <a:spcPct val="150000"/>
              </a:lnSpc>
            </a:pPr>
            <a:r>
              <a:rPr lang="de-DE" sz="2200" b="1" dirty="0" smtClean="0"/>
              <a:t> 			Vorsitzender</a:t>
            </a:r>
            <a:r>
              <a:rPr lang="de-DE" sz="2200" dirty="0" smtClean="0"/>
              <a:t>	Ernst Tanner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  			Mitarbeiter</a:t>
            </a:r>
            <a:r>
              <a:rPr lang="de-DE" sz="2200" dirty="0" smtClean="0"/>
              <a:t>	7409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  			</a:t>
            </a:r>
          </a:p>
          <a:p>
            <a:pPr>
              <a:lnSpc>
                <a:spcPct val="150000"/>
              </a:lnSpc>
            </a:pPr>
            <a:r>
              <a:rPr lang="de-DE" sz="2200" b="1" dirty="0" smtClean="0"/>
              <a:t>			Umsatz (2009)</a:t>
            </a:r>
            <a:r>
              <a:rPr lang="de-DE" sz="2200" dirty="0" smtClean="0"/>
              <a:t>	2524,8 Mio. CHF = 1672,05 Mio. €</a:t>
            </a:r>
            <a:endParaRPr lang="de-DE" sz="2200" b="1" dirty="0" smtClean="0"/>
          </a:p>
          <a:p>
            <a:pPr>
              <a:lnSpc>
                <a:spcPct val="150000"/>
              </a:lnSpc>
            </a:pPr>
            <a:r>
              <a:rPr lang="de-DE" sz="2200" b="1" dirty="0" smtClean="0"/>
              <a:t>  			Gewinn (2009)	 </a:t>
            </a:r>
            <a:r>
              <a:rPr lang="de-DE" sz="2200" dirty="0" smtClean="0"/>
              <a:t>193,1 Mio. CHF = 127,881 Mio. €</a:t>
            </a:r>
          </a:p>
          <a:p>
            <a:endParaRPr lang="de-DE" sz="2200" dirty="0" smtClean="0"/>
          </a:p>
          <a:p>
            <a:endParaRPr lang="de-DE" sz="2200" dirty="0" smtClean="0"/>
          </a:p>
        </p:txBody>
      </p:sp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rgbClr val="FFCC00"/>
                </a:solidFill>
              </a:rPr>
              <a:t>Steckbrief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3</a:t>
            </a:r>
            <a:endParaRPr lang="de-DE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80928"/>
            <a:ext cx="2139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0" y="6611779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5"/>
              </a:rPr>
              <a:t>http://www.lindt.com/fileadmin/lindt_int/Company/History/Factory_CH__1899_resized.JPG</a:t>
            </a:r>
            <a:r>
              <a:rPr lang="de-DE" sz="600" dirty="0" smtClean="0"/>
              <a:t>; </a:t>
            </a:r>
            <a:r>
              <a:rPr lang="de-DE" sz="600" dirty="0" smtClean="0">
                <a:hlinkClick r:id="rId6"/>
              </a:rPr>
              <a:t>http://www.nzz.ch/images/__1.2214109.1237298423.jpg</a:t>
            </a:r>
            <a:r>
              <a:rPr lang="de-DE" sz="600" dirty="0" smtClean="0"/>
              <a:t>, 1.11.2010; Geschäftsbericht  2009</a:t>
            </a:r>
            <a:endParaRPr lang="de-DE" sz="600" dirty="0"/>
          </a:p>
        </p:txBody>
      </p:sp>
      <p:pic>
        <p:nvPicPr>
          <p:cNvPr id="14" name="Grafik 13" descr="__1_2214109_12372984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55768" y="2060848"/>
            <a:ext cx="1906647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Zutaten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1484784"/>
            <a:ext cx="91440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   Wichtigstes Segment</a:t>
            </a:r>
            <a:r>
              <a:rPr lang="de-DE" sz="2200" dirty="0" smtClean="0"/>
              <a:t>	Premiumschokolade (führendes Unternehmen)</a:t>
            </a:r>
          </a:p>
          <a:p>
            <a:r>
              <a:rPr lang="de-DE" sz="2200" b="1" dirty="0" smtClean="0"/>
              <a:t>  </a:t>
            </a:r>
          </a:p>
          <a:p>
            <a:endParaRPr lang="de-DE" sz="2200" b="1" dirty="0" smtClean="0"/>
          </a:p>
          <a:p>
            <a:r>
              <a:rPr lang="de-DE" sz="2200" b="1" dirty="0" smtClean="0"/>
              <a:t>   Konkurrenten</a:t>
            </a:r>
            <a:r>
              <a:rPr lang="de-DE" sz="2200" dirty="0" smtClean="0"/>
              <a:t>		Barry Callebaut, Nestlé</a:t>
            </a:r>
          </a:p>
          <a:p>
            <a:endParaRPr lang="de-DE" sz="2200" dirty="0" smtClean="0"/>
          </a:p>
          <a:p>
            <a:endParaRPr lang="de-DE" sz="2200" dirty="0" smtClean="0"/>
          </a:p>
          <a:p>
            <a:r>
              <a:rPr lang="de-DE" sz="2200" b="1" dirty="0" smtClean="0"/>
              <a:t>   Produkte</a:t>
            </a:r>
            <a:r>
              <a:rPr lang="de-DE" sz="2200" dirty="0" smtClean="0"/>
              <a:t>		</a:t>
            </a:r>
            <a:r>
              <a:rPr lang="de-DE" sz="2200" dirty="0" err="1" smtClean="0"/>
              <a:t>Pralinés</a:t>
            </a:r>
            <a:r>
              <a:rPr lang="de-DE" sz="2200" dirty="0" smtClean="0"/>
              <a:t>, Schokoladentafeln, </a:t>
            </a:r>
          </a:p>
          <a:p>
            <a:r>
              <a:rPr lang="de-DE" sz="2200" dirty="0" smtClean="0"/>
              <a:t>			saisonale Produkte </a:t>
            </a:r>
          </a:p>
          <a:p>
            <a:r>
              <a:rPr lang="de-DE" sz="2200" dirty="0" smtClean="0"/>
              <a:t>			(Goldhase, Weihnachtsmann)</a:t>
            </a:r>
          </a:p>
          <a:p>
            <a:endParaRPr lang="de-DE" sz="2200" dirty="0" smtClean="0"/>
          </a:p>
        </p:txBody>
      </p:sp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rgbClr val="FFCC00"/>
              </a:solidFill>
            </a:endParaRPr>
          </a:p>
          <a:p>
            <a:pPr algn="ctr"/>
            <a:r>
              <a:rPr lang="de-DE" sz="2000" b="1" dirty="0" smtClean="0">
                <a:solidFill>
                  <a:srgbClr val="FFCC00"/>
                </a:solidFill>
              </a:rPr>
              <a:t>Steckbrief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4</a:t>
            </a:r>
            <a:endParaRPr lang="de-DE" sz="2000" b="1" dirty="0" smtClean="0"/>
          </a:p>
          <a:p>
            <a:pPr algn="ctr"/>
            <a:endParaRPr lang="de-DE" sz="1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492896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hteck 17"/>
          <p:cNvSpPr/>
          <p:nvPr/>
        </p:nvSpPr>
        <p:spPr>
          <a:xfrm>
            <a:off x="0" y="3284984"/>
            <a:ext cx="68762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200" b="1" dirty="0" smtClean="0"/>
              <a:t>  </a:t>
            </a:r>
            <a:endParaRPr lang="de-DE" sz="2200" dirty="0"/>
          </a:p>
        </p:txBody>
      </p:sp>
      <p:sp>
        <p:nvSpPr>
          <p:cNvPr id="19" name="Rechteck 18"/>
          <p:cNvSpPr/>
          <p:nvPr/>
        </p:nvSpPr>
        <p:spPr>
          <a:xfrm>
            <a:off x="0" y="6597352"/>
            <a:ext cx="6876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5"/>
              </a:rPr>
              <a:t>http://www.comparestoreprices.co.uk/images/unbranded/l/unbranded-lindor-large-milk-cornet-337g.jpg</a:t>
            </a:r>
            <a:r>
              <a:rPr lang="de-DE" sz="600" dirty="0" smtClean="0"/>
              <a:t>, 1.11.2010; Geschäftsbericht 2009; </a:t>
            </a:r>
            <a:r>
              <a:rPr lang="de-DE" sz="600" u="sng" dirty="0" smtClean="0">
                <a:hlinkClick r:id="rId6"/>
              </a:rPr>
              <a:t>http://www.swissfoodstore.com/published/publicdata/SWISSFOODSTORE/attachments/SC/products_pictures/Lindt_Goldhase_enl.jpg</a:t>
            </a:r>
            <a:r>
              <a:rPr lang="de-DE" sz="600" dirty="0" smtClean="0"/>
              <a:t>; </a:t>
            </a:r>
            <a:r>
              <a:rPr lang="de-DE" sz="600" u="sng" dirty="0" smtClean="0">
                <a:hlinkClick r:id="rId7"/>
              </a:rPr>
              <a:t>http://imworld.aufeminin.com/dossiers/bdf/Lindt-Mann-200250.jpg</a:t>
            </a:r>
            <a:r>
              <a:rPr lang="de-DE" sz="600" u="sng" dirty="0" smtClean="0"/>
              <a:t>, </a:t>
            </a:r>
            <a:r>
              <a:rPr lang="de-DE" sz="600" dirty="0" smtClean="0"/>
              <a:t>5.11.5010</a:t>
            </a:r>
          </a:p>
          <a:p>
            <a:endParaRPr lang="de-DE" sz="800" dirty="0"/>
          </a:p>
        </p:txBody>
      </p:sp>
      <p:pic>
        <p:nvPicPr>
          <p:cNvPr id="11" name="Grafik 10" descr="Lindt-Mann-2002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221088"/>
            <a:ext cx="1094522" cy="1368152"/>
          </a:xfrm>
          <a:prstGeom prst="rect">
            <a:avLst/>
          </a:prstGeom>
        </p:spPr>
      </p:pic>
      <p:pic>
        <p:nvPicPr>
          <p:cNvPr id="14" name="Grafik 13" descr="lind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59632" y="4509120"/>
            <a:ext cx="864096" cy="1085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3200" dirty="0" smtClean="0"/>
              <a:t>  </a:t>
            </a:r>
            <a:r>
              <a:rPr lang="de-DE" sz="2800" b="1" dirty="0" smtClean="0">
                <a:solidFill>
                  <a:schemeClr val="bg1"/>
                </a:solidFill>
              </a:rPr>
              <a:t>Produktionsprozess</a:t>
            </a:r>
            <a:endParaRPr lang="de-DE" sz="24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rgbClr val="FFCC00"/>
                </a:solidFill>
              </a:rPr>
              <a:t>Historie</a:t>
            </a:r>
            <a:r>
              <a:rPr lang="de-DE" sz="2000" b="1" dirty="0" smtClean="0">
                <a:solidFill>
                  <a:schemeClr val="bg1"/>
                </a:solidFill>
              </a:rPr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Bilanz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5</a:t>
            </a:r>
            <a:endParaRPr lang="de-DE" sz="2000" b="1" dirty="0" smtClean="0"/>
          </a:p>
        </p:txBody>
      </p:sp>
      <p:graphicFrame>
        <p:nvGraphicFramePr>
          <p:cNvPr id="74" name="Diagramm 73"/>
          <p:cNvGraphicFramePr/>
          <p:nvPr/>
        </p:nvGraphicFramePr>
        <p:xfrm>
          <a:off x="0" y="2276872"/>
          <a:ext cx="914400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6" name="Diagramm 75"/>
          <p:cNvGraphicFramePr/>
          <p:nvPr/>
        </p:nvGraphicFramePr>
        <p:xfrm>
          <a:off x="6948264" y="3140968"/>
          <a:ext cx="136815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0" name="Textfeld 79"/>
          <p:cNvSpPr txBox="1"/>
          <p:nvPr/>
        </p:nvSpPr>
        <p:spPr>
          <a:xfrm>
            <a:off x="179512" y="2276872"/>
            <a:ext cx="1152128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Gründung</a:t>
            </a:r>
            <a:endParaRPr lang="de-DE" dirty="0"/>
          </a:p>
        </p:txBody>
      </p:sp>
      <p:sp>
        <p:nvSpPr>
          <p:cNvPr id="81" name="Textfeld 80"/>
          <p:cNvSpPr txBox="1"/>
          <p:nvPr/>
        </p:nvSpPr>
        <p:spPr>
          <a:xfrm>
            <a:off x="1115616" y="4293096"/>
            <a:ext cx="1872208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Umwandlung Einzelfirma in Aktiengesellschaft</a:t>
            </a:r>
            <a:endParaRPr lang="de-DE" dirty="0"/>
          </a:p>
        </p:txBody>
      </p:sp>
      <p:sp>
        <p:nvSpPr>
          <p:cNvPr id="82" name="Textfeld 81"/>
          <p:cNvSpPr txBox="1"/>
          <p:nvPr/>
        </p:nvSpPr>
        <p:spPr>
          <a:xfrm>
            <a:off x="2339752" y="1412776"/>
            <a:ext cx="1728192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Wirtschaftskrise </a:t>
            </a:r>
            <a:r>
              <a:rPr lang="de-DE" dirty="0" smtClean="0">
                <a:sym typeface="Wingdings" pitchFamily="2" charset="2"/>
              </a:rPr>
              <a:t> Verlust     </a:t>
            </a:r>
          </a:p>
          <a:p>
            <a:r>
              <a:rPr lang="de-DE" dirty="0" smtClean="0">
                <a:sym typeface="Wingdings" pitchFamily="2" charset="2"/>
              </a:rPr>
              <a:t>     ausländischer</a:t>
            </a:r>
          </a:p>
          <a:p>
            <a:r>
              <a:rPr lang="de-DE" dirty="0" smtClean="0">
                <a:sym typeface="Wingdings" pitchFamily="2" charset="2"/>
              </a:rPr>
              <a:t>     Märkte</a:t>
            </a:r>
            <a:endParaRPr lang="de-DE" dirty="0"/>
          </a:p>
        </p:txBody>
      </p:sp>
      <p:sp>
        <p:nvSpPr>
          <p:cNvPr id="83" name="Textfeld 82"/>
          <p:cNvSpPr txBox="1"/>
          <p:nvPr/>
        </p:nvSpPr>
        <p:spPr>
          <a:xfrm>
            <a:off x="3851920" y="4293096"/>
            <a:ext cx="1368152" cy="64807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Expansion in Deutschland </a:t>
            </a:r>
            <a:endParaRPr lang="de-DE" dirty="0"/>
          </a:p>
        </p:txBody>
      </p:sp>
      <p:sp>
        <p:nvSpPr>
          <p:cNvPr id="84" name="Textfeld 83"/>
          <p:cNvSpPr txBox="1"/>
          <p:nvPr/>
        </p:nvSpPr>
        <p:spPr>
          <a:xfrm>
            <a:off x="5220072" y="2276872"/>
            <a:ext cx="129614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Börsengang</a:t>
            </a:r>
            <a:endParaRPr lang="de-DE" dirty="0"/>
          </a:p>
        </p:txBody>
      </p:sp>
      <p:sp>
        <p:nvSpPr>
          <p:cNvPr id="85" name="Textfeld 84"/>
          <p:cNvSpPr txBox="1"/>
          <p:nvPr/>
        </p:nvSpPr>
        <p:spPr>
          <a:xfrm>
            <a:off x="6444208" y="4293096"/>
            <a:ext cx="2232248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Neue Tochtergesellschaften</a:t>
            </a:r>
            <a:endParaRPr lang="de-DE" dirty="0"/>
          </a:p>
        </p:txBody>
      </p:sp>
      <p:sp>
        <p:nvSpPr>
          <p:cNvPr id="86" name="Textfeld 85"/>
          <p:cNvSpPr txBox="1"/>
          <p:nvPr/>
        </p:nvSpPr>
        <p:spPr>
          <a:xfrm>
            <a:off x="7020272" y="1412776"/>
            <a:ext cx="1944216" cy="12241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/>
              <a:t>Inbetriebnahme  Kakaomassenher-stellungsanlage (USA)</a:t>
            </a:r>
            <a:endParaRPr lang="de-DE" dirty="0"/>
          </a:p>
        </p:txBody>
      </p:sp>
      <p:cxnSp>
        <p:nvCxnSpPr>
          <p:cNvPr id="94" name="Gerade Verbindung 93"/>
          <p:cNvCxnSpPr/>
          <p:nvPr/>
        </p:nvCxnSpPr>
        <p:spPr>
          <a:xfrm rot="5400000" flipH="1" flipV="1">
            <a:off x="503548" y="288894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96"/>
          <p:cNvCxnSpPr/>
          <p:nvPr/>
        </p:nvCxnSpPr>
        <p:spPr>
          <a:xfrm rot="5400000">
            <a:off x="1727684" y="404106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102"/>
          <p:cNvCxnSpPr/>
          <p:nvPr/>
        </p:nvCxnSpPr>
        <p:spPr>
          <a:xfrm rot="5400000">
            <a:off x="7992380" y="288894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103"/>
          <p:cNvCxnSpPr/>
          <p:nvPr/>
        </p:nvCxnSpPr>
        <p:spPr>
          <a:xfrm rot="5400000">
            <a:off x="5544108" y="288894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104"/>
          <p:cNvCxnSpPr/>
          <p:nvPr/>
        </p:nvCxnSpPr>
        <p:spPr>
          <a:xfrm rot="5400000">
            <a:off x="6984268" y="404106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105"/>
          <p:cNvCxnSpPr/>
          <p:nvPr/>
        </p:nvCxnSpPr>
        <p:spPr>
          <a:xfrm rot="5400000">
            <a:off x="4319972" y="404106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 Verbindung 106"/>
          <p:cNvCxnSpPr/>
          <p:nvPr/>
        </p:nvCxnSpPr>
        <p:spPr>
          <a:xfrm rot="5400000">
            <a:off x="3023828" y="288894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feld 107"/>
          <p:cNvSpPr txBox="1"/>
          <p:nvPr/>
        </p:nvSpPr>
        <p:spPr>
          <a:xfrm>
            <a:off x="-36512" y="6642556"/>
            <a:ext cx="51125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</a:t>
            </a:r>
            <a:r>
              <a:rPr lang="de-DE" sz="600" dirty="0" smtClean="0">
                <a:hlinkClick r:id="rId14"/>
              </a:rPr>
              <a:t>http://www.lindt.com/de/swf/ger/das-unternehmen/geschichte/</a:t>
            </a:r>
            <a:r>
              <a:rPr lang="de-DE" sz="600" dirty="0" smtClean="0"/>
              <a:t>, 1.11.2010; Geschäftsbericht 2009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Geschmacksvergleich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6</a:t>
            </a:r>
            <a:endParaRPr lang="de-DE" sz="2000" b="1" dirty="0" smtClean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59832" y="3789040"/>
            <a:ext cx="3024336" cy="1512168"/>
          </a:xfrm>
          <a:prstGeom prst="rect">
            <a:avLst/>
          </a:prstGeom>
          <a:noFill/>
          <a:ln w="25400">
            <a:solidFill>
              <a:srgbClr val="CC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de-DE" sz="2200" b="1" dirty="0" smtClean="0"/>
              <a:t>Lindt AG</a:t>
            </a:r>
            <a:endParaRPr lang="de-DE" sz="2200" b="1" dirty="0"/>
          </a:p>
          <a:p>
            <a:r>
              <a:rPr lang="de-DE" b="1" dirty="0" smtClean="0"/>
              <a:t>Segment: </a:t>
            </a:r>
            <a:r>
              <a:rPr lang="de-DE" dirty="0" smtClean="0"/>
              <a:t>Premiumschokolade</a:t>
            </a:r>
            <a:endParaRPr lang="de-DE" dirty="0"/>
          </a:p>
          <a:p>
            <a:r>
              <a:rPr lang="de-DE" b="1" dirty="0" smtClean="0"/>
              <a:t>Hauptumsatzmärkte:</a:t>
            </a:r>
          </a:p>
          <a:p>
            <a:pPr lvl="1">
              <a:buFont typeface="Arial" pitchFamily="34" charset="0"/>
              <a:buChar char="•"/>
            </a:pPr>
            <a:r>
              <a:rPr lang="de-DE" dirty="0" smtClean="0"/>
              <a:t> Nordamerika</a:t>
            </a:r>
          </a:p>
          <a:p>
            <a:pPr lvl="1">
              <a:buFont typeface="Arial" pitchFamily="34" charset="0"/>
              <a:buChar char="•"/>
            </a:pPr>
            <a:r>
              <a:rPr lang="de-DE" dirty="0" smtClean="0"/>
              <a:t> Europa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1520" y="1196752"/>
            <a:ext cx="3816424" cy="2016224"/>
          </a:xfrm>
          <a:prstGeom prst="rect">
            <a:avLst/>
          </a:prstGeom>
          <a:noFill/>
          <a:ln w="25400">
            <a:solidFill>
              <a:srgbClr val="FF3A2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de-DE" sz="2200" b="1" dirty="0" smtClean="0"/>
              <a:t>Barry Callebaut </a:t>
            </a:r>
            <a:r>
              <a:rPr lang="de-DE" sz="1000" b="1" dirty="0" smtClean="0"/>
              <a:t>(</a:t>
            </a:r>
            <a:r>
              <a:rPr lang="de-DE" sz="1200" b="1" dirty="0" smtClean="0"/>
              <a:t>Storck, Stollwerk, </a:t>
            </a:r>
            <a:r>
              <a:rPr lang="de-DE" sz="1200" b="1" dirty="0" err="1" smtClean="0"/>
              <a:t>Sarotti</a:t>
            </a:r>
            <a:r>
              <a:rPr lang="de-DE" sz="1000" b="1" dirty="0" smtClean="0"/>
              <a:t>)</a:t>
            </a:r>
          </a:p>
          <a:p>
            <a:r>
              <a:rPr lang="de-DE" b="1" dirty="0" smtClean="0"/>
              <a:t>Wichtigste Marken: </a:t>
            </a:r>
            <a:r>
              <a:rPr lang="de-DE" dirty="0" err="1" smtClean="0"/>
              <a:t>Toffifee</a:t>
            </a:r>
            <a:r>
              <a:rPr lang="de-DE" dirty="0" smtClean="0"/>
              <a:t>, Merci</a:t>
            </a:r>
            <a:endParaRPr lang="de-DE" dirty="0"/>
          </a:p>
          <a:p>
            <a:r>
              <a:rPr lang="de-DE" b="1" dirty="0" smtClean="0"/>
              <a:t>Segment:</a:t>
            </a:r>
            <a:r>
              <a:rPr lang="de-DE" dirty="0" smtClean="0"/>
              <a:t> Premiumsegment</a:t>
            </a:r>
          </a:p>
          <a:p>
            <a:r>
              <a:rPr lang="de-DE" b="1" dirty="0" smtClean="0"/>
              <a:t>Hauptumsatzmärkte:</a:t>
            </a:r>
            <a:endParaRPr lang="de-DE" b="1" dirty="0"/>
          </a:p>
          <a:p>
            <a:pPr lvl="1">
              <a:buFontTx/>
              <a:buChar char="•"/>
            </a:pPr>
            <a:r>
              <a:rPr lang="de-DE" dirty="0"/>
              <a:t> </a:t>
            </a:r>
            <a:r>
              <a:rPr lang="de-DE" dirty="0" smtClean="0"/>
              <a:t>Europa</a:t>
            </a:r>
          </a:p>
          <a:p>
            <a:pPr lvl="1">
              <a:buFontTx/>
              <a:buChar char="•"/>
            </a:pPr>
            <a:r>
              <a:rPr lang="de-DE" dirty="0" smtClean="0"/>
              <a:t> Nordamerika</a:t>
            </a:r>
          </a:p>
          <a:p>
            <a:pPr lvl="1">
              <a:buFontTx/>
              <a:buChar char="•"/>
            </a:pPr>
            <a:r>
              <a:rPr lang="de-DE" dirty="0" smtClean="0"/>
              <a:t> Asien</a:t>
            </a:r>
            <a:endParaRPr lang="de-DE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827584" y="3284984"/>
            <a:ext cx="792162" cy="6477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A25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7524328" y="3284984"/>
            <a:ext cx="792163" cy="6477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33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16200000">
            <a:off x="6145063" y="4160193"/>
            <a:ext cx="792163" cy="7699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 rot="5400000">
            <a:off x="2157065" y="4115743"/>
            <a:ext cx="792163" cy="858837"/>
          </a:xfrm>
          <a:prstGeom prst="downArrow">
            <a:avLst>
              <a:gd name="adj1" fmla="val 50000"/>
              <a:gd name="adj2" fmla="val 27104"/>
            </a:avLst>
          </a:prstGeom>
          <a:solidFill>
            <a:srgbClr val="CC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79512" y="4149080"/>
            <a:ext cx="2160240" cy="16389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/>
              <a:t>Überschneidung</a:t>
            </a:r>
            <a:r>
              <a:rPr lang="de-DE" b="1" dirty="0" smtClean="0"/>
              <a:t>:</a:t>
            </a:r>
          </a:p>
          <a:p>
            <a:pPr>
              <a:spcBef>
                <a:spcPct val="50000"/>
              </a:spcBef>
            </a:pPr>
            <a:endParaRPr lang="de-DE" sz="100" b="1" dirty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b="1" dirty="0"/>
              <a:t> </a:t>
            </a:r>
            <a:r>
              <a:rPr lang="de-DE" dirty="0" smtClean="0"/>
              <a:t>Produktion sowohl von Zwischen- als auch von Endprodukten</a:t>
            </a:r>
            <a:endParaRPr lang="de-DE" dirty="0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7020272" y="4221088"/>
            <a:ext cx="1871663" cy="1084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smtClean="0"/>
              <a:t>Überschneidung:</a:t>
            </a:r>
          </a:p>
          <a:p>
            <a:pPr>
              <a:spcBef>
                <a:spcPct val="50000"/>
              </a:spcBef>
            </a:pPr>
            <a:r>
              <a:rPr lang="de-DE" sz="100" b="1" dirty="0" smtClean="0"/>
              <a:t>  </a:t>
            </a:r>
            <a:endParaRPr lang="de-DE" sz="100" b="1" dirty="0"/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de-DE" b="1" dirty="0"/>
              <a:t> </a:t>
            </a:r>
            <a:r>
              <a:rPr lang="de-DE" dirty="0" smtClean="0"/>
              <a:t>Produktion von Endprodukten</a:t>
            </a:r>
            <a:endParaRPr lang="de-DE" dirty="0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5004048" y="1196752"/>
            <a:ext cx="3816424" cy="2016224"/>
          </a:xfrm>
          <a:prstGeom prst="rect">
            <a:avLst/>
          </a:prstGeom>
          <a:noFill/>
          <a:ln w="254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 b="1" dirty="0"/>
          </a:p>
          <a:p>
            <a:r>
              <a:rPr lang="de-DE" sz="2200" b="1" dirty="0" smtClean="0"/>
              <a:t>Nestlé</a:t>
            </a:r>
          </a:p>
          <a:p>
            <a:r>
              <a:rPr lang="de-DE" b="1" dirty="0" smtClean="0"/>
              <a:t>Wichtigste Marken: </a:t>
            </a:r>
            <a:r>
              <a:rPr lang="de-DE" dirty="0" smtClean="0"/>
              <a:t>After </a:t>
            </a:r>
            <a:r>
              <a:rPr lang="de-DE" dirty="0" err="1" smtClean="0"/>
              <a:t>Eight</a:t>
            </a:r>
            <a:r>
              <a:rPr lang="de-DE" dirty="0" smtClean="0"/>
              <a:t>, Kit Kat, </a:t>
            </a:r>
          </a:p>
          <a:p>
            <a:r>
              <a:rPr lang="de-DE" dirty="0" smtClean="0"/>
              <a:t>		  </a:t>
            </a:r>
            <a:r>
              <a:rPr lang="de-DE" dirty="0" err="1" smtClean="0"/>
              <a:t>Smarties</a:t>
            </a:r>
            <a:endParaRPr lang="de-DE" dirty="0" smtClean="0"/>
          </a:p>
          <a:p>
            <a:r>
              <a:rPr lang="de-DE" b="1" dirty="0" smtClean="0"/>
              <a:t>Segment: </a:t>
            </a:r>
            <a:r>
              <a:rPr lang="de-DE" dirty="0" smtClean="0"/>
              <a:t>mittleres Preissegment</a:t>
            </a:r>
            <a:endParaRPr lang="de-DE" dirty="0"/>
          </a:p>
          <a:p>
            <a:r>
              <a:rPr lang="de-DE" b="1" dirty="0" smtClean="0"/>
              <a:t>Hauptumsatzmärkte:</a:t>
            </a:r>
            <a:endParaRPr lang="de-DE" b="1" dirty="0"/>
          </a:p>
          <a:p>
            <a:pPr lvl="1">
              <a:buFontTx/>
              <a:buChar char="•"/>
            </a:pPr>
            <a:r>
              <a:rPr lang="de-DE" dirty="0"/>
              <a:t> </a:t>
            </a:r>
            <a:r>
              <a:rPr lang="de-DE" dirty="0" smtClean="0"/>
              <a:t>weltweit, v.a. Europa, Amerika</a:t>
            </a:r>
            <a:endParaRPr lang="de-DE" dirty="0"/>
          </a:p>
          <a:p>
            <a:pPr lvl="2"/>
            <a:endParaRPr lang="de-DE" sz="1600" b="1" dirty="0"/>
          </a:p>
          <a:p>
            <a:endParaRPr lang="de-DE" sz="1600" dirty="0"/>
          </a:p>
        </p:txBody>
      </p:sp>
      <p:sp>
        <p:nvSpPr>
          <p:cNvPr id="20" name="Textfeld 19"/>
          <p:cNvSpPr txBox="1"/>
          <p:nvPr/>
        </p:nvSpPr>
        <p:spPr>
          <a:xfrm>
            <a:off x="0" y="6642557"/>
            <a:ext cx="298782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2009, jeweilige Geschäftsberichte Nestlé, Barry Callebaut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Geschmacksvergleich  -  Umsatz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7</a:t>
            </a:r>
            <a:endParaRPr lang="de-DE" sz="2000" b="1" dirty="0" smtClean="0"/>
          </a:p>
        </p:txBody>
      </p:sp>
      <p:graphicFrame>
        <p:nvGraphicFramePr>
          <p:cNvPr id="1026" name="Diagramm 5"/>
          <p:cNvGraphicFramePr>
            <a:graphicFrameLocks/>
          </p:cNvGraphicFramePr>
          <p:nvPr/>
        </p:nvGraphicFramePr>
        <p:xfrm>
          <a:off x="755650" y="1125538"/>
          <a:ext cx="7704138" cy="3825875"/>
        </p:xfrm>
        <a:graphic>
          <a:graphicData uri="http://schemas.openxmlformats.org/presentationml/2006/ole">
            <p:oleObj spid="_x0000_s26626" name="Worksheet" r:id="rId5" imgW="8210522" imgH="4124315" progId="Excel.Sheet.8">
              <p:embed/>
            </p:oleObj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0" y="6642557"/>
            <a:ext cx="298782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2009, jeweilige Geschäftsberichte Nestlé, Barry Callebaut</a:t>
            </a:r>
            <a:endParaRPr lang="de-DE" sz="600" dirty="0"/>
          </a:p>
        </p:txBody>
      </p:sp>
      <p:sp>
        <p:nvSpPr>
          <p:cNvPr id="17" name="Abgerundetes Rechteck 16"/>
          <p:cNvSpPr/>
          <p:nvPr/>
        </p:nvSpPr>
        <p:spPr>
          <a:xfrm>
            <a:off x="1691680" y="5229200"/>
            <a:ext cx="576064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Geringster Umsatz…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Geschmacksvergleich  -  EBIT-Marge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sp>
        <p:nvSpPr>
          <p:cNvPr id="13" name="Diagonal liegende Ecken des Rechtecks schneiden 12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8</a:t>
            </a:r>
            <a:endParaRPr lang="de-DE" sz="2000" b="1" dirty="0" smtClean="0"/>
          </a:p>
        </p:txBody>
      </p:sp>
      <p:graphicFrame>
        <p:nvGraphicFramePr>
          <p:cNvPr id="2051" name="Diagramm 1"/>
          <p:cNvGraphicFramePr>
            <a:graphicFrameLocks/>
          </p:cNvGraphicFramePr>
          <p:nvPr/>
        </p:nvGraphicFramePr>
        <p:xfrm>
          <a:off x="900113" y="908050"/>
          <a:ext cx="7110412" cy="4038600"/>
        </p:xfrm>
        <a:graphic>
          <a:graphicData uri="http://schemas.openxmlformats.org/presentationml/2006/ole">
            <p:oleObj spid="_x0000_s27650" name="Worksheet" r:id="rId5" imgW="7496258" imgH="4543522" progId="Excel.Sheet.8">
              <p:embed/>
            </p:oleObj>
          </a:graphicData>
        </a:graphic>
      </p:graphicFrame>
      <p:sp>
        <p:nvSpPr>
          <p:cNvPr id="11" name="Abgerundetes Rechteck 10"/>
          <p:cNvSpPr/>
          <p:nvPr/>
        </p:nvSpPr>
        <p:spPr>
          <a:xfrm>
            <a:off x="1691680" y="5229200"/>
            <a:ext cx="5760640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chemeClr val="tx2">
                    <a:lumMod val="75000"/>
                  </a:schemeClr>
                </a:solidFill>
              </a:rPr>
              <a:t>…aber höchste Rentabilität bis 2008</a:t>
            </a:r>
            <a:endParaRPr lang="de-DE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0" y="6642557"/>
            <a:ext cx="298782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2009, jeweilige Geschäftsberichte Nestlé, Barry Callebaut</a:t>
            </a:r>
            <a:endParaRPr lang="de-DE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5292080" y="1412776"/>
            <a:ext cx="3456384" cy="403244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ine Ecke des Rechtecks schneiden und abrunden 11"/>
          <p:cNvSpPr/>
          <p:nvPr/>
        </p:nvSpPr>
        <p:spPr>
          <a:xfrm>
            <a:off x="0" y="260648"/>
            <a:ext cx="9144000" cy="57606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68560" y="260648"/>
            <a:ext cx="7704856" cy="576064"/>
          </a:xfrm>
        </p:spPr>
        <p:txBody>
          <a:bodyPr>
            <a:noAutofit/>
          </a:bodyPr>
          <a:lstStyle/>
          <a:p>
            <a:r>
              <a:rPr lang="de-DE" sz="2800" b="1" dirty="0" smtClean="0">
                <a:solidFill>
                  <a:schemeClr val="bg1"/>
                </a:solidFill>
              </a:rPr>
              <a:t>Umsatzentwicklung</a:t>
            </a:r>
            <a:endParaRPr lang="de-DE" sz="2800" b="1" dirty="0">
              <a:solidFill>
                <a:schemeClr val="bg1"/>
              </a:solidFill>
            </a:endParaRPr>
          </a:p>
        </p:txBody>
      </p:sp>
      <p:pic>
        <p:nvPicPr>
          <p:cNvPr id="8" name="Grafik 7" descr="busin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400" y="6608493"/>
            <a:ext cx="1162600" cy="249507"/>
          </a:xfrm>
          <a:prstGeom prst="rect">
            <a:avLst/>
          </a:prstGeom>
        </p:spPr>
      </p:pic>
      <p:pic>
        <p:nvPicPr>
          <p:cNvPr id="15" name="Grafik 14" descr="Lindt%20logo%20new%202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88640"/>
            <a:ext cx="1872208" cy="768085"/>
          </a:xfrm>
          <a:prstGeom prst="rect">
            <a:avLst/>
          </a:prstGeom>
        </p:spPr>
      </p:pic>
      <p:graphicFrame>
        <p:nvGraphicFramePr>
          <p:cNvPr id="11" name="Diagramm 10"/>
          <p:cNvGraphicFramePr/>
          <p:nvPr/>
        </p:nvGraphicFramePr>
        <p:xfrm>
          <a:off x="395536" y="1268760"/>
          <a:ext cx="460851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5436096" y="1484784"/>
            <a:ext cx="33123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</a:rPr>
              <a:t> starker Franken gegen Euro, Pfund und Dollar</a:t>
            </a:r>
          </a:p>
          <a:p>
            <a:endParaRPr lang="de-DE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</a:rPr>
              <a:t> Wirtschaftskrise</a:t>
            </a:r>
          </a:p>
          <a:p>
            <a:pPr>
              <a:buFont typeface="Wingdings"/>
              <a:buChar char="à"/>
            </a:pPr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schlechte Konsumenten-</a:t>
            </a:r>
            <a:r>
              <a:rPr lang="de-DE" sz="2200" dirty="0" err="1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stimmung</a:t>
            </a:r>
            <a:endParaRPr lang="de-DE" sz="2200" dirty="0" smtClean="0">
              <a:solidFill>
                <a:schemeClr val="tx2">
                  <a:lumMod val="75000"/>
                </a:schemeClr>
              </a:solidFill>
              <a:sym typeface="Wingdings" pitchFamily="2" charset="2"/>
            </a:endParaRPr>
          </a:p>
          <a:p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 Schlechte Markt-</a:t>
            </a:r>
            <a:r>
              <a:rPr lang="de-DE" sz="2200" dirty="0" err="1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verhältnisse</a:t>
            </a:r>
            <a:endParaRPr lang="de-DE" sz="2200" dirty="0" smtClean="0">
              <a:solidFill>
                <a:schemeClr val="tx2">
                  <a:lumMod val="75000"/>
                </a:schemeClr>
              </a:solidFill>
              <a:sym typeface="Wingdings" pitchFamily="2" charset="2"/>
            </a:endParaRPr>
          </a:p>
          <a:p>
            <a:endParaRPr lang="de-DE" sz="2200" dirty="0" smtClean="0">
              <a:solidFill>
                <a:schemeClr val="tx2">
                  <a:lumMod val="75000"/>
                </a:schemeClr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 Zahlungsunfähigkeit vieler</a:t>
            </a:r>
          </a:p>
          <a:p>
            <a:r>
              <a:rPr lang="de-DE" sz="2200" dirty="0" smtClean="0">
                <a:solidFill>
                  <a:schemeClr val="tx2">
                    <a:lumMod val="75000"/>
                  </a:schemeClr>
                </a:solidFill>
                <a:sym typeface="Wingdings" pitchFamily="2" charset="2"/>
              </a:rPr>
              <a:t>  Großkunden</a:t>
            </a:r>
            <a:endParaRPr lang="de-DE" sz="2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0" y="6642557"/>
            <a:ext cx="67322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/>
              <a:t>Quellen: Geschäftsbericht  2009, jeweilige Geschäftsberichte Nestlé, Barry Callebaut; </a:t>
            </a:r>
            <a:r>
              <a:rPr lang="de-DE" sz="700" dirty="0" smtClean="0">
                <a:hlinkClick r:id="rId5"/>
              </a:rPr>
              <a:t>http://www.epochtimes.de/articles/2009/01/20/396671.html</a:t>
            </a:r>
            <a:r>
              <a:rPr lang="de-DE" sz="700" dirty="0" smtClean="0"/>
              <a:t>, 5.112010</a:t>
            </a:r>
            <a:endParaRPr lang="de-DE" sz="800" dirty="0" smtClean="0"/>
          </a:p>
          <a:p>
            <a:endParaRPr lang="de-DE" sz="600" dirty="0"/>
          </a:p>
        </p:txBody>
      </p:sp>
      <p:sp>
        <p:nvSpPr>
          <p:cNvPr id="21" name="Diagonal liegende Ecken des Rechtecks schneiden 20"/>
          <p:cNvSpPr/>
          <p:nvPr/>
        </p:nvSpPr>
        <p:spPr>
          <a:xfrm>
            <a:off x="0" y="6165304"/>
            <a:ext cx="9144000" cy="432048"/>
          </a:xfrm>
          <a:prstGeom prst="snip2DiagRect">
            <a:avLst/>
          </a:prstGeom>
          <a:gradFill>
            <a:gsLst>
              <a:gs pos="0">
                <a:schemeClr val="dk2">
                  <a:tint val="80000"/>
                  <a:satMod val="300000"/>
                </a:schemeClr>
              </a:gs>
              <a:gs pos="100000">
                <a:schemeClr val="dk2">
                  <a:shade val="30000"/>
                  <a:satMod val="200000"/>
                </a:schemeClr>
              </a:gs>
            </a:gsLst>
          </a:gradFill>
          <a:ln>
            <a:solidFill>
              <a:schemeClr val="tx2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bg1"/>
                </a:solidFill>
              </a:rPr>
              <a:t>Steckbrief</a:t>
            </a:r>
            <a:r>
              <a:rPr lang="de-DE" sz="2000" b="1" dirty="0" smtClean="0">
                <a:solidFill>
                  <a:srgbClr val="FFCC00"/>
                </a:solidFill>
              </a:rPr>
              <a:t> 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Historie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FFCC00"/>
                </a:solidFill>
              </a:rPr>
              <a:t>Bilanz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    </a:t>
            </a:r>
            <a:r>
              <a:rPr lang="de-DE" sz="2000" b="1" dirty="0" smtClean="0">
                <a:solidFill>
                  <a:schemeClr val="bg1"/>
                </a:solidFill>
              </a:rPr>
              <a:t>Marktanalyse</a:t>
            </a:r>
            <a:r>
              <a:rPr lang="de-DE" sz="2000" b="1" dirty="0" smtClean="0"/>
              <a:t> 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SWOT   </a:t>
            </a:r>
            <a:r>
              <a:rPr lang="de-DE" sz="2000" b="1" dirty="0" smtClean="0">
                <a:solidFill>
                  <a:srgbClr val="E5E5E5"/>
                </a:solidFill>
              </a:rPr>
              <a:t>|</a:t>
            </a:r>
            <a:r>
              <a:rPr lang="de-DE" sz="2000" b="1" dirty="0" smtClean="0"/>
              <a:t>    Fazit</a:t>
            </a:r>
            <a:r>
              <a:rPr lang="de-DE" sz="2000" dirty="0" smtClean="0"/>
              <a:t>    9</a:t>
            </a:r>
            <a:endParaRPr lang="de-DE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</Words>
  <Application>Microsoft Office PowerPoint</Application>
  <PresentationFormat>Bildschirmpräsentation (4:3)</PresentationFormat>
  <Paragraphs>255</Paragraphs>
  <Slides>22</Slides>
  <Notes>1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4" baseType="lpstr">
      <vt:lpstr>Larissa-Design</vt:lpstr>
      <vt:lpstr>Worksheet</vt:lpstr>
      <vt:lpstr>  Chocoladefabriken Lindt &amp; Sprüngli AG</vt:lpstr>
      <vt:lpstr>  Chocoladefabriken Lindt &amp; Sprüngli AG</vt:lpstr>
      <vt:lpstr>  Zutaten</vt:lpstr>
      <vt:lpstr>  Zutaten</vt:lpstr>
      <vt:lpstr>  Produktionsprozess</vt:lpstr>
      <vt:lpstr>Geschmacksvergleich</vt:lpstr>
      <vt:lpstr>Geschmacksvergleich  -  Umsatz</vt:lpstr>
      <vt:lpstr>Geschmacksvergleich  -  EBIT-Marge</vt:lpstr>
      <vt:lpstr>Umsatzentwicklung</vt:lpstr>
      <vt:lpstr>Entwicklung Umsatz &amp; EBIT</vt:lpstr>
      <vt:lpstr>Fremdkapitalquote</vt:lpstr>
      <vt:lpstr> Marktanalyse </vt:lpstr>
      <vt:lpstr>Stellung im Segment Premiumschokolade</vt:lpstr>
      <vt:lpstr>Käuferschichten</vt:lpstr>
      <vt:lpstr>Kakaopreise</vt:lpstr>
      <vt:lpstr>Rohstoffkauf</vt:lpstr>
      <vt:lpstr>USA Expansion</vt:lpstr>
      <vt:lpstr>SWOT</vt:lpstr>
      <vt:lpstr>     Kann Lindt durch Festhalten an der Premiumstrategie  zum Wachstum zurückkehren?</vt:lpstr>
      <vt:lpstr>  Chocoladefabriken Lindt &amp; Sprüngli AG</vt:lpstr>
      <vt:lpstr>Backup</vt:lpstr>
      <vt:lpstr>Backup  -  Marktanalyse, Gesundheitsfördernde Schokolade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@ school</dc:title>
  <dc:creator>Kim</dc:creator>
  <cp:lastModifiedBy>Franny_2</cp:lastModifiedBy>
  <cp:revision>220</cp:revision>
  <dcterms:created xsi:type="dcterms:W3CDTF">2010-10-10T12:13:17Z</dcterms:created>
  <dcterms:modified xsi:type="dcterms:W3CDTF">2010-11-06T20:21:27Z</dcterms:modified>
</cp:coreProperties>
</file>