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7" r:id="rId3"/>
    <p:sldId id="269" r:id="rId4"/>
    <p:sldId id="262" r:id="rId5"/>
    <p:sldId id="263" r:id="rId6"/>
    <p:sldId id="264" r:id="rId7"/>
    <p:sldId id="265" r:id="rId8"/>
    <p:sldId id="266" r:id="rId9"/>
    <p:sldId id="268" r:id="rId10"/>
    <p:sldId id="270" r:id="rId11"/>
    <p:sldId id="272" r:id="rId12"/>
    <p:sldId id="271" r:id="rId13"/>
    <p:sldId id="274" r:id="rId14"/>
    <p:sldId id="273" r:id="rId15"/>
    <p:sldId id="275" r:id="rId16"/>
    <p:sldId id="276" r:id="rId17"/>
    <p:sldId id="280" r:id="rId18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24F4"/>
    <a:srgbClr val="F7C9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8" autoAdjust="0"/>
    <p:restoredTop sz="94660"/>
  </p:normalViewPr>
  <p:slideViewPr>
    <p:cSldViewPr>
      <p:cViewPr varScale="1">
        <p:scale>
          <a:sx n="69" d="100"/>
          <a:sy n="69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DA3CE2-6FD8-4C41-85BE-8AC3B2327F51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/>
      <dgm:spPr/>
    </dgm:pt>
    <dgm:pt modelId="{E3F03A86-D77B-4348-A6BF-3E3037A6046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SAP</a:t>
          </a:r>
          <a:endParaRPr kumimoji="0" 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98F23048-5FE6-4594-9E90-D2DF7784535A}" type="parTrans" cxnId="{5843BA33-635C-42A4-A6EA-BDC96103BDA8}">
      <dgm:prSet/>
      <dgm:spPr/>
    </dgm:pt>
    <dgm:pt modelId="{05F99FFC-3957-4889-8984-281514D79C20}" type="sibTrans" cxnId="{5843BA33-635C-42A4-A6EA-BDC96103BDA8}">
      <dgm:prSet/>
      <dgm:spPr/>
    </dgm:pt>
    <dgm:pt modelId="{18FF139A-AF52-4DB3-9987-0A810EB2804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                                              72,4% Streubesitz</a:t>
          </a:r>
          <a:endParaRPr kumimoji="0" 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8A7735A1-62D1-4CBC-89D3-801E3E08F6AB}" type="parTrans" cxnId="{6AD2CCD2-76EA-4B35-9738-2C4ED6F47DCE}">
      <dgm:prSet/>
      <dgm:spPr/>
      <dgm:t>
        <a:bodyPr/>
        <a:lstStyle/>
        <a:p>
          <a:endParaRPr lang="de-DE"/>
        </a:p>
      </dgm:t>
    </dgm:pt>
    <dgm:pt modelId="{2CEDA0A9-9893-4E16-8488-1AC1BDE9118E}" type="sibTrans" cxnId="{6AD2CCD2-76EA-4B35-9738-2C4ED6F47DCE}">
      <dgm:prSet/>
      <dgm:spPr/>
    </dgm:pt>
    <dgm:pt modelId="{4F28F707-1261-43EF-B687-F0114D02A82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24,6% Privatbesitz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der Gründer</a:t>
          </a:r>
          <a:endParaRPr kumimoji="0" 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E3C4B44A-4DF4-4247-95D1-EAB8E4F11F6B}" type="parTrans" cxnId="{ED7D4007-CD2C-4149-AC27-43952B22C498}">
      <dgm:prSet/>
      <dgm:spPr/>
      <dgm:t>
        <a:bodyPr/>
        <a:lstStyle/>
        <a:p>
          <a:endParaRPr lang="de-DE"/>
        </a:p>
      </dgm:t>
    </dgm:pt>
    <dgm:pt modelId="{780261E5-693F-4E43-93B8-AC856EDD882D}" type="sibTrans" cxnId="{ED7D4007-CD2C-4149-AC27-43952B22C498}">
      <dgm:prSet/>
      <dgm:spPr/>
    </dgm:pt>
    <dgm:pt modelId="{E12E7675-8A9B-4597-9640-D30745C7486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3% Eigenbesitz</a:t>
          </a:r>
          <a:endParaRPr kumimoji="0" lang="de-DE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69155024-B6CA-4A58-93A3-F337BA8EB6EF}" type="parTrans" cxnId="{45EB6840-8C72-4C28-AC58-AA7E092BB3B9}">
      <dgm:prSet/>
      <dgm:spPr/>
      <dgm:t>
        <a:bodyPr/>
        <a:lstStyle/>
        <a:p>
          <a:endParaRPr lang="de-DE"/>
        </a:p>
      </dgm:t>
    </dgm:pt>
    <dgm:pt modelId="{52278443-861C-4FB2-8E16-0B39CB4B9BA0}" type="sibTrans" cxnId="{45EB6840-8C72-4C28-AC58-AA7E092BB3B9}">
      <dgm:prSet/>
      <dgm:spPr/>
    </dgm:pt>
    <dgm:pt modelId="{4463AE99-9BC5-496A-8EFD-233EDD998267}" type="pres">
      <dgm:prSet presAssocID="{74DA3CE2-6FD8-4C41-85BE-8AC3B2327F5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D87AA1F-67FD-45C4-9319-80DA7AFF7DCA}" type="pres">
      <dgm:prSet presAssocID="{E3F03A86-D77B-4348-A6BF-3E3037A60467}" presName="centerShape" presStyleLbl="node0" presStyleIdx="0" presStyleCnt="1"/>
      <dgm:spPr/>
    </dgm:pt>
    <dgm:pt modelId="{9EF25BFF-282F-491A-AC02-4660100745F6}" type="pres">
      <dgm:prSet presAssocID="{8A7735A1-62D1-4CBC-89D3-801E3E08F6AB}" presName="Name9" presStyleLbl="parChTrans1D2" presStyleIdx="0" presStyleCnt="3"/>
      <dgm:spPr/>
    </dgm:pt>
    <dgm:pt modelId="{758F408B-0D6A-4024-86BB-1E4128AEDC3E}" type="pres">
      <dgm:prSet presAssocID="{8A7735A1-62D1-4CBC-89D3-801E3E08F6AB}" presName="connTx" presStyleLbl="parChTrans1D2" presStyleIdx="0" presStyleCnt="3"/>
      <dgm:spPr/>
    </dgm:pt>
    <dgm:pt modelId="{2CD9A0B2-BEC8-4EE9-967D-F2B8587E622C}" type="pres">
      <dgm:prSet presAssocID="{18FF139A-AF52-4DB3-9987-0A810EB2804C}" presName="node" presStyleLbl="node1" presStyleIdx="0" presStyleCnt="3">
        <dgm:presLayoutVars>
          <dgm:bulletEnabled val="1"/>
        </dgm:presLayoutVars>
      </dgm:prSet>
      <dgm:spPr/>
    </dgm:pt>
    <dgm:pt modelId="{C741AD9F-DB9D-47FE-AF86-48AD7E365C97}" type="pres">
      <dgm:prSet presAssocID="{E3C4B44A-4DF4-4247-95D1-EAB8E4F11F6B}" presName="Name9" presStyleLbl="parChTrans1D2" presStyleIdx="1" presStyleCnt="3"/>
      <dgm:spPr/>
    </dgm:pt>
    <dgm:pt modelId="{4CBE6566-CC64-411B-AB29-7380402FCB64}" type="pres">
      <dgm:prSet presAssocID="{E3C4B44A-4DF4-4247-95D1-EAB8E4F11F6B}" presName="connTx" presStyleLbl="parChTrans1D2" presStyleIdx="1" presStyleCnt="3"/>
      <dgm:spPr/>
    </dgm:pt>
    <dgm:pt modelId="{4F50CABD-3B6F-4C3D-B67B-6092A64E1AE4}" type="pres">
      <dgm:prSet presAssocID="{4F28F707-1261-43EF-B687-F0114D02A829}" presName="node" presStyleLbl="node1" presStyleIdx="1" presStyleCnt="3">
        <dgm:presLayoutVars>
          <dgm:bulletEnabled val="1"/>
        </dgm:presLayoutVars>
      </dgm:prSet>
      <dgm:spPr/>
    </dgm:pt>
    <dgm:pt modelId="{73D05555-5217-4A1F-ADA1-EC4923BC6313}" type="pres">
      <dgm:prSet presAssocID="{69155024-B6CA-4A58-93A3-F337BA8EB6EF}" presName="Name9" presStyleLbl="parChTrans1D2" presStyleIdx="2" presStyleCnt="3"/>
      <dgm:spPr/>
    </dgm:pt>
    <dgm:pt modelId="{457035C6-879C-43A2-A152-EBD098851AE2}" type="pres">
      <dgm:prSet presAssocID="{69155024-B6CA-4A58-93A3-F337BA8EB6EF}" presName="connTx" presStyleLbl="parChTrans1D2" presStyleIdx="2" presStyleCnt="3"/>
      <dgm:spPr/>
    </dgm:pt>
    <dgm:pt modelId="{B9F3B883-97AF-42D1-8C66-46FBD2D9084F}" type="pres">
      <dgm:prSet presAssocID="{E12E7675-8A9B-4597-9640-D30745C74865}" presName="node" presStyleLbl="node1" presStyleIdx="2" presStyleCnt="3">
        <dgm:presLayoutVars>
          <dgm:bulletEnabled val="1"/>
        </dgm:presLayoutVars>
      </dgm:prSet>
      <dgm:spPr/>
    </dgm:pt>
  </dgm:ptLst>
  <dgm:cxnLst>
    <dgm:cxn modelId="{4B545157-6272-4BA8-B009-8E8191AAE26D}" type="presOf" srcId="{E3C4B44A-4DF4-4247-95D1-EAB8E4F11F6B}" destId="{4CBE6566-CC64-411B-AB29-7380402FCB64}" srcOrd="1" destOrd="0" presId="urn:microsoft.com/office/officeart/2005/8/layout/radial1"/>
    <dgm:cxn modelId="{7019ACF5-E0B6-4C03-9D44-565C0DEA1BBF}" type="presOf" srcId="{E3C4B44A-4DF4-4247-95D1-EAB8E4F11F6B}" destId="{C741AD9F-DB9D-47FE-AF86-48AD7E365C97}" srcOrd="0" destOrd="0" presId="urn:microsoft.com/office/officeart/2005/8/layout/radial1"/>
    <dgm:cxn modelId="{9E37C067-C76B-4266-9A75-A9BA610272B2}" type="presOf" srcId="{8A7735A1-62D1-4CBC-89D3-801E3E08F6AB}" destId="{9EF25BFF-282F-491A-AC02-4660100745F6}" srcOrd="0" destOrd="0" presId="urn:microsoft.com/office/officeart/2005/8/layout/radial1"/>
    <dgm:cxn modelId="{6AD2CCD2-76EA-4B35-9738-2C4ED6F47DCE}" srcId="{E3F03A86-D77B-4348-A6BF-3E3037A60467}" destId="{18FF139A-AF52-4DB3-9987-0A810EB2804C}" srcOrd="0" destOrd="0" parTransId="{8A7735A1-62D1-4CBC-89D3-801E3E08F6AB}" sibTransId="{2CEDA0A9-9893-4E16-8488-1AC1BDE9118E}"/>
    <dgm:cxn modelId="{86142179-209E-48A0-95ED-8558F5BF7355}" type="presOf" srcId="{74DA3CE2-6FD8-4C41-85BE-8AC3B2327F51}" destId="{4463AE99-9BC5-496A-8EFD-233EDD998267}" srcOrd="0" destOrd="0" presId="urn:microsoft.com/office/officeart/2005/8/layout/radial1"/>
    <dgm:cxn modelId="{B86D07F3-D0F4-4498-A535-976397EFF243}" type="presOf" srcId="{69155024-B6CA-4A58-93A3-F337BA8EB6EF}" destId="{457035C6-879C-43A2-A152-EBD098851AE2}" srcOrd="1" destOrd="0" presId="urn:microsoft.com/office/officeart/2005/8/layout/radial1"/>
    <dgm:cxn modelId="{5843BA33-635C-42A4-A6EA-BDC96103BDA8}" srcId="{74DA3CE2-6FD8-4C41-85BE-8AC3B2327F51}" destId="{E3F03A86-D77B-4348-A6BF-3E3037A60467}" srcOrd="0" destOrd="0" parTransId="{98F23048-5FE6-4594-9E90-D2DF7784535A}" sibTransId="{05F99FFC-3957-4889-8984-281514D79C20}"/>
    <dgm:cxn modelId="{232CDC08-B7B3-43B9-B496-AFCC9F79D50E}" type="presOf" srcId="{8A7735A1-62D1-4CBC-89D3-801E3E08F6AB}" destId="{758F408B-0D6A-4024-86BB-1E4128AEDC3E}" srcOrd="1" destOrd="0" presId="urn:microsoft.com/office/officeart/2005/8/layout/radial1"/>
    <dgm:cxn modelId="{2AE91319-5018-4B2D-8CC0-C4DD867258D9}" type="presOf" srcId="{69155024-B6CA-4A58-93A3-F337BA8EB6EF}" destId="{73D05555-5217-4A1F-ADA1-EC4923BC6313}" srcOrd="0" destOrd="0" presId="urn:microsoft.com/office/officeart/2005/8/layout/radial1"/>
    <dgm:cxn modelId="{D144D585-CD4B-447A-958A-524577F696C8}" type="presOf" srcId="{E3F03A86-D77B-4348-A6BF-3E3037A60467}" destId="{5D87AA1F-67FD-45C4-9319-80DA7AFF7DCA}" srcOrd="0" destOrd="0" presId="urn:microsoft.com/office/officeart/2005/8/layout/radial1"/>
    <dgm:cxn modelId="{45EB6840-8C72-4C28-AC58-AA7E092BB3B9}" srcId="{E3F03A86-D77B-4348-A6BF-3E3037A60467}" destId="{E12E7675-8A9B-4597-9640-D30745C74865}" srcOrd="2" destOrd="0" parTransId="{69155024-B6CA-4A58-93A3-F337BA8EB6EF}" sibTransId="{52278443-861C-4FB2-8E16-0B39CB4B9BA0}"/>
    <dgm:cxn modelId="{ED7D4007-CD2C-4149-AC27-43952B22C498}" srcId="{E3F03A86-D77B-4348-A6BF-3E3037A60467}" destId="{4F28F707-1261-43EF-B687-F0114D02A829}" srcOrd="1" destOrd="0" parTransId="{E3C4B44A-4DF4-4247-95D1-EAB8E4F11F6B}" sibTransId="{780261E5-693F-4E43-93B8-AC856EDD882D}"/>
    <dgm:cxn modelId="{E02F267A-3CEE-4AEF-835E-746D76429E39}" type="presOf" srcId="{4F28F707-1261-43EF-B687-F0114D02A829}" destId="{4F50CABD-3B6F-4C3D-B67B-6092A64E1AE4}" srcOrd="0" destOrd="0" presId="urn:microsoft.com/office/officeart/2005/8/layout/radial1"/>
    <dgm:cxn modelId="{8FCA2795-8DC9-44B3-9B98-21A44C28692A}" type="presOf" srcId="{E12E7675-8A9B-4597-9640-D30745C74865}" destId="{B9F3B883-97AF-42D1-8C66-46FBD2D9084F}" srcOrd="0" destOrd="0" presId="urn:microsoft.com/office/officeart/2005/8/layout/radial1"/>
    <dgm:cxn modelId="{42E060FB-CC11-4467-A769-E8EAA1F5D52B}" type="presOf" srcId="{18FF139A-AF52-4DB3-9987-0A810EB2804C}" destId="{2CD9A0B2-BEC8-4EE9-967D-F2B8587E622C}" srcOrd="0" destOrd="0" presId="urn:microsoft.com/office/officeart/2005/8/layout/radial1"/>
    <dgm:cxn modelId="{FB44E0FE-EC4B-4051-9DBC-30C46D78BBA6}" type="presParOf" srcId="{4463AE99-9BC5-496A-8EFD-233EDD998267}" destId="{5D87AA1F-67FD-45C4-9319-80DA7AFF7DCA}" srcOrd="0" destOrd="0" presId="urn:microsoft.com/office/officeart/2005/8/layout/radial1"/>
    <dgm:cxn modelId="{7E53979B-B432-4EE4-81C1-19C2A41613D7}" type="presParOf" srcId="{4463AE99-9BC5-496A-8EFD-233EDD998267}" destId="{9EF25BFF-282F-491A-AC02-4660100745F6}" srcOrd="1" destOrd="0" presId="urn:microsoft.com/office/officeart/2005/8/layout/radial1"/>
    <dgm:cxn modelId="{97490693-508A-4E82-9553-35C46DD33524}" type="presParOf" srcId="{9EF25BFF-282F-491A-AC02-4660100745F6}" destId="{758F408B-0D6A-4024-86BB-1E4128AEDC3E}" srcOrd="0" destOrd="0" presId="urn:microsoft.com/office/officeart/2005/8/layout/radial1"/>
    <dgm:cxn modelId="{0A693ECB-8F70-4E40-BDC2-425AFE8D9D62}" type="presParOf" srcId="{4463AE99-9BC5-496A-8EFD-233EDD998267}" destId="{2CD9A0B2-BEC8-4EE9-967D-F2B8587E622C}" srcOrd="2" destOrd="0" presId="urn:microsoft.com/office/officeart/2005/8/layout/radial1"/>
    <dgm:cxn modelId="{F8830909-41BB-47EA-B418-6375722C2C53}" type="presParOf" srcId="{4463AE99-9BC5-496A-8EFD-233EDD998267}" destId="{C741AD9F-DB9D-47FE-AF86-48AD7E365C97}" srcOrd="3" destOrd="0" presId="urn:microsoft.com/office/officeart/2005/8/layout/radial1"/>
    <dgm:cxn modelId="{BA114E3C-1BD5-40A8-993A-03B2C7F64C9E}" type="presParOf" srcId="{C741AD9F-DB9D-47FE-AF86-48AD7E365C97}" destId="{4CBE6566-CC64-411B-AB29-7380402FCB64}" srcOrd="0" destOrd="0" presId="urn:microsoft.com/office/officeart/2005/8/layout/radial1"/>
    <dgm:cxn modelId="{5E777E07-CA8A-4C9B-9F7E-4A64AC6CB27F}" type="presParOf" srcId="{4463AE99-9BC5-496A-8EFD-233EDD998267}" destId="{4F50CABD-3B6F-4C3D-B67B-6092A64E1AE4}" srcOrd="4" destOrd="0" presId="urn:microsoft.com/office/officeart/2005/8/layout/radial1"/>
    <dgm:cxn modelId="{5140F6E0-76C7-496D-BE62-2FAA58E8D4A6}" type="presParOf" srcId="{4463AE99-9BC5-496A-8EFD-233EDD998267}" destId="{73D05555-5217-4A1F-ADA1-EC4923BC6313}" srcOrd="5" destOrd="0" presId="urn:microsoft.com/office/officeart/2005/8/layout/radial1"/>
    <dgm:cxn modelId="{9BD878F8-250C-44ED-88CD-B6B45F4733AA}" type="presParOf" srcId="{73D05555-5217-4A1F-ADA1-EC4923BC6313}" destId="{457035C6-879C-43A2-A152-EBD098851AE2}" srcOrd="0" destOrd="0" presId="urn:microsoft.com/office/officeart/2005/8/layout/radial1"/>
    <dgm:cxn modelId="{DF60CB8C-D3B8-469E-87D4-EF339BD74980}" type="presParOf" srcId="{4463AE99-9BC5-496A-8EFD-233EDD998267}" destId="{B9F3B883-97AF-42D1-8C66-46FBD2D9084F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CC874AB-6561-4EA8-AF64-9481D712BED8}" type="datetimeFigureOut">
              <a:rPr lang="de-DE"/>
              <a:pPr>
                <a:defRPr/>
              </a:pPr>
              <a:t>23.11.2010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251FBEE-AC49-4B1C-84DF-72BBCE040AD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13375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6387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C89E81B-CAC9-4245-8DD9-9612440F277C}" type="slidenum">
              <a:rPr lang="de-DE" sz="1200">
                <a:latin typeface="Calibri" pitchFamily="34" charset="0"/>
              </a:rPr>
              <a:pPr algn="r"/>
              <a:t>2</a:t>
            </a:fld>
            <a:endParaRPr lang="de-DE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35843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0544541-63B4-4028-BA4A-3A2E307BF687}" type="slidenum">
              <a:rPr lang="de-DE" sz="1200">
                <a:latin typeface="Calibri" pitchFamily="34" charset="0"/>
              </a:rPr>
              <a:pPr algn="r"/>
              <a:t>11</a:t>
            </a:fld>
            <a:endParaRPr lang="de-DE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37891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E8FC6CF-0F7D-4EE7-8562-DDC0F5DDE7DA}" type="slidenum">
              <a:rPr lang="de-DE" sz="1200">
                <a:latin typeface="Calibri" pitchFamily="34" charset="0"/>
              </a:rPr>
              <a:pPr algn="r"/>
              <a:t>12</a:t>
            </a:fld>
            <a:endParaRPr lang="de-DE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39939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0B98590-9025-436E-9B71-AECF4A4F0D66}" type="slidenum">
              <a:rPr lang="de-DE" sz="1200">
                <a:latin typeface="Calibri" pitchFamily="34" charset="0"/>
              </a:rPr>
              <a:pPr algn="r"/>
              <a:t>13</a:t>
            </a:fld>
            <a:endParaRPr lang="de-DE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41987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C80B032-6C43-43C9-B5BE-7166E37C4058}" type="slidenum">
              <a:rPr lang="de-DE" sz="1200">
                <a:latin typeface="Calibri" pitchFamily="34" charset="0"/>
              </a:rPr>
              <a:pPr algn="r"/>
              <a:t>14</a:t>
            </a:fld>
            <a:endParaRPr lang="de-DE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44035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DED0888-C6FE-4613-B7B2-E2D348E7E6A2}" type="slidenum">
              <a:rPr lang="de-DE" sz="1200">
                <a:latin typeface="Calibri" pitchFamily="34" charset="0"/>
              </a:rPr>
              <a:pPr algn="r"/>
              <a:t>15</a:t>
            </a:fld>
            <a:endParaRPr lang="de-DE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52227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468D79-1ED8-418D-8FCC-3D5C3B3C4CBD}" type="slidenum">
              <a:rPr lang="de-DE" sz="1200">
                <a:latin typeface="Calibri" pitchFamily="34" charset="0"/>
              </a:rPr>
              <a:pPr algn="r"/>
              <a:t>16</a:t>
            </a:fld>
            <a:endParaRPr lang="de-DE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54275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2805AE2-9316-4B84-96B2-FAA1FAC739EC}" type="slidenum">
              <a:rPr lang="de-DE" sz="1200">
                <a:latin typeface="Calibri" pitchFamily="34" charset="0"/>
              </a:rPr>
              <a:pPr algn="r"/>
              <a:t>17</a:t>
            </a:fld>
            <a:endParaRPr lang="de-DE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8435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6A74A51-118B-472E-A85B-2B3CBE565B30}" type="slidenum">
              <a:rPr lang="de-DE" sz="1200">
                <a:latin typeface="Calibri" pitchFamily="34" charset="0"/>
              </a:rPr>
              <a:pPr algn="r"/>
              <a:t>3</a:t>
            </a:fld>
            <a:endParaRPr lang="de-DE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6387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4F1783-609F-43C3-BB76-6A57D73562F4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23555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E67F09D-8794-4AC7-9F17-9E0D967E1B3E}" type="slidenum">
              <a:rPr lang="de-DE" sz="1200">
                <a:latin typeface="Calibri" pitchFamily="34" charset="0"/>
              </a:rPr>
              <a:pPr algn="r"/>
              <a:t>5</a:t>
            </a:fld>
            <a:endParaRPr lang="de-DE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25603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BBCC455-163C-4AF7-ACA2-57EDE63C3C86}" type="slidenum">
              <a:rPr lang="de-DE" sz="1200">
                <a:latin typeface="Calibri" pitchFamily="34" charset="0"/>
              </a:rPr>
              <a:pPr algn="r"/>
              <a:t>6</a:t>
            </a:fld>
            <a:endParaRPr lang="de-DE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27651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5022868-F874-4223-A6F6-ECB7DFBEC35D}" type="slidenum">
              <a:rPr lang="de-DE" sz="1200">
                <a:latin typeface="Calibri" pitchFamily="34" charset="0"/>
              </a:rPr>
              <a:pPr algn="r"/>
              <a:t>7</a:t>
            </a:fld>
            <a:endParaRPr lang="de-DE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29699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ED4354A-77C5-4103-B803-6B204AA509C8}" type="slidenum">
              <a:rPr lang="de-DE" sz="1200">
                <a:latin typeface="Calibri" pitchFamily="34" charset="0"/>
              </a:rPr>
              <a:pPr algn="r"/>
              <a:t>8</a:t>
            </a:fld>
            <a:endParaRPr lang="de-DE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31747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44FDA8E-704D-4ADD-98E8-F4DCE7A16D07}" type="slidenum">
              <a:rPr lang="de-DE" sz="1200">
                <a:latin typeface="Calibri" pitchFamily="34" charset="0"/>
              </a:rPr>
              <a:pPr algn="r"/>
              <a:t>9</a:t>
            </a:fld>
            <a:endParaRPr lang="de-DE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33795" name="Foliennummernplatzhalt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E8944C6-DB74-4AD3-ACE6-5BD958ED9AA5}" type="slidenum">
              <a:rPr lang="de-DE" sz="1200">
                <a:latin typeface="Calibri" pitchFamily="34" charset="0"/>
              </a:rPr>
              <a:pPr algn="r"/>
              <a:t>10</a:t>
            </a:fld>
            <a:endParaRPr lang="de-DE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205EE-EFB3-41AF-BAB4-71202CFA33A1}" type="datetime1">
              <a:rPr lang="de-DE"/>
              <a:pPr>
                <a:defRPr/>
              </a:pPr>
              <a:t>23.11.2010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3CFE9-30A1-4924-80A2-3314DED7A8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9AFC1-25AC-440D-A237-686C83530605}" type="datetime1">
              <a:rPr lang="de-DE"/>
              <a:pPr>
                <a:defRPr/>
              </a:pPr>
              <a:t>23.11.2010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FFB99-1946-456B-A2C4-FE58DB9B1E1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86870-5B48-4EB5-A3E2-5CD2E1C934DF}" type="datetime1">
              <a:rPr lang="de-DE"/>
              <a:pPr>
                <a:defRPr/>
              </a:pPr>
              <a:t>23.11.2010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A3EED-4E67-45B0-A60E-BCE2D2FC4CC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B87BE-61A8-471E-8B74-9C815F24957A}" type="datetime1">
              <a:rPr lang="de-DE"/>
              <a:pPr>
                <a:defRPr/>
              </a:pPr>
              <a:t>23.11.2010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3F5A9-114A-418B-B41D-80EA38E095A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99215-741B-4A9C-B028-225C22CBF335}" type="datetime1">
              <a:rPr lang="de-DE"/>
              <a:pPr>
                <a:defRPr/>
              </a:pPr>
              <a:t>23.11.2010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8382D-6D8E-44D2-B2D9-E1E1193E684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7AF80-F53B-4E8F-BFC0-B93CB212485B}" type="datetime1">
              <a:rPr lang="de-DE"/>
              <a:pPr>
                <a:defRPr/>
              </a:pPr>
              <a:t>23.11.2010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E1D61-8690-49B0-8F79-381589B606E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F11E8-3573-4A88-9E3C-DCD040609D16}" type="datetime1">
              <a:rPr lang="de-DE"/>
              <a:pPr>
                <a:defRPr/>
              </a:pPr>
              <a:t>23.11.2010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6AA08-9D3E-4D5D-94F1-2DF7B99226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2FDA6-5C9F-4605-88F6-F7DDA7A45EED}" type="datetime1">
              <a:rPr lang="de-DE"/>
              <a:pPr>
                <a:defRPr/>
              </a:pPr>
              <a:t>23.11.2010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C3FAA-F892-4F07-B42F-A548BC5F108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6CCE3-B80B-46F2-8F1F-90D6E22FBB48}" type="datetime1">
              <a:rPr lang="de-DE"/>
              <a:pPr>
                <a:defRPr/>
              </a:pPr>
              <a:t>23.11.2010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52FA8-D9E9-4F6B-BC8C-E7BAFE1F4DB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40D31-188F-4686-B654-B1E74647E0DC}" type="datetime1">
              <a:rPr lang="de-DE"/>
              <a:pPr>
                <a:defRPr/>
              </a:pPr>
              <a:t>23.11.2010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30DF8-5331-4655-B54A-8771257586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2CF9D-1EF3-4E94-92A4-AFCCBD78A2E0}" type="datetime1">
              <a:rPr lang="de-DE"/>
              <a:pPr>
                <a:defRPr/>
              </a:pPr>
              <a:t>23.11.2010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49935-66AC-46B8-9A50-734B6A5508B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AD2AFB2-4FE8-4AEE-8568-5D4D11867FF5}" type="datetime1">
              <a:rPr lang="de-DE"/>
              <a:pPr>
                <a:defRPr/>
              </a:pPr>
              <a:t>23.11.2010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041F7D7-15F2-452F-93DA-7917D27BD1A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://www.sap.com/germany/about/investor/ueberblick/index.epx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ap.com/germany/about/company/geschichte/index.epx" TargetMode="External"/><Relationship Id="rId5" Type="http://schemas.openxmlformats.org/officeDocument/2006/relationships/hyperlink" Target="http://www.sap.com/germany/about/investor/stock/index.epx" TargetMode="Externa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hyperlink" Target="http://www.sap.com/germany/sme/solutions/businessmanagement/businessone/index.ep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213" y="1700213"/>
            <a:ext cx="7772400" cy="14700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dirty="0" smtClean="0">
                <a:solidFill>
                  <a:schemeClr val="tx2">
                    <a:lumMod val="75000"/>
                  </a:schemeClr>
                </a:solidFill>
              </a:rPr>
              <a:t>SAP AG Walldorf</a:t>
            </a:r>
            <a:endParaRPr lang="de-DE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03350" y="3284538"/>
            <a:ext cx="6400800" cy="13430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/>
              <a:t>Weltgrößter Anbieter von Unternehmenssoftware</a:t>
            </a:r>
            <a:endParaRPr lang="de-DE" dirty="0"/>
          </a:p>
        </p:txBody>
      </p:sp>
      <p:sp>
        <p:nvSpPr>
          <p:cNvPr id="14339" name="Textfeld 4"/>
          <p:cNvSpPr txBox="1">
            <a:spLocks noChangeArrowheads="1"/>
          </p:cNvSpPr>
          <p:nvPr/>
        </p:nvSpPr>
        <p:spPr bwMode="auto">
          <a:xfrm>
            <a:off x="611188" y="4724400"/>
            <a:ext cx="79930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2000" b="1"/>
              <a:t>Überblick über das Unternehmen mit besonderem Fokus auf Wachstumspotentiale in den Marktsegmenten „Großkunden“ und „Mittelstand“</a:t>
            </a:r>
          </a:p>
        </p:txBody>
      </p:sp>
      <p:sp>
        <p:nvSpPr>
          <p:cNvPr id="6" name="Rechteck 5"/>
          <p:cNvSpPr/>
          <p:nvPr/>
        </p:nvSpPr>
        <p:spPr>
          <a:xfrm>
            <a:off x="0" y="0"/>
            <a:ext cx="9144000" cy="1268413"/>
          </a:xfrm>
          <a:prstGeom prst="rect">
            <a:avLst/>
          </a:prstGeom>
          <a:solidFill>
            <a:srgbClr val="F7C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14341" name="Picture 2" descr="C:\Users\Hermann\Desktop\Location_634242868045266040_sap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463" y="-196850"/>
            <a:ext cx="235743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3" descr="C:\Users\Hermann\Desktop\business_at_school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559550"/>
            <a:ext cx="1331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72E3E9-3524-440C-80F2-7ED40353D5E1}" type="slidenum">
              <a:rPr lang="de-DE"/>
              <a:pPr>
                <a:defRPr/>
              </a:pPr>
              <a:t>1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0"/>
            <a:ext cx="9144000" cy="1268413"/>
          </a:xfrm>
          <a:prstGeom prst="rect">
            <a:avLst/>
          </a:prstGeom>
          <a:solidFill>
            <a:srgbClr val="F7C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32770" name="Picture 2" descr="C:\Users\Hermann\Desktop\Location_634242868045266040_sap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463" y="-196850"/>
            <a:ext cx="235743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 descr="C:\Users\Hermann\Desktop\business_at_school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59550"/>
            <a:ext cx="1331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Textfeld 1"/>
          <p:cNvSpPr txBox="1">
            <a:spLocks noChangeArrowheads="1"/>
          </p:cNvSpPr>
          <p:nvPr/>
        </p:nvSpPr>
        <p:spPr bwMode="auto">
          <a:xfrm>
            <a:off x="2317750" y="341313"/>
            <a:ext cx="6551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3200" b="1">
                <a:solidFill>
                  <a:srgbClr val="17375E"/>
                </a:solidFill>
              </a:rPr>
              <a:t>Analyse</a:t>
            </a:r>
          </a:p>
        </p:txBody>
      </p: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81250A0-591B-488C-BC2B-EAD8632AB318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32774" name="Text Box 7"/>
          <p:cNvSpPr txBox="1">
            <a:spLocks noChangeArrowheads="1"/>
          </p:cNvSpPr>
          <p:nvPr/>
        </p:nvSpPr>
        <p:spPr bwMode="auto">
          <a:xfrm>
            <a:off x="0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Unternehmen  Konkurrenz  </a:t>
            </a:r>
            <a:r>
              <a:rPr lang="de-DE" b="1"/>
              <a:t>Kennzahlen</a:t>
            </a:r>
            <a:r>
              <a:rPr lang="de-DE"/>
              <a:t>  Swot</a:t>
            </a:r>
          </a:p>
        </p:txBody>
      </p:sp>
      <p:graphicFrame>
        <p:nvGraphicFramePr>
          <p:cNvPr id="3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312822"/>
              </p:ext>
            </p:extLst>
          </p:nvPr>
        </p:nvGraphicFramePr>
        <p:xfrm>
          <a:off x="1116013" y="1700213"/>
          <a:ext cx="6935787" cy="1917701"/>
        </p:xfrm>
        <a:graphic>
          <a:graphicData uri="http://schemas.openxmlformats.org/drawingml/2006/table">
            <a:tbl>
              <a:tblPr/>
              <a:tblGrid>
                <a:gridCol w="1871662"/>
                <a:gridCol w="1595438"/>
                <a:gridCol w="1735137"/>
                <a:gridCol w="1733550"/>
              </a:tblGrid>
              <a:tr h="700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EBIT (</a:t>
                      </a:r>
                      <a:r>
                        <a:rPr kumimoji="0" lang="de-DE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Mio</a:t>
                      </a:r>
                      <a:r>
                        <a:rPr kumimoji="0" lang="de-D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 € </a:t>
                      </a:r>
                      <a:r>
                        <a:rPr kumimoji="0" lang="de-DE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pa</a:t>
                      </a:r>
                      <a:r>
                        <a:rPr kumimoji="0" lang="de-D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.)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2007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2008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2009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SAP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2698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2701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2588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IBM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11163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12856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13706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Oracle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4680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6099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6254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32807" name="Textfeld 4"/>
          <p:cNvSpPr txBox="1">
            <a:spLocks noChangeArrowheads="1"/>
          </p:cNvSpPr>
          <p:nvPr/>
        </p:nvSpPr>
        <p:spPr bwMode="auto">
          <a:xfrm>
            <a:off x="684213" y="4437063"/>
            <a:ext cx="75596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de-DE" sz="1600"/>
              <a:t>SAP leidet unter Wirtschaftskrise und Aquisitionen</a:t>
            </a:r>
          </a:p>
          <a:p>
            <a:pPr marL="285750" indent="-285750">
              <a:buFont typeface="Arial" charset="0"/>
              <a:buChar char="•"/>
            </a:pPr>
            <a:r>
              <a:rPr lang="de-DE" sz="1600"/>
              <a:t>IBM kann EBIT durch Hardwaregeschäft ausbauen</a:t>
            </a:r>
          </a:p>
          <a:p>
            <a:pPr marL="285750" indent="-285750">
              <a:buFont typeface="Arial" charset="0"/>
              <a:buChar char="•"/>
            </a:pPr>
            <a:r>
              <a:rPr lang="de-DE" sz="1600"/>
              <a:t>Oracle ???</a:t>
            </a:r>
          </a:p>
        </p:txBody>
      </p:sp>
      <p:sp>
        <p:nvSpPr>
          <p:cNvPr id="32810" name="Rectangle 42"/>
          <p:cNvSpPr>
            <a:spLocks noChangeArrowheads="1"/>
          </p:cNvSpPr>
          <p:nvPr/>
        </p:nvSpPr>
        <p:spPr bwMode="auto">
          <a:xfrm>
            <a:off x="0" y="5661025"/>
            <a:ext cx="9144000" cy="649288"/>
          </a:xfrm>
          <a:prstGeom prst="rect">
            <a:avLst/>
          </a:prstGeom>
          <a:solidFill>
            <a:srgbClr val="F7C92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de-DE"/>
              <a:t>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0"/>
            <a:ext cx="9144000" cy="1268413"/>
          </a:xfrm>
          <a:prstGeom prst="rect">
            <a:avLst/>
          </a:prstGeom>
          <a:solidFill>
            <a:srgbClr val="F7C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34818" name="Picture 2" descr="C:\Users\Hermann\Desktop\Location_634242868045266040_sap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463" y="-196850"/>
            <a:ext cx="235743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 descr="C:\Users\Hermann\Desktop\business_at_school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59550"/>
            <a:ext cx="1331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Textfeld 1"/>
          <p:cNvSpPr txBox="1">
            <a:spLocks noChangeArrowheads="1"/>
          </p:cNvSpPr>
          <p:nvPr/>
        </p:nvSpPr>
        <p:spPr bwMode="auto">
          <a:xfrm>
            <a:off x="2317750" y="341313"/>
            <a:ext cx="6551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3200" b="1">
                <a:solidFill>
                  <a:srgbClr val="17375E"/>
                </a:solidFill>
              </a:rPr>
              <a:t>Analyse</a:t>
            </a:r>
            <a:endParaRPr lang="de-DE" sz="3200" b="1">
              <a:solidFill>
                <a:srgbClr val="17375E"/>
              </a:solidFill>
              <a:latin typeface="Calibri" pitchFamily="34" charset="0"/>
            </a:endParaRPr>
          </a:p>
        </p:txBody>
      </p: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4DDC864-E02D-42E2-A969-7B8F780542C5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34822" name="Text Box 7"/>
          <p:cNvSpPr txBox="1">
            <a:spLocks noChangeArrowheads="1"/>
          </p:cNvSpPr>
          <p:nvPr/>
        </p:nvSpPr>
        <p:spPr bwMode="auto">
          <a:xfrm>
            <a:off x="0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Unternehmen  Konkurrenz  </a:t>
            </a:r>
            <a:r>
              <a:rPr lang="de-DE" b="1"/>
              <a:t>Kennzahlen</a:t>
            </a:r>
            <a:r>
              <a:rPr lang="de-DE"/>
              <a:t>  Swot</a:t>
            </a:r>
          </a:p>
        </p:txBody>
      </p:sp>
      <p:graphicFrame>
        <p:nvGraphicFramePr>
          <p:cNvPr id="3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275735"/>
              </p:ext>
            </p:extLst>
          </p:nvPr>
        </p:nvGraphicFramePr>
        <p:xfrm>
          <a:off x="1116013" y="2492375"/>
          <a:ext cx="6937375" cy="1919288"/>
        </p:xfrm>
        <a:graphic>
          <a:graphicData uri="http://schemas.openxmlformats.org/drawingml/2006/table">
            <a:tbl>
              <a:tblPr/>
              <a:tblGrid>
                <a:gridCol w="1873250"/>
                <a:gridCol w="1595437"/>
                <a:gridCol w="1733550"/>
                <a:gridCol w="1735138"/>
              </a:tblGrid>
              <a:tr h="701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Investitionen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(</a:t>
                      </a:r>
                      <a:r>
                        <a:rPr kumimoji="0" lang="de-DE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Mio</a:t>
                      </a:r>
                      <a:r>
                        <a:rPr kumimoji="0" lang="de-D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 € </a:t>
                      </a:r>
                      <a:r>
                        <a:rPr kumimoji="0" lang="de-DE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pa</a:t>
                      </a:r>
                      <a:r>
                        <a:rPr kumimoji="0" lang="de-D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.)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2007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2008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2009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SAP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3773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IBM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3926</a:t>
                      </a:r>
                      <a:endParaRPr kumimoji="0" lang="de-DE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3783</a:t>
                      </a:r>
                      <a:endParaRPr kumimoji="0" lang="de-DE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4022</a:t>
                      </a:r>
                      <a:endParaRPr kumimoji="0" lang="de-DE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Oracle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-</a:t>
                      </a:r>
                      <a:endParaRPr kumimoji="0" lang="de-DE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-</a:t>
                      </a:r>
                      <a:endParaRPr kumimoji="0" lang="de-DE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-</a:t>
                      </a:r>
                      <a:endParaRPr kumimoji="0" lang="de-DE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34856" name="Rectangle 40"/>
          <p:cNvSpPr>
            <a:spLocks noChangeArrowheads="1"/>
          </p:cNvSpPr>
          <p:nvPr/>
        </p:nvSpPr>
        <p:spPr bwMode="auto">
          <a:xfrm>
            <a:off x="0" y="5661025"/>
            <a:ext cx="9144000" cy="649288"/>
          </a:xfrm>
          <a:prstGeom prst="rect">
            <a:avLst/>
          </a:prstGeom>
          <a:solidFill>
            <a:srgbClr val="F7C92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de-DE"/>
              <a:t>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0"/>
            <a:ext cx="9144000" cy="1268413"/>
          </a:xfrm>
          <a:prstGeom prst="rect">
            <a:avLst/>
          </a:prstGeom>
          <a:solidFill>
            <a:srgbClr val="F7C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36866" name="Picture 2" descr="C:\Users\Hermann\Desktop\Location_634242868045266040_sap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463" y="-196850"/>
            <a:ext cx="235743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 descr="C:\Users\Hermann\Desktop\business_at_school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59550"/>
            <a:ext cx="1331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Textfeld 1"/>
          <p:cNvSpPr txBox="1">
            <a:spLocks noChangeArrowheads="1"/>
          </p:cNvSpPr>
          <p:nvPr/>
        </p:nvSpPr>
        <p:spPr bwMode="auto">
          <a:xfrm>
            <a:off x="2317750" y="341313"/>
            <a:ext cx="6551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3200" b="1">
                <a:solidFill>
                  <a:srgbClr val="17375E"/>
                </a:solidFill>
              </a:rPr>
              <a:t>Analyse</a:t>
            </a:r>
            <a:endParaRPr lang="de-DE" sz="3200" b="1">
              <a:solidFill>
                <a:srgbClr val="17375E"/>
              </a:solidFill>
              <a:latin typeface="Calibri" pitchFamily="34" charset="0"/>
            </a:endParaRPr>
          </a:p>
        </p:txBody>
      </p: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99C58CD-7361-4D74-A2B3-702FC6C65264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36870" name="Text Box 7"/>
          <p:cNvSpPr txBox="1">
            <a:spLocks noChangeArrowheads="1"/>
          </p:cNvSpPr>
          <p:nvPr/>
        </p:nvSpPr>
        <p:spPr bwMode="auto">
          <a:xfrm>
            <a:off x="0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Unternehmen  Konkurrenz  </a:t>
            </a:r>
            <a:r>
              <a:rPr lang="de-DE" b="1"/>
              <a:t>Kennzahlen</a:t>
            </a:r>
            <a:r>
              <a:rPr lang="de-DE"/>
              <a:t>  Swot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755650" y="2420938"/>
            <a:ext cx="7559675" cy="2781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de-DE" sz="1600"/>
              <a:t>Aquisitionen</a:t>
            </a:r>
          </a:p>
          <a:p>
            <a:pPr>
              <a:buFont typeface="Arial" charset="0"/>
              <a:buChar char="•"/>
            </a:pPr>
            <a:r>
              <a:rPr lang="de-DE" sz="1600"/>
              <a:t>2007</a:t>
            </a:r>
          </a:p>
          <a:p>
            <a:pPr marL="742950" lvl="1" indent="-285750">
              <a:buFont typeface="Arial" charset="0"/>
              <a:buChar char="•"/>
            </a:pPr>
            <a:r>
              <a:rPr lang="de-DE" sz="1600"/>
              <a:t>Business Objects</a:t>
            </a:r>
          </a:p>
          <a:p>
            <a:pPr marL="1200150" lvl="2" indent="-285750">
              <a:buFont typeface="Arial" charset="0"/>
              <a:buChar char="•"/>
            </a:pPr>
            <a:r>
              <a:rPr lang="de-DE" sz="1600"/>
              <a:t>Schritt von ERP auf Analyse von performance Management und Reporting</a:t>
            </a:r>
          </a:p>
          <a:p>
            <a:pPr marL="742950" lvl="1" indent="-285750">
              <a:buFont typeface="Arial" charset="0"/>
              <a:buChar char="•"/>
            </a:pPr>
            <a:endParaRPr lang="de-DE" sz="1600"/>
          </a:p>
          <a:p>
            <a:pPr>
              <a:buFont typeface="Arial" charset="0"/>
              <a:buChar char="•"/>
            </a:pPr>
            <a:r>
              <a:rPr lang="de-DE" sz="1600"/>
              <a:t>2009</a:t>
            </a:r>
          </a:p>
          <a:p>
            <a:pPr marL="742950" lvl="1" indent="-285750">
              <a:buFont typeface="Arial" charset="0"/>
              <a:buChar char="•"/>
            </a:pPr>
            <a:r>
              <a:rPr lang="de-DE" sz="1600"/>
              <a:t>Sky Data Systems, Inc.   (Custumer Relationship Management) [mobile Endgeräte]</a:t>
            </a:r>
          </a:p>
          <a:p>
            <a:pPr marL="742950" lvl="1" indent="-285750">
              <a:buFont typeface="Arial" charset="0"/>
              <a:buChar char="•"/>
            </a:pPr>
            <a:r>
              <a:rPr lang="de-DE" sz="1600"/>
              <a:t>Clear Standarts, Inc. (Emmisions Management)</a:t>
            </a:r>
          </a:p>
          <a:p>
            <a:pPr marL="742950" lvl="1" indent="-285750">
              <a:buFont typeface="Arial" charset="0"/>
              <a:buChar char="•"/>
            </a:pPr>
            <a:r>
              <a:rPr lang="de-DE" sz="1600"/>
              <a:t>Highdeal S.A. (Software Telekommunikationsunternehmen)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0"/>
            <a:ext cx="9144000" cy="1268413"/>
          </a:xfrm>
          <a:prstGeom prst="rect">
            <a:avLst/>
          </a:prstGeom>
          <a:solidFill>
            <a:srgbClr val="F7C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38914" name="Picture 2" descr="C:\Users\Hermann\Desktop\Location_634242868045266040_sap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463" y="-196850"/>
            <a:ext cx="235743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 descr="C:\Users\Hermann\Desktop\business_at_school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59550"/>
            <a:ext cx="1331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Textfeld 1"/>
          <p:cNvSpPr txBox="1">
            <a:spLocks noChangeArrowheads="1"/>
          </p:cNvSpPr>
          <p:nvPr/>
        </p:nvSpPr>
        <p:spPr bwMode="auto">
          <a:xfrm>
            <a:off x="2317750" y="341313"/>
            <a:ext cx="6551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3200" b="1">
                <a:solidFill>
                  <a:srgbClr val="17375E"/>
                </a:solidFill>
              </a:rPr>
              <a:t>Analyse</a:t>
            </a:r>
          </a:p>
        </p:txBody>
      </p: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01170CF-D684-4C4D-AE74-4FC57FEE9C22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38918" name="Text Box 7"/>
          <p:cNvSpPr txBox="1">
            <a:spLocks noChangeArrowheads="1"/>
          </p:cNvSpPr>
          <p:nvPr/>
        </p:nvSpPr>
        <p:spPr bwMode="auto">
          <a:xfrm>
            <a:off x="0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Unternehmen  Konkurrenz  </a:t>
            </a:r>
            <a:r>
              <a:rPr lang="de-DE" b="1"/>
              <a:t>Kennzahlen</a:t>
            </a:r>
            <a:r>
              <a:rPr lang="de-DE"/>
              <a:t>  Swot</a:t>
            </a:r>
          </a:p>
        </p:txBody>
      </p:sp>
      <p:graphicFrame>
        <p:nvGraphicFramePr>
          <p:cNvPr id="3" name="Tabelle 3"/>
          <p:cNvGraphicFramePr>
            <a:graphicFrameLocks noGrp="1"/>
          </p:cNvGraphicFramePr>
          <p:nvPr/>
        </p:nvGraphicFramePr>
        <p:xfrm>
          <a:off x="1116013" y="1916113"/>
          <a:ext cx="6937375" cy="3263265"/>
        </p:xfrm>
        <a:graphic>
          <a:graphicData uri="http://schemas.openxmlformats.org/drawingml/2006/table">
            <a:tbl>
              <a:tblPr/>
              <a:tblGrid>
                <a:gridCol w="1873250"/>
                <a:gridCol w="1595437"/>
                <a:gridCol w="1733550"/>
                <a:gridCol w="1735138"/>
              </a:tblGrid>
              <a:tr h="701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2007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2008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2009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Umsatz Software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(Mio € pa.)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3407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3606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2607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Umsatz Support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(Mio € pa.)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3852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4602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5285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Kosten für Support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3441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4028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3565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Kosten Vertrieb und Marketing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2173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2546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2199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38952" name="Rectangle 40"/>
          <p:cNvSpPr>
            <a:spLocks noChangeArrowheads="1"/>
          </p:cNvSpPr>
          <p:nvPr/>
        </p:nvSpPr>
        <p:spPr bwMode="auto">
          <a:xfrm>
            <a:off x="0" y="5661025"/>
            <a:ext cx="9144000" cy="649288"/>
          </a:xfrm>
          <a:prstGeom prst="rect">
            <a:avLst/>
          </a:prstGeom>
          <a:solidFill>
            <a:srgbClr val="F7C92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de-DE"/>
              <a:t>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0"/>
            <a:ext cx="9144000" cy="1268413"/>
          </a:xfrm>
          <a:prstGeom prst="rect">
            <a:avLst/>
          </a:prstGeom>
          <a:solidFill>
            <a:srgbClr val="F7C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40962" name="Picture 2" descr="C:\Users\Hermann\Desktop\Location_634242868045266040_sap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463" y="-196850"/>
            <a:ext cx="235743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 descr="C:\Users\Hermann\Desktop\business_at_school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59550"/>
            <a:ext cx="1331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extfeld 1"/>
          <p:cNvSpPr txBox="1">
            <a:spLocks noChangeArrowheads="1"/>
          </p:cNvSpPr>
          <p:nvPr/>
        </p:nvSpPr>
        <p:spPr bwMode="auto">
          <a:xfrm>
            <a:off x="2317750" y="341313"/>
            <a:ext cx="6551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3200" b="1">
                <a:solidFill>
                  <a:srgbClr val="17375E"/>
                </a:solidFill>
                <a:latin typeface="Calibri" pitchFamily="34" charset="0"/>
              </a:rPr>
              <a:t>Analyse</a:t>
            </a:r>
          </a:p>
        </p:txBody>
      </p: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2A35E50-B7CE-4BE3-B6DA-79E54DCB00C6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40966" name="Text Box 7"/>
          <p:cNvSpPr txBox="1">
            <a:spLocks noChangeArrowheads="1"/>
          </p:cNvSpPr>
          <p:nvPr/>
        </p:nvSpPr>
        <p:spPr bwMode="auto">
          <a:xfrm>
            <a:off x="0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Unternehmen  Konkurrenz  </a:t>
            </a:r>
            <a:r>
              <a:rPr lang="de-DE" b="1"/>
              <a:t>Kennzahlen</a:t>
            </a:r>
            <a:r>
              <a:rPr lang="de-DE"/>
              <a:t>  Swot</a:t>
            </a:r>
          </a:p>
        </p:txBody>
      </p:sp>
      <p:sp>
        <p:nvSpPr>
          <p:cNvPr id="40967" name="Textfeld 5"/>
          <p:cNvSpPr txBox="1">
            <a:spLocks noChangeArrowheads="1"/>
          </p:cNvSpPr>
          <p:nvPr/>
        </p:nvSpPr>
        <p:spPr bwMode="auto">
          <a:xfrm>
            <a:off x="755650" y="2492375"/>
            <a:ext cx="7559675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de-DE" sz="1600"/>
              <a:t>Aquise und Erschließung des Marktsegmentes Mittelstand konnten bisher nicht in Umsatzsteigerungen umgesetzt werden</a:t>
            </a:r>
          </a:p>
          <a:p>
            <a:pPr marL="285750" indent="-285750">
              <a:buFont typeface="Arial" charset="0"/>
              <a:buChar char="•"/>
            </a:pPr>
            <a:endParaRPr lang="de-DE" sz="1600"/>
          </a:p>
          <a:p>
            <a:pPr marL="285750" indent="-285750">
              <a:buFont typeface="Arial" charset="0"/>
              <a:buChar char="•"/>
            </a:pPr>
            <a:r>
              <a:rPr lang="de-DE" sz="1600"/>
              <a:t>Der Anteil des Supports am Gesamtumsatz belegt das Wachstumspotential außerhalb des Kerngeschäftes Software</a:t>
            </a:r>
          </a:p>
          <a:p>
            <a:pPr marL="285750" indent="-285750">
              <a:buFont typeface="Arial" charset="0"/>
              <a:buChar char="•"/>
            </a:pPr>
            <a:endParaRPr lang="de-DE" sz="1600"/>
          </a:p>
          <a:p>
            <a:pPr marL="285750" indent="-285750">
              <a:buFont typeface="Arial" charset="0"/>
              <a:buChar char="•"/>
            </a:pPr>
            <a:r>
              <a:rPr lang="de-DE" sz="1600"/>
              <a:t>Nach den Aquisen 2007/2008 erhöhten sich die Ausgaben kurzfristig, wurden aber während der Wirtschaftskrise wieder zurückgefahren. Inzwischen investiert SAP wieder in Mitarbeiterwachstum</a:t>
            </a:r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0" y="5661025"/>
            <a:ext cx="9144000" cy="649288"/>
          </a:xfrm>
          <a:prstGeom prst="rect">
            <a:avLst/>
          </a:prstGeom>
          <a:solidFill>
            <a:srgbClr val="F7C92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de-DE"/>
              <a:t>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0"/>
            <a:ext cx="9144000" cy="1268413"/>
          </a:xfrm>
          <a:prstGeom prst="rect">
            <a:avLst/>
          </a:prstGeom>
          <a:solidFill>
            <a:srgbClr val="F7C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43010" name="Picture 2" descr="C:\Users\Hermann\Desktop\Location_634242868045266040_sap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463" y="-196850"/>
            <a:ext cx="235743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3" descr="C:\Users\Hermann\Desktop\business_at_school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59550"/>
            <a:ext cx="1331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Textfeld 1"/>
          <p:cNvSpPr txBox="1">
            <a:spLocks noChangeArrowheads="1"/>
          </p:cNvSpPr>
          <p:nvPr/>
        </p:nvSpPr>
        <p:spPr bwMode="auto">
          <a:xfrm>
            <a:off x="2317750" y="341313"/>
            <a:ext cx="6551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3200" u="sng">
                <a:solidFill>
                  <a:srgbClr val="17375E"/>
                </a:solidFill>
                <a:latin typeface="Calibri" pitchFamily="34" charset="0"/>
              </a:rPr>
              <a:t>SWOT</a:t>
            </a:r>
          </a:p>
        </p:txBody>
      </p: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16E0559-67F8-44AB-BED2-579D7C821584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43014" name="Text Box 7"/>
          <p:cNvSpPr txBox="1">
            <a:spLocks noChangeArrowheads="1"/>
          </p:cNvSpPr>
          <p:nvPr/>
        </p:nvSpPr>
        <p:spPr bwMode="auto">
          <a:xfrm>
            <a:off x="0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Unternehmen  Konkurrenz  Kennzahlen  </a:t>
            </a:r>
            <a:r>
              <a:rPr lang="de-DE" b="1"/>
              <a:t>Swot</a:t>
            </a:r>
          </a:p>
        </p:txBody>
      </p:sp>
      <p:sp>
        <p:nvSpPr>
          <p:cNvPr id="43021" name="AutoShape 13"/>
          <p:cNvSpPr>
            <a:spLocks noChangeArrowheads="1"/>
          </p:cNvSpPr>
          <p:nvPr/>
        </p:nvSpPr>
        <p:spPr bwMode="auto">
          <a:xfrm>
            <a:off x="719138" y="1438275"/>
            <a:ext cx="3598862" cy="2159000"/>
          </a:xfrm>
          <a:prstGeom prst="roundRect">
            <a:avLst>
              <a:gd name="adj" fmla="val 16667"/>
            </a:avLst>
          </a:prstGeom>
          <a:solidFill>
            <a:srgbClr val="F7C92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  <a:p>
            <a:endParaRPr lang="de-DE"/>
          </a:p>
          <a:p>
            <a:r>
              <a:rPr lang="de-DE"/>
              <a:t>Stärken</a:t>
            </a:r>
          </a:p>
          <a:p>
            <a:endParaRPr lang="de-DE" sz="800"/>
          </a:p>
          <a:p>
            <a:r>
              <a:rPr lang="de-DE" sz="1600"/>
              <a:t>SAP Software ist bereits in</a:t>
            </a:r>
          </a:p>
          <a:p>
            <a:r>
              <a:rPr lang="de-DE" sz="1600"/>
              <a:t> vielen Betrieben etabliert </a:t>
            </a:r>
          </a:p>
          <a:p>
            <a:endParaRPr lang="de-DE" sz="800"/>
          </a:p>
          <a:p>
            <a:r>
              <a:rPr lang="de-DE" sz="1600"/>
              <a:t>SAP scheut keine </a:t>
            </a:r>
          </a:p>
          <a:p>
            <a:r>
              <a:rPr lang="de-DE" sz="1600"/>
              <a:t>sinnvollen Aquisitionen </a:t>
            </a:r>
          </a:p>
          <a:p>
            <a:endParaRPr lang="de-DE" sz="1600"/>
          </a:p>
          <a:p>
            <a:endParaRPr lang="de-DE"/>
          </a:p>
        </p:txBody>
      </p:sp>
      <p:sp>
        <p:nvSpPr>
          <p:cNvPr id="43023" name="AutoShape 15"/>
          <p:cNvSpPr>
            <a:spLocks noChangeArrowheads="1"/>
          </p:cNvSpPr>
          <p:nvPr/>
        </p:nvSpPr>
        <p:spPr bwMode="auto">
          <a:xfrm>
            <a:off x="4678363" y="1438275"/>
            <a:ext cx="3671887" cy="2159000"/>
          </a:xfrm>
          <a:prstGeom prst="roundRect">
            <a:avLst>
              <a:gd name="adj" fmla="val 16667"/>
            </a:avLst>
          </a:prstGeom>
          <a:solidFill>
            <a:srgbClr val="F7C92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  <a:p>
            <a:endParaRPr lang="de-DE"/>
          </a:p>
          <a:p>
            <a:r>
              <a:rPr lang="de-DE"/>
              <a:t>Schwächen</a:t>
            </a:r>
          </a:p>
          <a:p>
            <a:endParaRPr lang="de-DE" sz="800"/>
          </a:p>
          <a:p>
            <a:r>
              <a:rPr lang="de-DE" sz="1600"/>
              <a:t>SAP hält nur 3% der eigenen</a:t>
            </a:r>
          </a:p>
          <a:p>
            <a:r>
              <a:rPr lang="de-DE" sz="1600"/>
              <a:t>Aktien</a:t>
            </a:r>
          </a:p>
          <a:p>
            <a:r>
              <a:rPr lang="de-DE" sz="1600"/>
              <a:t>In der Softwarebrache muss immer </a:t>
            </a:r>
          </a:p>
          <a:p>
            <a:r>
              <a:rPr lang="de-DE" sz="1600"/>
              <a:t>Investiert und weiterentwickelt werden </a:t>
            </a:r>
          </a:p>
          <a:p>
            <a:r>
              <a:rPr lang="de-DE" sz="1600"/>
              <a:t>werden sonst </a:t>
            </a:r>
          </a:p>
          <a:p>
            <a:endParaRPr lang="de-DE" sz="1600"/>
          </a:p>
          <a:p>
            <a:endParaRPr lang="de-DE" sz="1600"/>
          </a:p>
        </p:txBody>
      </p:sp>
      <p:sp>
        <p:nvSpPr>
          <p:cNvPr id="43025" name="AutoShape 17"/>
          <p:cNvSpPr>
            <a:spLocks noChangeArrowheads="1"/>
          </p:cNvSpPr>
          <p:nvPr/>
        </p:nvSpPr>
        <p:spPr bwMode="auto">
          <a:xfrm>
            <a:off x="719138" y="3957638"/>
            <a:ext cx="3529012" cy="2159000"/>
          </a:xfrm>
          <a:prstGeom prst="roundRect">
            <a:avLst>
              <a:gd name="adj" fmla="val 16667"/>
            </a:avLst>
          </a:prstGeom>
          <a:solidFill>
            <a:srgbClr val="F7C92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  <a:p>
            <a:endParaRPr lang="de-DE"/>
          </a:p>
          <a:p>
            <a:r>
              <a:rPr lang="de-DE" sz="1600"/>
              <a:t>Chancen</a:t>
            </a:r>
          </a:p>
          <a:p>
            <a:endParaRPr lang="de-DE" sz="800"/>
          </a:p>
          <a:p>
            <a:r>
              <a:rPr lang="de-DE" sz="1600"/>
              <a:t>SAP sollte weiterhin auf den</a:t>
            </a:r>
          </a:p>
          <a:p>
            <a:r>
              <a:rPr lang="de-DE" sz="1600"/>
              <a:t>Mittelstand und Großkunden setzen,</a:t>
            </a:r>
          </a:p>
          <a:p>
            <a:r>
              <a:rPr lang="de-DE" sz="1600"/>
              <a:t> da diese Märkte auch in Zukunf</a:t>
            </a:r>
          </a:p>
          <a:p>
            <a:r>
              <a:rPr lang="de-DE" sz="1600"/>
              <a:t> weiter wachsen werden</a:t>
            </a:r>
          </a:p>
          <a:p>
            <a:endParaRPr lang="de-DE" sz="800"/>
          </a:p>
          <a:p>
            <a:r>
              <a:rPr lang="de-DE" sz="1600"/>
              <a:t>SAP sollte auch in Zukunft weiterhin</a:t>
            </a:r>
          </a:p>
          <a:p>
            <a:r>
              <a:rPr lang="de-DE" sz="1600"/>
              <a:t> sinnvolle Aufkäufe tätigen</a:t>
            </a:r>
          </a:p>
          <a:p>
            <a:endParaRPr lang="de-DE" sz="1600"/>
          </a:p>
          <a:p>
            <a:endParaRPr lang="de-DE" sz="1600"/>
          </a:p>
        </p:txBody>
      </p:sp>
      <p:sp>
        <p:nvSpPr>
          <p:cNvPr id="43027" name="AutoShape 19"/>
          <p:cNvSpPr>
            <a:spLocks noChangeArrowheads="1"/>
          </p:cNvSpPr>
          <p:nvPr/>
        </p:nvSpPr>
        <p:spPr bwMode="auto">
          <a:xfrm>
            <a:off x="4678363" y="3957638"/>
            <a:ext cx="3598862" cy="2159000"/>
          </a:xfrm>
          <a:prstGeom prst="roundRect">
            <a:avLst>
              <a:gd name="adj" fmla="val 16667"/>
            </a:avLst>
          </a:prstGeom>
          <a:solidFill>
            <a:srgbClr val="F7C92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de-DE" sz="1600"/>
              <a:t>Gefahren</a:t>
            </a:r>
          </a:p>
          <a:p>
            <a:endParaRPr lang="de-DE" sz="1600"/>
          </a:p>
          <a:p>
            <a:r>
              <a:rPr lang="de-DE" sz="1600"/>
              <a:t>Software wird bei Krisen</a:t>
            </a:r>
          </a:p>
          <a:p>
            <a:r>
              <a:rPr lang="de-DE" sz="1600"/>
              <a:t> als erstes eingespart</a:t>
            </a:r>
          </a:p>
          <a:p>
            <a:endParaRPr lang="de-DE" sz="800"/>
          </a:p>
          <a:p>
            <a:r>
              <a:rPr lang="de-DE" sz="1600"/>
              <a:t>SAP ist nicht sicher</a:t>
            </a:r>
          </a:p>
          <a:p>
            <a:r>
              <a:rPr lang="de-DE" sz="1600"/>
              <a:t> vor einer Übernahme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0"/>
            <a:ext cx="9144000" cy="1268413"/>
          </a:xfrm>
          <a:prstGeom prst="rect">
            <a:avLst/>
          </a:prstGeom>
          <a:solidFill>
            <a:srgbClr val="F7C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51202" name="Picture 2" descr="C:\Users\Hermann\Desktop\Location_634242868045266040_sap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463" y="-196850"/>
            <a:ext cx="235743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3" descr="C:\Users\Hermann\Desktop\business_at_school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59550"/>
            <a:ext cx="1331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4" name="Textfeld 1"/>
          <p:cNvSpPr txBox="1">
            <a:spLocks noChangeArrowheads="1"/>
          </p:cNvSpPr>
          <p:nvPr/>
        </p:nvSpPr>
        <p:spPr bwMode="auto">
          <a:xfrm>
            <a:off x="2317750" y="341313"/>
            <a:ext cx="6551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3200" u="sng">
                <a:solidFill>
                  <a:srgbClr val="17375E"/>
                </a:solidFill>
                <a:latin typeface="Calibri" pitchFamily="34" charset="0"/>
              </a:rPr>
              <a:t>Quellen</a:t>
            </a:r>
          </a:p>
        </p:txBody>
      </p: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CA0511F-DA46-4F56-8BA7-DC7CC6F4BEDA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1206" name="Text Box 7"/>
          <p:cNvSpPr txBox="1">
            <a:spLocks noChangeArrowheads="1"/>
          </p:cNvSpPr>
          <p:nvPr/>
        </p:nvSpPr>
        <p:spPr bwMode="auto">
          <a:xfrm>
            <a:off x="0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Unternehmen  Konkurrenz  Kennzahlen  Swot</a:t>
            </a:r>
          </a:p>
        </p:txBody>
      </p:sp>
      <p:sp>
        <p:nvSpPr>
          <p:cNvPr id="51207" name="Text Box 9"/>
          <p:cNvSpPr txBox="1">
            <a:spLocks noChangeArrowheads="1"/>
          </p:cNvSpPr>
          <p:nvPr/>
        </p:nvSpPr>
        <p:spPr bwMode="auto">
          <a:xfrm>
            <a:off x="879475" y="17922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de-DE"/>
          </a:p>
        </p:txBody>
      </p:sp>
      <p:sp>
        <p:nvSpPr>
          <p:cNvPr id="51208" name="Text Box 10"/>
          <p:cNvSpPr txBox="1">
            <a:spLocks noChangeArrowheads="1"/>
          </p:cNvSpPr>
          <p:nvPr/>
        </p:nvSpPr>
        <p:spPr bwMode="auto">
          <a:xfrm>
            <a:off x="611188" y="1700213"/>
            <a:ext cx="6697662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200">
                <a:hlinkClick r:id="rId5"/>
              </a:rPr>
              <a:t>http://www.sap.com/germany/about/investor/stock/index.epx</a:t>
            </a:r>
            <a:endParaRPr lang="de-DE" sz="1200"/>
          </a:p>
          <a:p>
            <a:endParaRPr lang="de-DE" sz="1200"/>
          </a:p>
          <a:p>
            <a:r>
              <a:rPr lang="de-DE" sz="1200">
                <a:hlinkClick r:id="rId6"/>
              </a:rPr>
              <a:t>http://www.sap.com/germany/about/company/geschichte/index.epx</a:t>
            </a:r>
            <a:endParaRPr lang="de-DE" sz="1200"/>
          </a:p>
          <a:p>
            <a:endParaRPr lang="de-DE" sz="1200"/>
          </a:p>
          <a:p>
            <a:r>
              <a:rPr lang="de-DE" sz="1200">
                <a:hlinkClick r:id="rId7"/>
              </a:rPr>
              <a:t>http://www.sap.com/germany/about/investor/ueberblick/index.epx</a:t>
            </a:r>
            <a:endParaRPr lang="de-DE" sz="1200"/>
          </a:p>
          <a:p>
            <a:endParaRPr lang="de-DE" sz="1200"/>
          </a:p>
          <a:p>
            <a:endParaRPr lang="de-DE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0"/>
            <a:ext cx="9144000" cy="1268413"/>
          </a:xfrm>
          <a:prstGeom prst="rect">
            <a:avLst/>
          </a:prstGeom>
          <a:solidFill>
            <a:srgbClr val="F7C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53250" name="Picture 2" descr="C:\Users\Hermann\Desktop\Location_634242868045266040_sap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463" y="-196850"/>
            <a:ext cx="235743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Picture 3" descr="C:\Users\Hermann\Desktop\business_at_school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59550"/>
            <a:ext cx="1331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B2E17A0-A66B-4452-ADAF-1EB2D77A2763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53253" name="Text Box 7"/>
          <p:cNvSpPr txBox="1">
            <a:spLocks noChangeArrowheads="1"/>
          </p:cNvSpPr>
          <p:nvPr/>
        </p:nvSpPr>
        <p:spPr bwMode="auto">
          <a:xfrm>
            <a:off x="0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Unternehmen  Konkurrenz  Kennzahlen  Swot</a:t>
            </a:r>
          </a:p>
        </p:txBody>
      </p:sp>
      <p:sp>
        <p:nvSpPr>
          <p:cNvPr id="53256" name="Text Box 9"/>
          <p:cNvSpPr txBox="1">
            <a:spLocks noChangeArrowheads="1"/>
          </p:cNvSpPr>
          <p:nvPr/>
        </p:nvSpPr>
        <p:spPr bwMode="auto">
          <a:xfrm>
            <a:off x="1692275" y="3429000"/>
            <a:ext cx="5983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800"/>
              <a:t>Vielen Dank für Ihre Aufmerksamkeit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7341E-7 L 0.41146 -0.3098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00" y="-155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532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0"/>
            <a:ext cx="9144000" cy="1268413"/>
          </a:xfrm>
          <a:prstGeom prst="rect">
            <a:avLst/>
          </a:prstGeom>
          <a:solidFill>
            <a:srgbClr val="F7C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15362" name="Picture 2" descr="C:\Users\Hermann\Desktop\Location_634242868045266040_sap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463" y="-196850"/>
            <a:ext cx="235743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C:\Users\Hermann\Desktop\business_at_school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59550"/>
            <a:ext cx="1331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feld 1"/>
          <p:cNvSpPr txBox="1"/>
          <p:nvPr/>
        </p:nvSpPr>
        <p:spPr>
          <a:xfrm>
            <a:off x="2317750" y="341313"/>
            <a:ext cx="6551613" cy="5794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de-DE" sz="3200" b="1">
                <a:solidFill>
                  <a:srgbClr val="17375E"/>
                </a:solidFill>
                <a:latin typeface="Calibri" pitchFamily="34" charset="0"/>
              </a:rPr>
              <a:t>Übersicht</a:t>
            </a:r>
          </a:p>
        </p:txBody>
      </p: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3336A07-C806-4ABA-A254-1C8DE147A5C8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5367" name="Text Box 8"/>
          <p:cNvSpPr txBox="1">
            <a:spLocks noChangeArrowheads="1"/>
          </p:cNvSpPr>
          <p:nvPr/>
        </p:nvSpPr>
        <p:spPr bwMode="auto">
          <a:xfrm>
            <a:off x="0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/>
              <a:t>Unternehmen</a:t>
            </a:r>
            <a:r>
              <a:rPr lang="de-DE"/>
              <a:t>  Konkurrenz  Kennzahlen  Swot</a:t>
            </a:r>
          </a:p>
        </p:txBody>
      </p:sp>
      <p:sp>
        <p:nvSpPr>
          <p:cNvPr id="15377" name="Oval 17"/>
          <p:cNvSpPr>
            <a:spLocks noChangeArrowheads="1"/>
          </p:cNvSpPr>
          <p:nvPr/>
        </p:nvSpPr>
        <p:spPr bwMode="auto">
          <a:xfrm>
            <a:off x="6084888" y="4724400"/>
            <a:ext cx="2232025" cy="1295400"/>
          </a:xfrm>
          <a:prstGeom prst="ellipse">
            <a:avLst/>
          </a:prstGeom>
          <a:solidFill>
            <a:srgbClr val="F7C92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de-DE"/>
              <a:t>SWOT</a:t>
            </a:r>
          </a:p>
        </p:txBody>
      </p:sp>
      <p:sp>
        <p:nvSpPr>
          <p:cNvPr id="15378" name="Oval 18"/>
          <p:cNvSpPr>
            <a:spLocks noChangeArrowheads="1"/>
          </p:cNvSpPr>
          <p:nvPr/>
        </p:nvSpPr>
        <p:spPr bwMode="auto">
          <a:xfrm>
            <a:off x="4211638" y="3716338"/>
            <a:ext cx="2232025" cy="1295400"/>
          </a:xfrm>
          <a:prstGeom prst="ellipse">
            <a:avLst/>
          </a:prstGeom>
          <a:solidFill>
            <a:srgbClr val="F7C92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de-DE"/>
              <a:t>Kennzahlen</a:t>
            </a:r>
          </a:p>
        </p:txBody>
      </p:sp>
      <p:sp>
        <p:nvSpPr>
          <p:cNvPr id="15379" name="Oval 19"/>
          <p:cNvSpPr>
            <a:spLocks noChangeArrowheads="1"/>
          </p:cNvSpPr>
          <p:nvPr/>
        </p:nvSpPr>
        <p:spPr bwMode="auto">
          <a:xfrm>
            <a:off x="250825" y="1773238"/>
            <a:ext cx="2232025" cy="1295400"/>
          </a:xfrm>
          <a:prstGeom prst="ellipse">
            <a:avLst/>
          </a:prstGeom>
          <a:solidFill>
            <a:srgbClr val="F7C92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de-DE"/>
              <a:t>Unternehmen</a:t>
            </a:r>
          </a:p>
        </p:txBody>
      </p:sp>
      <p:sp>
        <p:nvSpPr>
          <p:cNvPr id="15380" name="Oval 20"/>
          <p:cNvSpPr>
            <a:spLocks noChangeArrowheads="1"/>
          </p:cNvSpPr>
          <p:nvPr/>
        </p:nvSpPr>
        <p:spPr bwMode="auto">
          <a:xfrm>
            <a:off x="2268538" y="2708275"/>
            <a:ext cx="2232025" cy="1295400"/>
          </a:xfrm>
          <a:prstGeom prst="ellipse">
            <a:avLst/>
          </a:prstGeom>
          <a:solidFill>
            <a:srgbClr val="F7C92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de-DE"/>
              <a:t>Konkurrenz</a:t>
            </a:r>
          </a:p>
        </p:txBody>
      </p:sp>
      <p:sp>
        <p:nvSpPr>
          <p:cNvPr id="15382" name="AutoShape 22"/>
          <p:cNvSpPr>
            <a:spLocks noChangeArrowheads="1"/>
          </p:cNvSpPr>
          <p:nvPr/>
        </p:nvSpPr>
        <p:spPr bwMode="auto">
          <a:xfrm rot="989768">
            <a:off x="2700338" y="1916113"/>
            <a:ext cx="1223962" cy="647700"/>
          </a:xfrm>
          <a:custGeom>
            <a:avLst/>
            <a:gdLst>
              <a:gd name="G0" fmla="+- 0 0 0"/>
              <a:gd name="G1" fmla="+- -11796480 0 0"/>
              <a:gd name="G2" fmla="+- 0 0 -11796480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11796480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96480"/>
              <a:gd name="G36" fmla="sin G34 -11796480"/>
              <a:gd name="G37" fmla="+/ -11796480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0799 w 21600"/>
              <a:gd name="T5" fmla="*/ 0 h 21600"/>
              <a:gd name="T6" fmla="*/ 2700 w 21600"/>
              <a:gd name="T7" fmla="*/ 10800 h 21600"/>
              <a:gd name="T8" fmla="*/ 10799 w 21600"/>
              <a:gd name="T9" fmla="*/ 5400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15383" name="AutoShape 23"/>
          <p:cNvSpPr>
            <a:spLocks noChangeArrowheads="1"/>
          </p:cNvSpPr>
          <p:nvPr/>
        </p:nvSpPr>
        <p:spPr bwMode="auto">
          <a:xfrm rot="1393423">
            <a:off x="6372225" y="3860800"/>
            <a:ext cx="1223963" cy="647700"/>
          </a:xfrm>
          <a:custGeom>
            <a:avLst/>
            <a:gdLst>
              <a:gd name="G0" fmla="+- 0 0 0"/>
              <a:gd name="G1" fmla="+- -11796480 0 0"/>
              <a:gd name="G2" fmla="+- 0 0 -11796480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11796480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96480"/>
              <a:gd name="G36" fmla="sin G34 -11796480"/>
              <a:gd name="G37" fmla="+/ -11796480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0799 w 21600"/>
              <a:gd name="T5" fmla="*/ 0 h 21600"/>
              <a:gd name="T6" fmla="*/ 2700 w 21600"/>
              <a:gd name="T7" fmla="*/ 10800 h 21600"/>
              <a:gd name="T8" fmla="*/ 10799 w 21600"/>
              <a:gd name="T9" fmla="*/ 5400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15385" name="AutoShape 25"/>
          <p:cNvSpPr>
            <a:spLocks noChangeArrowheads="1"/>
          </p:cNvSpPr>
          <p:nvPr/>
        </p:nvSpPr>
        <p:spPr bwMode="auto">
          <a:xfrm rot="1292438">
            <a:off x="4500563" y="2781300"/>
            <a:ext cx="1223962" cy="647700"/>
          </a:xfrm>
          <a:custGeom>
            <a:avLst/>
            <a:gdLst>
              <a:gd name="G0" fmla="+- 0 0 0"/>
              <a:gd name="G1" fmla="+- -11796480 0 0"/>
              <a:gd name="G2" fmla="+- 0 0 -11796480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11796480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96480"/>
              <a:gd name="G36" fmla="sin G34 -11796480"/>
              <a:gd name="G37" fmla="+/ -11796480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0799 w 21600"/>
              <a:gd name="T5" fmla="*/ 0 h 21600"/>
              <a:gd name="T6" fmla="*/ 2700 w 21600"/>
              <a:gd name="T7" fmla="*/ 10800 h 21600"/>
              <a:gd name="T8" fmla="*/ 10799 w 21600"/>
              <a:gd name="T9" fmla="*/ 5400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0"/>
            <a:ext cx="9144000" cy="1268413"/>
          </a:xfrm>
          <a:prstGeom prst="rect">
            <a:avLst/>
          </a:prstGeom>
          <a:solidFill>
            <a:srgbClr val="F7C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17410" name="Picture 2" descr="C:\Users\Hermann\Desktop\Location_634242868045266040_sap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463" y="-196850"/>
            <a:ext cx="235743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C:\Users\Hermann\Desktop\business_at_school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59550"/>
            <a:ext cx="1331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feld 1"/>
          <p:cNvSpPr txBox="1">
            <a:spLocks noChangeArrowheads="1"/>
          </p:cNvSpPr>
          <p:nvPr/>
        </p:nvSpPr>
        <p:spPr bwMode="auto">
          <a:xfrm>
            <a:off x="2317750" y="341313"/>
            <a:ext cx="6551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3200" b="1">
                <a:solidFill>
                  <a:srgbClr val="17375E"/>
                </a:solidFill>
                <a:latin typeface="Calibri" pitchFamily="34" charset="0"/>
              </a:rPr>
              <a:t>Das Unternehmen</a:t>
            </a:r>
          </a:p>
        </p:txBody>
      </p:sp>
      <p:sp>
        <p:nvSpPr>
          <p:cNvPr id="17413" name="Textfeld 2"/>
          <p:cNvSpPr txBox="1">
            <a:spLocks noChangeArrowheads="1"/>
          </p:cNvSpPr>
          <p:nvPr/>
        </p:nvSpPr>
        <p:spPr bwMode="auto">
          <a:xfrm>
            <a:off x="250825" y="1628775"/>
            <a:ext cx="6985000" cy="400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/>
              <a:t>Vorstandsprecher:                       Jim Hagemann Snabe</a:t>
            </a:r>
          </a:p>
          <a:p>
            <a:r>
              <a:rPr lang="de-DE" sz="1600"/>
              <a:t>                                                    Bill McDermott                     </a:t>
            </a:r>
          </a:p>
          <a:p>
            <a:endParaRPr lang="de-DE" sz="1600"/>
          </a:p>
          <a:p>
            <a:r>
              <a:rPr lang="de-DE" sz="1600"/>
              <a:t>Aufsichtsrat Vorsitzender:           Hasso Plattner</a:t>
            </a:r>
          </a:p>
          <a:p>
            <a:endParaRPr lang="de-DE" sz="1600"/>
          </a:p>
          <a:p>
            <a:r>
              <a:rPr lang="de-DE" sz="1600"/>
              <a:t>Mitarbeiter:                                 47.500</a:t>
            </a:r>
          </a:p>
          <a:p>
            <a:endParaRPr lang="de-DE" sz="1600"/>
          </a:p>
          <a:p>
            <a:r>
              <a:rPr lang="de-DE" sz="1600"/>
              <a:t>Umsatz 2009:                             10,67 Mrd. Euro</a:t>
            </a:r>
          </a:p>
          <a:p>
            <a:endParaRPr lang="de-DE" sz="1600"/>
          </a:p>
          <a:p>
            <a:r>
              <a:rPr lang="de-DE" sz="1600"/>
              <a:t>Gewinn 2009:                              ~1,864 Mrd. Euro</a:t>
            </a:r>
          </a:p>
          <a:p>
            <a:endParaRPr lang="de-DE" sz="1600"/>
          </a:p>
          <a:p>
            <a:r>
              <a:rPr lang="de-DE" sz="1600"/>
              <a:t>Kunden:                                      105.000</a:t>
            </a:r>
          </a:p>
          <a:p>
            <a:endParaRPr lang="de-DE" sz="1600"/>
          </a:p>
          <a:p>
            <a:r>
              <a:rPr lang="de-DE" sz="1600"/>
              <a:t>Hauptkonkurrenz:                        Oracle, Microsoft, IBM</a:t>
            </a:r>
          </a:p>
          <a:p>
            <a:endParaRPr lang="de-DE" sz="1600"/>
          </a:p>
          <a:p>
            <a:r>
              <a:rPr lang="de-DE" sz="1600"/>
              <a:t>Branche:                                     Unternehmenssoftware</a:t>
            </a:r>
          </a:p>
        </p:txBody>
      </p: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E1CC06F-53DA-4483-A191-ECD431D5B93A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17415" name="Picture 9" descr="Exkursion_SAP_Lar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25" y="3716338"/>
            <a:ext cx="2374900" cy="184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Text Box 10"/>
          <p:cNvSpPr txBox="1">
            <a:spLocks noChangeArrowheads="1"/>
          </p:cNvSpPr>
          <p:nvPr/>
        </p:nvSpPr>
        <p:spPr bwMode="auto">
          <a:xfrm>
            <a:off x="0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/>
              <a:t>Unternehmen</a:t>
            </a:r>
            <a:r>
              <a:rPr lang="de-DE"/>
              <a:t>  Konkurrenz  Kennzahlen  Swot</a:t>
            </a:r>
          </a:p>
        </p:txBody>
      </p:sp>
      <p:pic>
        <p:nvPicPr>
          <p:cNvPr id="17417" name="Picture 11" descr="mcdermott-160-jpg_42520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04025" y="1412875"/>
            <a:ext cx="1524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8" name="Text Box 13"/>
          <p:cNvSpPr txBox="1">
            <a:spLocks noChangeArrowheads="1"/>
          </p:cNvSpPr>
          <p:nvPr/>
        </p:nvSpPr>
        <p:spPr bwMode="auto">
          <a:xfrm>
            <a:off x="6948488" y="3284538"/>
            <a:ext cx="10096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000"/>
              <a:t>Bill McDermott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79" name="Picture 23" descr="CD_Rohl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1196975"/>
            <a:ext cx="1582738" cy="1506538"/>
          </a:xfrm>
          <a:prstGeom prst="rect">
            <a:avLst/>
          </a:prstGeom>
          <a:noFill/>
        </p:spPr>
      </p:pic>
      <p:sp>
        <p:nvSpPr>
          <p:cNvPr id="6" name="Rechteck 5"/>
          <p:cNvSpPr/>
          <p:nvPr/>
        </p:nvSpPr>
        <p:spPr>
          <a:xfrm>
            <a:off x="0" y="0"/>
            <a:ext cx="9144000" cy="1268413"/>
          </a:xfrm>
          <a:prstGeom prst="rect">
            <a:avLst/>
          </a:prstGeom>
          <a:solidFill>
            <a:srgbClr val="F7C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19458" name="Picture 2" descr="C:\Users\Hermann\Desktop\Location_634242868045266040_sap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7463" y="-196850"/>
            <a:ext cx="235743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C:\Users\Hermann\Desktop\business_at_school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559550"/>
            <a:ext cx="1331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feld 1"/>
          <p:cNvSpPr txBox="1">
            <a:spLocks noChangeArrowheads="1"/>
          </p:cNvSpPr>
          <p:nvPr/>
        </p:nvSpPr>
        <p:spPr bwMode="auto">
          <a:xfrm>
            <a:off x="2317750" y="341313"/>
            <a:ext cx="6551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3200" b="1">
                <a:solidFill>
                  <a:srgbClr val="17375E"/>
                </a:solidFill>
                <a:latin typeface="Calibri" pitchFamily="34" charset="0"/>
              </a:rPr>
              <a:t>Geschichte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81A54-AB55-46F7-961C-4AB4EECF3F28}" type="slidenum">
              <a:rPr lang="de-DE"/>
              <a:pPr>
                <a:defRPr/>
              </a:pPr>
              <a:t>4</a:t>
            </a:fld>
            <a:endParaRPr lang="de-DE"/>
          </a:p>
        </p:txBody>
      </p:sp>
      <p:sp>
        <p:nvSpPr>
          <p:cNvPr id="19462" name="Text Box 8"/>
          <p:cNvSpPr txBox="1">
            <a:spLocks noChangeArrowheads="1"/>
          </p:cNvSpPr>
          <p:nvPr/>
        </p:nvSpPr>
        <p:spPr bwMode="auto">
          <a:xfrm>
            <a:off x="0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/>
              <a:t>Unternehmen</a:t>
            </a:r>
            <a:r>
              <a:rPr lang="de-DE"/>
              <a:t>  Konkurrenz  Kennzahlen  Swot</a:t>
            </a:r>
          </a:p>
        </p:txBody>
      </p:sp>
      <p:sp>
        <p:nvSpPr>
          <p:cNvPr id="19463" name="Rectangle 9"/>
          <p:cNvSpPr>
            <a:spLocks noChangeArrowheads="1"/>
          </p:cNvSpPr>
          <p:nvPr/>
        </p:nvSpPr>
        <p:spPr bwMode="auto">
          <a:xfrm>
            <a:off x="1331913" y="2420938"/>
            <a:ext cx="6400800" cy="408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 algn="ctr">
              <a:spcBef>
                <a:spcPct val="20000"/>
              </a:spcBef>
            </a:pPr>
            <a:endParaRPr lang="de-DE" sz="800">
              <a:latin typeface="Calibri" pitchFamily="34" charset="0"/>
            </a:endParaRPr>
          </a:p>
          <a:p>
            <a:pPr marL="609600" indent="-609600" algn="ctr">
              <a:spcBef>
                <a:spcPct val="20000"/>
              </a:spcBef>
            </a:pPr>
            <a:endParaRPr lang="de-DE" sz="800">
              <a:latin typeface="Calibri" pitchFamily="34" charset="0"/>
            </a:endParaRPr>
          </a:p>
          <a:p>
            <a:pPr marL="609600" indent="-609600" algn="ctr">
              <a:spcBef>
                <a:spcPct val="20000"/>
              </a:spcBef>
            </a:pPr>
            <a:endParaRPr lang="de-DE" sz="800">
              <a:latin typeface="Calibri" pitchFamily="34" charset="0"/>
            </a:endParaRPr>
          </a:p>
          <a:p>
            <a:pPr marL="609600" indent="-609600" algn="ctr">
              <a:spcBef>
                <a:spcPct val="20000"/>
              </a:spcBef>
            </a:pPr>
            <a:endParaRPr lang="de-DE" sz="800">
              <a:latin typeface="Calibri" pitchFamily="34" charset="0"/>
            </a:endParaRPr>
          </a:p>
          <a:p>
            <a:pPr marL="609600" indent="-609600" algn="ctr">
              <a:spcBef>
                <a:spcPct val="20000"/>
              </a:spcBef>
              <a:buFontTx/>
              <a:buAutoNum type="arabicPlain" startAt="1998"/>
            </a:pPr>
            <a:endParaRPr lang="de-DE" sz="800">
              <a:latin typeface="Calibri" pitchFamily="34" charset="0"/>
            </a:endParaRPr>
          </a:p>
          <a:p>
            <a:pPr marL="609600" indent="-609600" algn="ctr">
              <a:spcBef>
                <a:spcPct val="20000"/>
              </a:spcBef>
              <a:buFontTx/>
              <a:buAutoNum type="arabicPlain" startAt="1998"/>
            </a:pPr>
            <a:endParaRPr lang="de-DE" sz="1600">
              <a:latin typeface="Calibri" pitchFamily="34" charset="0"/>
            </a:endParaRPr>
          </a:p>
          <a:p>
            <a:pPr marL="609600" indent="-609600" algn="ctr">
              <a:spcBef>
                <a:spcPct val="20000"/>
              </a:spcBef>
            </a:pPr>
            <a:endParaRPr lang="de-DE" sz="1600">
              <a:latin typeface="Calibri" pitchFamily="34" charset="0"/>
            </a:endParaRP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0" y="2643188"/>
            <a:ext cx="10350500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de-DE"/>
              <a:t>                                                                              </a:t>
            </a:r>
            <a:r>
              <a:rPr lang="de-DE" sz="1600"/>
              <a:t>2007 Kauf von Business Objects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de-DE" sz="800"/>
          </a:p>
          <a:p>
            <a:pPr marL="342900" indent="-342900">
              <a:spcBef>
                <a:spcPct val="20000"/>
              </a:spcBef>
            </a:pPr>
            <a:r>
              <a:rPr lang="de-DE" sz="1600"/>
              <a:t>                                                                    1998 Gang an die New Yorker Börse (NYSE)</a:t>
            </a:r>
          </a:p>
          <a:p>
            <a:pPr marL="342900" indent="-342900">
              <a:spcBef>
                <a:spcPct val="20000"/>
              </a:spcBef>
            </a:pPr>
            <a:endParaRPr lang="de-DE" sz="800"/>
          </a:p>
          <a:p>
            <a:pPr marL="342900" indent="-342900">
              <a:spcBef>
                <a:spcPct val="20000"/>
              </a:spcBef>
            </a:pPr>
            <a:r>
              <a:rPr lang="de-DE" sz="1600"/>
              <a:t>                                                         1995 Aufnahme der SAP Aktie in den DAX</a:t>
            </a:r>
          </a:p>
          <a:p>
            <a:pPr marL="342900" indent="-342900">
              <a:spcBef>
                <a:spcPct val="20000"/>
              </a:spcBef>
            </a:pPr>
            <a:endParaRPr lang="de-DE" sz="800"/>
          </a:p>
          <a:p>
            <a:pPr marL="342900" indent="-342900">
              <a:spcBef>
                <a:spcPct val="20000"/>
              </a:spcBef>
            </a:pPr>
            <a:r>
              <a:rPr lang="de-DE" sz="1600"/>
              <a:t>                                             1993  Die SAP hat über 1 Milliarden DM Umsatz</a:t>
            </a:r>
          </a:p>
          <a:p>
            <a:pPr marL="342900" indent="-342900">
              <a:spcBef>
                <a:spcPct val="20000"/>
              </a:spcBef>
            </a:pPr>
            <a:endParaRPr lang="de-DE" sz="800"/>
          </a:p>
          <a:p>
            <a:pPr marL="342900" indent="-342900">
              <a:spcBef>
                <a:spcPct val="20000"/>
              </a:spcBef>
            </a:pPr>
            <a:r>
              <a:rPr lang="de-DE" sz="1600"/>
              <a:t>                                1988 SAP wird eine AG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de-DE" sz="800"/>
          </a:p>
          <a:p>
            <a:pPr marL="342900" indent="-342900">
              <a:spcBef>
                <a:spcPct val="20000"/>
              </a:spcBef>
            </a:pPr>
            <a:r>
              <a:rPr lang="de-DE" sz="1600"/>
              <a:t>                1980 Firmensitzverlegung von Weinheim nach Walldorf</a:t>
            </a:r>
          </a:p>
          <a:p>
            <a:pPr marL="342900" indent="-342900">
              <a:spcBef>
                <a:spcPct val="20000"/>
              </a:spcBef>
            </a:pPr>
            <a:endParaRPr lang="de-DE" sz="800"/>
          </a:p>
          <a:p>
            <a:pPr marL="342900" indent="-342900">
              <a:spcBef>
                <a:spcPct val="20000"/>
              </a:spcBef>
            </a:pPr>
            <a:r>
              <a:rPr lang="de-DE" sz="1600"/>
              <a:t>      1972 Gründung durch 5 ehemalige IBM Mitarbeiter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de-DE" sz="1600"/>
          </a:p>
          <a:p>
            <a:pPr marL="342900" indent="-342900">
              <a:spcBef>
                <a:spcPct val="20000"/>
              </a:spcBef>
            </a:pPr>
            <a:endParaRPr lang="de-DE"/>
          </a:p>
          <a:p>
            <a:pPr marL="342900" indent="-342900">
              <a:spcBef>
                <a:spcPct val="20000"/>
              </a:spcBef>
            </a:pPr>
            <a:endParaRPr lang="de-DE"/>
          </a:p>
        </p:txBody>
      </p:sp>
      <p:pic>
        <p:nvPicPr>
          <p:cNvPr id="19477" name="Picture 21" descr="diskett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708275"/>
            <a:ext cx="1895475" cy="1714500"/>
          </a:xfrm>
          <a:prstGeom prst="rect">
            <a:avLst/>
          </a:prstGeom>
          <a:noFill/>
        </p:spPr>
      </p:pic>
      <p:sp>
        <p:nvSpPr>
          <p:cNvPr id="19467" name="AutoShape 11"/>
          <p:cNvSpPr>
            <a:spLocks noChangeArrowheads="1"/>
          </p:cNvSpPr>
          <p:nvPr/>
        </p:nvSpPr>
        <p:spPr bwMode="auto">
          <a:xfrm rot="-1834447">
            <a:off x="-900113" y="2636838"/>
            <a:ext cx="9540876" cy="790575"/>
          </a:xfrm>
          <a:prstGeom prst="rightArrow">
            <a:avLst>
              <a:gd name="adj1" fmla="val 50000"/>
              <a:gd name="adj2" fmla="val 301707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0"/>
            <a:ext cx="9144000" cy="1268413"/>
          </a:xfrm>
          <a:prstGeom prst="rect">
            <a:avLst/>
          </a:prstGeom>
          <a:solidFill>
            <a:srgbClr val="F7C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22542" name="Picture 2" descr="C:\Users\Hermann\Desktop\Location_634242868045266040_sap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7463" y="-196850"/>
            <a:ext cx="235743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3" name="Picture 3" descr="C:\Users\Hermann\Desktop\business_at_school_log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559550"/>
            <a:ext cx="1331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4" name="Textfeld 1"/>
          <p:cNvSpPr txBox="1">
            <a:spLocks noChangeArrowheads="1"/>
          </p:cNvSpPr>
          <p:nvPr/>
        </p:nvSpPr>
        <p:spPr bwMode="auto">
          <a:xfrm>
            <a:off x="2317750" y="341313"/>
            <a:ext cx="6551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3200" b="1">
                <a:solidFill>
                  <a:srgbClr val="17375E"/>
                </a:solidFill>
                <a:latin typeface="Calibri" pitchFamily="34" charset="0"/>
              </a:rPr>
              <a:t>Mitarbeiter</a:t>
            </a:r>
          </a:p>
        </p:txBody>
      </p: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F466116-F769-4C88-B6B4-D66A377D1998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2546" name="Text Box 8"/>
          <p:cNvSpPr txBox="1">
            <a:spLocks noChangeArrowheads="1"/>
          </p:cNvSpPr>
          <p:nvPr/>
        </p:nvSpPr>
        <p:spPr bwMode="auto">
          <a:xfrm>
            <a:off x="0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/>
              <a:t>Unternehmen</a:t>
            </a:r>
            <a:r>
              <a:rPr lang="de-DE"/>
              <a:t>  Konkurrenz  Kennzahlen  Swot</a:t>
            </a:r>
          </a:p>
        </p:txBody>
      </p:sp>
      <p:sp>
        <p:nvSpPr>
          <p:cNvPr id="22547" name="Rectangle 9"/>
          <p:cNvSpPr>
            <a:spLocks noChangeArrowheads="1"/>
          </p:cNvSpPr>
          <p:nvPr/>
        </p:nvSpPr>
        <p:spPr bwMode="auto">
          <a:xfrm>
            <a:off x="1331913" y="5013325"/>
            <a:ext cx="6400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</a:pPr>
            <a:r>
              <a:rPr lang="de-DE" sz="1600">
                <a:latin typeface="Calibri" pitchFamily="34" charset="0"/>
              </a:rPr>
              <a:t>72    83    88    90    95    00    05    10</a:t>
            </a:r>
          </a:p>
        </p:txBody>
      </p:sp>
      <p:graphicFrame>
        <p:nvGraphicFramePr>
          <p:cNvPr id="22540" name="Object 12"/>
          <p:cNvGraphicFramePr>
            <a:graphicFrameLocks noChangeAspect="1"/>
          </p:cNvGraphicFramePr>
          <p:nvPr/>
        </p:nvGraphicFramePr>
        <p:xfrm>
          <a:off x="2124075" y="1484313"/>
          <a:ext cx="6096000" cy="406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3" name="Diagramm" r:id="rId6" imgW="6096000" imgH="4067251" progId="MSGraph.Chart.8">
                  <p:embed followColorScheme="full"/>
                </p:oleObj>
              </mc:Choice>
              <mc:Fallback>
                <p:oleObj name="Diagramm" r:id="rId6" imgW="6096000" imgH="4067251" progId="MSGraph.Chart.8">
                  <p:embed followColorScheme="full"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1484313"/>
                        <a:ext cx="6096000" cy="4067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52" name="Rectangle 24"/>
          <p:cNvSpPr>
            <a:spLocks noChangeArrowheads="1"/>
          </p:cNvSpPr>
          <p:nvPr/>
        </p:nvSpPr>
        <p:spPr bwMode="auto">
          <a:xfrm>
            <a:off x="0" y="5661025"/>
            <a:ext cx="9144000" cy="649288"/>
          </a:xfrm>
          <a:prstGeom prst="rect">
            <a:avLst/>
          </a:prstGeom>
          <a:solidFill>
            <a:srgbClr val="F7C92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de-DE"/>
              <a:t>Die SAP wächst ständig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0"/>
            <a:ext cx="9144000" cy="1268413"/>
          </a:xfrm>
          <a:prstGeom prst="rect">
            <a:avLst/>
          </a:prstGeom>
          <a:solidFill>
            <a:srgbClr val="F7C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24578" name="Picture 2" descr="C:\Users\Hermann\Desktop\Location_634242868045266040_sap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463" y="-196850"/>
            <a:ext cx="235743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C:\Users\Hermann\Desktop\business_at_school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59550"/>
            <a:ext cx="1331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feld 1"/>
          <p:cNvSpPr txBox="1">
            <a:spLocks noChangeArrowheads="1"/>
          </p:cNvSpPr>
          <p:nvPr/>
        </p:nvSpPr>
        <p:spPr bwMode="auto">
          <a:xfrm>
            <a:off x="2317750" y="341313"/>
            <a:ext cx="6551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3200" b="1">
                <a:solidFill>
                  <a:srgbClr val="17375E"/>
                </a:solidFill>
                <a:latin typeface="Calibri" pitchFamily="34" charset="0"/>
              </a:rPr>
              <a:t>Was macht die SAP</a:t>
            </a:r>
          </a:p>
        </p:txBody>
      </p: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BF38B98-A94B-43C1-AFD3-D3E8BFF6A193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4582" name="Text Box 8"/>
          <p:cNvSpPr txBox="1">
            <a:spLocks noChangeArrowheads="1"/>
          </p:cNvSpPr>
          <p:nvPr/>
        </p:nvSpPr>
        <p:spPr bwMode="auto">
          <a:xfrm>
            <a:off x="0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/>
              <a:t>Unternehmen</a:t>
            </a:r>
            <a:r>
              <a:rPr lang="de-DE"/>
              <a:t>  Konkurrenz  Kennzahlen  Swot</a:t>
            </a:r>
          </a:p>
        </p:txBody>
      </p:sp>
      <p:sp>
        <p:nvSpPr>
          <p:cNvPr id="24590" name="AutoShape 14"/>
          <p:cNvSpPr>
            <a:spLocks noChangeArrowheads="1"/>
          </p:cNvSpPr>
          <p:nvPr/>
        </p:nvSpPr>
        <p:spPr bwMode="auto">
          <a:xfrm>
            <a:off x="1798638" y="4581525"/>
            <a:ext cx="2736850" cy="1511300"/>
          </a:xfrm>
          <a:prstGeom prst="roundRect">
            <a:avLst>
              <a:gd name="adj" fmla="val 16667"/>
            </a:avLst>
          </a:prstGeom>
          <a:solidFill>
            <a:srgbClr val="F7C92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de-DE"/>
              <a:t>Schulung</a:t>
            </a:r>
          </a:p>
        </p:txBody>
      </p:sp>
      <p:sp>
        <p:nvSpPr>
          <p:cNvPr id="24591" name="AutoShape 15"/>
          <p:cNvSpPr>
            <a:spLocks noChangeArrowheads="1"/>
          </p:cNvSpPr>
          <p:nvPr/>
        </p:nvSpPr>
        <p:spPr bwMode="auto">
          <a:xfrm>
            <a:off x="1798638" y="2997200"/>
            <a:ext cx="2736850" cy="1511300"/>
          </a:xfrm>
          <a:prstGeom prst="roundRect">
            <a:avLst>
              <a:gd name="adj" fmla="val 16667"/>
            </a:avLst>
          </a:prstGeom>
          <a:solidFill>
            <a:srgbClr val="F7C92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de-DE"/>
              <a:t>Softwarewartung</a:t>
            </a:r>
          </a:p>
        </p:txBody>
      </p:sp>
      <p:sp>
        <p:nvSpPr>
          <p:cNvPr id="24592" name="AutoShape 16"/>
          <p:cNvSpPr>
            <a:spLocks noChangeArrowheads="1"/>
          </p:cNvSpPr>
          <p:nvPr/>
        </p:nvSpPr>
        <p:spPr bwMode="auto">
          <a:xfrm>
            <a:off x="1798638" y="1412875"/>
            <a:ext cx="2736850" cy="1511300"/>
          </a:xfrm>
          <a:prstGeom prst="roundRect">
            <a:avLst>
              <a:gd name="adj" fmla="val 16667"/>
            </a:avLst>
          </a:prstGeom>
          <a:solidFill>
            <a:srgbClr val="F7C92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de-DE"/>
              <a:t>Realtime Systeme</a:t>
            </a:r>
          </a:p>
        </p:txBody>
      </p:sp>
      <p:pic>
        <p:nvPicPr>
          <p:cNvPr id="24594" name="Picture 18" descr="sa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8263" y="1628775"/>
            <a:ext cx="3770312" cy="429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0"/>
            <a:ext cx="9144000" cy="1268413"/>
          </a:xfrm>
          <a:prstGeom prst="rect">
            <a:avLst/>
          </a:prstGeom>
          <a:solidFill>
            <a:srgbClr val="F7C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26626" name="Picture 2" descr="C:\Users\Hermann\Desktop\Location_634242868045266040_sap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463" y="-196850"/>
            <a:ext cx="235743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C:\Users\Hermann\Desktop\business_at_school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59550"/>
            <a:ext cx="1331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feld 1"/>
          <p:cNvSpPr txBox="1">
            <a:spLocks noChangeArrowheads="1"/>
          </p:cNvSpPr>
          <p:nvPr/>
        </p:nvSpPr>
        <p:spPr bwMode="auto">
          <a:xfrm>
            <a:off x="2317750" y="341313"/>
            <a:ext cx="6551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3200" b="1">
                <a:solidFill>
                  <a:srgbClr val="17375E"/>
                </a:solidFill>
                <a:latin typeface="Calibri" pitchFamily="34" charset="0"/>
              </a:rPr>
              <a:t>Softwarelösungen</a:t>
            </a:r>
          </a:p>
        </p:txBody>
      </p: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A8BBB82-2E90-4E71-B281-D45DB317963B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6630" name="Text Box 8"/>
          <p:cNvSpPr txBox="1">
            <a:spLocks noChangeArrowheads="1"/>
          </p:cNvSpPr>
          <p:nvPr/>
        </p:nvSpPr>
        <p:spPr bwMode="auto">
          <a:xfrm>
            <a:off x="0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/>
              <a:t>Unternehmen</a:t>
            </a:r>
            <a:r>
              <a:rPr lang="de-DE"/>
              <a:t>  Konkurrenz  Kennzahlen  Swot</a:t>
            </a:r>
          </a:p>
        </p:txBody>
      </p:sp>
      <p:sp>
        <p:nvSpPr>
          <p:cNvPr id="26632" name="Rectangle 10"/>
          <p:cNvSpPr>
            <a:spLocks noChangeArrowheads="1"/>
          </p:cNvSpPr>
          <p:nvPr/>
        </p:nvSpPr>
        <p:spPr bwMode="auto">
          <a:xfrm>
            <a:off x="1331913" y="2852738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</a:pPr>
            <a:endParaRPr lang="de-DE" sz="3200">
              <a:latin typeface="Calibri" pitchFamily="34" charset="0"/>
            </a:endParaRPr>
          </a:p>
        </p:txBody>
      </p:sp>
      <p:pic>
        <p:nvPicPr>
          <p:cNvPr id="26634" name="Picture 10" descr="SAP+Business+ByDesig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46450" y="1798638"/>
            <a:ext cx="2519363" cy="2160587"/>
          </a:xfrm>
          <a:prstGeom prst="rect">
            <a:avLst/>
          </a:prstGeom>
          <a:noFill/>
        </p:spPr>
      </p:pic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0" y="4365625"/>
            <a:ext cx="9144000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/>
              <a:t>           </a:t>
            </a:r>
            <a:r>
              <a:rPr lang="de-DE" sz="1600"/>
              <a:t>Business ByDesign                    Business All-In-One                       Business One</a:t>
            </a:r>
          </a:p>
          <a:p>
            <a:pPr algn="ctr"/>
            <a:r>
              <a:rPr lang="de-DE" sz="1600"/>
              <a:t>  </a:t>
            </a:r>
          </a:p>
          <a:p>
            <a:pPr algn="ctr"/>
            <a:endParaRPr lang="de-DE" sz="1600"/>
          </a:p>
        </p:txBody>
      </p:sp>
      <p:pic>
        <p:nvPicPr>
          <p:cNvPr id="26638" name="Picture 14" descr="SAP+Business+AllinOn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313" y="1798638"/>
            <a:ext cx="2519362" cy="2160587"/>
          </a:xfrm>
          <a:prstGeom prst="rect">
            <a:avLst/>
          </a:prstGeom>
          <a:noFill/>
        </p:spPr>
      </p:pic>
      <p:pic>
        <p:nvPicPr>
          <p:cNvPr id="26640" name="Picture 16" descr="SAP+Business+One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27763" y="1798638"/>
            <a:ext cx="2519362" cy="2193925"/>
          </a:xfrm>
          <a:prstGeom prst="rect">
            <a:avLst/>
          </a:prstGeom>
          <a:noFill/>
        </p:spPr>
      </p:pic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0" y="5661025"/>
            <a:ext cx="9144000" cy="649288"/>
          </a:xfrm>
          <a:prstGeom prst="rect">
            <a:avLst/>
          </a:prstGeom>
          <a:solidFill>
            <a:srgbClr val="F7C92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de-DE"/>
              <a:t>Perfekt aufgestellt für alle Bedürfnisse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0"/>
            <a:ext cx="9144000" cy="1268413"/>
          </a:xfrm>
          <a:prstGeom prst="rect">
            <a:avLst/>
          </a:prstGeom>
          <a:solidFill>
            <a:srgbClr val="F7C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28691" name="Picture 2" descr="C:\Users\Hermann\Desktop\Location_634242868045266040_sap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463" y="-196850"/>
            <a:ext cx="235743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2" name="Picture 3" descr="C:\Users\Hermann\Desktop\business_at_school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59550"/>
            <a:ext cx="1331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93" name="Textfeld 1"/>
          <p:cNvSpPr txBox="1">
            <a:spLocks noChangeArrowheads="1"/>
          </p:cNvSpPr>
          <p:nvPr/>
        </p:nvSpPr>
        <p:spPr bwMode="auto">
          <a:xfrm>
            <a:off x="2317750" y="341313"/>
            <a:ext cx="6551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3200" b="1">
                <a:solidFill>
                  <a:srgbClr val="17375E"/>
                </a:solidFill>
                <a:latin typeface="Calibri" pitchFamily="34" charset="0"/>
              </a:rPr>
              <a:t>Unternehmensaufbau</a:t>
            </a:r>
          </a:p>
        </p:txBody>
      </p:sp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A38E99E-E834-473F-80EA-82FD0426B713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28695" name="Text Box 8"/>
          <p:cNvSpPr txBox="1">
            <a:spLocks noChangeArrowheads="1"/>
          </p:cNvSpPr>
          <p:nvPr/>
        </p:nvSpPr>
        <p:spPr bwMode="auto">
          <a:xfrm>
            <a:off x="0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b="1"/>
              <a:t>Unternehmen</a:t>
            </a:r>
            <a:r>
              <a:rPr lang="de-DE"/>
              <a:t>  Konkurrenz  Kennzahlen  Swot</a:t>
            </a:r>
          </a:p>
        </p:txBody>
      </p:sp>
      <p:graphicFrame>
        <p:nvGraphicFramePr>
          <p:cNvPr id="2" name="Diagramm 1"/>
          <p:cNvGraphicFramePr/>
          <p:nvPr/>
        </p:nvGraphicFramePr>
        <p:xfrm>
          <a:off x="2268538" y="1268413"/>
          <a:ext cx="4537075" cy="4537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8696" name="Text Box 18"/>
          <p:cNvSpPr txBox="1">
            <a:spLocks noChangeArrowheads="1"/>
          </p:cNvSpPr>
          <p:nvPr/>
        </p:nvSpPr>
        <p:spPr bwMode="auto">
          <a:xfrm>
            <a:off x="447675" y="1720850"/>
            <a:ext cx="2468563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600"/>
              <a:t>Börsenkapitalisierung:</a:t>
            </a:r>
            <a:br>
              <a:rPr lang="de-DE" sz="1600"/>
            </a:br>
            <a:r>
              <a:rPr lang="de-DE" sz="1600"/>
              <a:t>40,5 Milliarden Euro</a:t>
            </a:r>
          </a:p>
          <a:p>
            <a:r>
              <a:rPr lang="de-DE" sz="1600"/>
              <a:t>(31. Dez 2009)</a:t>
            </a:r>
          </a:p>
          <a:p>
            <a:r>
              <a:rPr lang="de-DE" sz="1600"/>
              <a:t> </a:t>
            </a:r>
          </a:p>
          <a:p>
            <a:r>
              <a:rPr lang="de-DE" sz="1600"/>
              <a:t>Anzahl der Aktien:</a:t>
            </a:r>
            <a:br>
              <a:rPr lang="de-DE" sz="1600"/>
            </a:br>
            <a:r>
              <a:rPr lang="de-DE" sz="1600"/>
              <a:t>1.226.664.560 </a:t>
            </a:r>
          </a:p>
          <a:p>
            <a:r>
              <a:rPr lang="de-DE" sz="1600"/>
              <a:t>(31. Juli 2010) </a:t>
            </a:r>
          </a:p>
        </p:txBody>
      </p:sp>
      <p:sp>
        <p:nvSpPr>
          <p:cNvPr id="28699" name="Rectangle 27"/>
          <p:cNvSpPr>
            <a:spLocks noChangeArrowheads="1"/>
          </p:cNvSpPr>
          <p:nvPr/>
        </p:nvSpPr>
        <p:spPr bwMode="auto">
          <a:xfrm>
            <a:off x="0" y="5661025"/>
            <a:ext cx="9144000" cy="649288"/>
          </a:xfrm>
          <a:prstGeom prst="rect">
            <a:avLst/>
          </a:prstGeom>
          <a:solidFill>
            <a:srgbClr val="F7C92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de-DE"/>
              <a:t>Perfekt aufgestellt für alle Bedürfnisse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0"/>
            <a:ext cx="9144000" cy="1268413"/>
          </a:xfrm>
          <a:prstGeom prst="rect">
            <a:avLst/>
          </a:prstGeom>
          <a:solidFill>
            <a:srgbClr val="F7C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pic>
        <p:nvPicPr>
          <p:cNvPr id="30722" name="Picture 2" descr="C:\Users\Hermann\Desktop\Location_634242868045266040_sap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7463" y="-196850"/>
            <a:ext cx="2357438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 descr="C:\Users\Hermann\Desktop\business_at_school_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559550"/>
            <a:ext cx="13319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liennummernplatzhalt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7E2397B-7A0D-40F4-86A9-8EA941A77A44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30725" name="Text Box 8"/>
          <p:cNvSpPr txBox="1">
            <a:spLocks noChangeArrowheads="1"/>
          </p:cNvSpPr>
          <p:nvPr/>
        </p:nvSpPr>
        <p:spPr bwMode="auto">
          <a:xfrm>
            <a:off x="0" y="63087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/>
              <a:t>Unternehmen  Konkurrenz  </a:t>
            </a:r>
            <a:r>
              <a:rPr lang="de-DE" b="1"/>
              <a:t>Kennzahlen</a:t>
            </a:r>
            <a:r>
              <a:rPr lang="de-DE"/>
              <a:t>  Swot</a:t>
            </a:r>
          </a:p>
        </p:txBody>
      </p:sp>
      <p:sp>
        <p:nvSpPr>
          <p:cNvPr id="30726" name="Titel 1"/>
          <p:cNvSpPr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de-DE" sz="2400">
              <a:latin typeface="Calibri" pitchFamily="34" charset="0"/>
            </a:endParaRPr>
          </a:p>
        </p:txBody>
      </p:sp>
      <p:sp>
        <p:nvSpPr>
          <p:cNvPr id="30727" name="Inhaltsplatzhalter 2"/>
          <p:cNvSpPr>
            <a:spLocks/>
          </p:cNvSpPr>
          <p:nvPr/>
        </p:nvSpPr>
        <p:spPr bwMode="auto">
          <a:xfrm>
            <a:off x="395288" y="1916113"/>
            <a:ext cx="8229600" cy="45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 typeface="Arial" charset="0"/>
              <a:buChar char="•"/>
            </a:pPr>
            <a:r>
              <a:rPr lang="de-DE" b="1"/>
              <a:t>Aktuelle Lage</a:t>
            </a:r>
          </a:p>
          <a:p>
            <a:pPr marL="742950" lvl="1" indent="-285750" algn="ctr">
              <a:spcBef>
                <a:spcPct val="20000"/>
              </a:spcBef>
              <a:buFont typeface="Arial" charset="0"/>
              <a:buChar char="–"/>
            </a:pPr>
            <a:r>
              <a:rPr lang="de-DE" sz="1600"/>
              <a:t>Gewinn &amp; Verlust</a:t>
            </a:r>
          </a:p>
          <a:p>
            <a:pPr marL="742950" lvl="1" indent="-285750" algn="ctr">
              <a:spcBef>
                <a:spcPct val="20000"/>
              </a:spcBef>
              <a:buFont typeface="Arial" charset="0"/>
              <a:buChar char="–"/>
            </a:pPr>
            <a:r>
              <a:rPr lang="de-DE" sz="1600"/>
              <a:t>Assets und Liquidität</a:t>
            </a:r>
          </a:p>
          <a:p>
            <a:pPr marL="742950" lvl="1" indent="-285750" algn="ctr">
              <a:spcBef>
                <a:spcPct val="20000"/>
              </a:spcBef>
              <a:buFont typeface="Arial" charset="0"/>
              <a:buChar char="–"/>
            </a:pPr>
            <a:endParaRPr lang="de-DE" sz="1600"/>
          </a:p>
          <a:p>
            <a:pPr marL="342900" indent="-342900" algn="ctr">
              <a:spcBef>
                <a:spcPct val="20000"/>
              </a:spcBef>
              <a:buFont typeface="Arial" charset="0"/>
              <a:buChar char="•"/>
            </a:pPr>
            <a:r>
              <a:rPr lang="de-DE" b="1"/>
              <a:t>Entwicklung*</a:t>
            </a:r>
          </a:p>
          <a:p>
            <a:pPr marL="742950" lvl="1" indent="-285750" algn="ctr">
              <a:spcBef>
                <a:spcPct val="20000"/>
              </a:spcBef>
              <a:buFont typeface="Arial" charset="0"/>
              <a:buChar char="–"/>
            </a:pPr>
            <a:r>
              <a:rPr lang="de-DE" sz="1600"/>
              <a:t>Rentabilität (EBIT)</a:t>
            </a:r>
          </a:p>
          <a:p>
            <a:pPr marL="742950" lvl="1" indent="-285750" algn="ctr">
              <a:spcBef>
                <a:spcPct val="20000"/>
              </a:spcBef>
              <a:buFont typeface="Arial" charset="0"/>
              <a:buChar char="–"/>
            </a:pPr>
            <a:r>
              <a:rPr lang="de-DE" sz="1600"/>
              <a:t>Investitionen</a:t>
            </a:r>
          </a:p>
          <a:p>
            <a:pPr marL="742950" lvl="1" indent="-285750" algn="ctr">
              <a:spcBef>
                <a:spcPct val="20000"/>
              </a:spcBef>
              <a:buFont typeface="Arial" charset="0"/>
              <a:buChar char="–"/>
            </a:pPr>
            <a:r>
              <a:rPr lang="de-DE" sz="1600"/>
              <a:t>Liquidität</a:t>
            </a:r>
          </a:p>
          <a:p>
            <a:pPr marL="742950" lvl="1" indent="-285750" algn="ctr">
              <a:spcBef>
                <a:spcPct val="20000"/>
              </a:spcBef>
              <a:buFont typeface="Arial" charset="0"/>
              <a:buChar char="–"/>
            </a:pPr>
            <a:r>
              <a:rPr lang="de-DE" sz="1600"/>
              <a:t>Eigenkapitalquote</a:t>
            </a:r>
          </a:p>
          <a:p>
            <a:pPr marL="342900" indent="-342900" algn="ctr">
              <a:spcBef>
                <a:spcPct val="20000"/>
              </a:spcBef>
              <a:buFont typeface="Arial" charset="0"/>
              <a:buNone/>
            </a:pPr>
            <a:r>
              <a:rPr lang="de-DE" sz="1600"/>
              <a:t>*vgl. IBM, Oracle (HP)</a:t>
            </a:r>
          </a:p>
        </p:txBody>
      </p:sp>
      <p:sp>
        <p:nvSpPr>
          <p:cNvPr id="30728" name="Textfeld 1"/>
          <p:cNvSpPr txBox="1">
            <a:spLocks noChangeArrowheads="1"/>
          </p:cNvSpPr>
          <p:nvPr/>
        </p:nvSpPr>
        <p:spPr bwMode="auto">
          <a:xfrm>
            <a:off x="2317750" y="341313"/>
            <a:ext cx="6551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e-DE" sz="3200" b="1">
                <a:solidFill>
                  <a:srgbClr val="17375E"/>
                </a:solidFill>
                <a:latin typeface="Calibri" pitchFamily="34" charset="0"/>
              </a:rPr>
              <a:t>Analyse der Geschäftsjahre 07-09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618</Words>
  <Application>Microsoft Office PowerPoint</Application>
  <PresentationFormat>Bildschirmpräsentation (4:3)</PresentationFormat>
  <Paragraphs>264</Paragraphs>
  <Slides>17</Slides>
  <Notes>16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1" baseType="lpstr">
      <vt:lpstr>Arial</vt:lpstr>
      <vt:lpstr>Calibri</vt:lpstr>
      <vt:lpstr>Larissa</vt:lpstr>
      <vt:lpstr>Diagramm</vt:lpstr>
      <vt:lpstr>SAP AG Walldorf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SAP AG Walldorf</dc:title>
  <dc:creator>Hermann</dc:creator>
  <cp:lastModifiedBy>Hermann</cp:lastModifiedBy>
  <cp:revision>22</cp:revision>
  <dcterms:created xsi:type="dcterms:W3CDTF">2010-11-17T18:14:18Z</dcterms:created>
  <dcterms:modified xsi:type="dcterms:W3CDTF">2010-11-23T21:15:30Z</dcterms:modified>
</cp:coreProperties>
</file>