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4" r:id="rId9"/>
    <p:sldId id="262" r:id="rId10"/>
    <p:sldId id="266" r:id="rId11"/>
    <p:sldId id="265" r:id="rId12"/>
    <p:sldId id="267" r:id="rId13"/>
    <p:sldId id="268" r:id="rId14"/>
    <p:sldId id="263" r:id="rId15"/>
    <p:sldId id="270" r:id="rId16"/>
    <p:sldId id="271" r:id="rId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874CE-38D7-4DDB-A96C-F3B5F4071828}" type="datetimeFigureOut">
              <a:rPr lang="de-DE" smtClean="0"/>
              <a:t>06.12.2010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53DBF-EEAC-4BF9-BF13-1376442CF761}" type="slidenum">
              <a:rPr lang="de-DE" smtClean="0"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84832-3FBD-405C-8201-E80E1C7D5490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D85C-5239-40FA-8379-351D70EC9476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5A519-3957-4253-804C-B3B73683A014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C693C-DB9B-4CA2-A3C2-ECCB0A7A5BBD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13877-BC6F-431F-855B-75D2CC7C5FD7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0F21A-5E92-4871-B643-1E2D4370CCCA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CB821-289D-4366-8BED-3A20B28D5284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D170A-38FA-47CB-B497-8527F6F13953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B8665-EC32-4575-B2E4-89393FFFDCE5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615A4-9938-4883-AA00-714ED20889A4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87BB-E6E5-4BC8-BC7E-4EDBE580F6A1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7C2D3-BFDE-4976-8EAE-3CE59219794C}" type="datetime1">
              <a:rPr lang="de-DE" smtClean="0"/>
              <a:t>06.12.2010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16731-A4CE-496D-A9B0-B331C99BC7D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Autofit/>
          </a:bodyPr>
          <a:lstStyle/>
          <a:p>
            <a:r>
              <a:rPr lang="de-DE" sz="5400" b="1" dirty="0" smtClean="0"/>
              <a:t>Heisenberg‘sche Unbestimmtheitsrelation</a:t>
            </a:r>
            <a:endParaRPr lang="de-DE" sz="5400" b="1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525484" y="5805264"/>
            <a:ext cx="8064896" cy="646331"/>
            <a:chOff x="395536" y="5306725"/>
            <a:chExt cx="8064896" cy="646331"/>
          </a:xfrm>
        </p:grpSpPr>
        <p:sp>
          <p:nvSpPr>
            <p:cNvPr id="6" name="Textfeld 5"/>
            <p:cNvSpPr txBox="1"/>
            <p:nvPr/>
          </p:nvSpPr>
          <p:spPr>
            <a:xfrm>
              <a:off x="5868144" y="5445224"/>
              <a:ext cx="25922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dirty="0" smtClean="0"/>
                <a:t>Christian Kurz</a:t>
              </a:r>
              <a:endParaRPr lang="de-DE" dirty="0"/>
            </a:p>
          </p:txBody>
        </p:sp>
        <p:sp>
          <p:nvSpPr>
            <p:cNvPr id="7" name="Textfeld 6"/>
            <p:cNvSpPr txBox="1"/>
            <p:nvPr/>
          </p:nvSpPr>
          <p:spPr>
            <a:xfrm>
              <a:off x="395536" y="5306725"/>
              <a:ext cx="280831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de-DE" dirty="0" smtClean="0"/>
                <a:t>GFS </a:t>
              </a:r>
              <a:r>
                <a:rPr lang="de-DE" dirty="0" smtClean="0"/>
                <a:t>Physik</a:t>
              </a:r>
            </a:p>
            <a:p>
              <a:r>
                <a:rPr lang="de-DE" dirty="0" smtClean="0"/>
                <a:t>07.12.2010</a:t>
              </a:r>
              <a:endParaRPr lang="de-DE" dirty="0"/>
            </a:p>
          </p:txBody>
        </p:sp>
      </p:grp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12" name="Grafik 11" descr="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096852"/>
            <a:ext cx="3048000" cy="4312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Beispiel zur Verdeutlichung</a:t>
            </a:r>
            <a:endParaRPr lang="de-DE" sz="5400" b="1" dirty="0"/>
          </a:p>
        </p:txBody>
      </p:sp>
      <p:pic>
        <p:nvPicPr>
          <p:cNvPr id="5" name="Inhaltsplatzhalter 4" descr="Abb73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8055" b="26114"/>
          <a:stretch>
            <a:fillRect/>
          </a:stretch>
        </p:blipFill>
        <p:spPr>
          <a:xfrm>
            <a:off x="1888634" y="1563498"/>
            <a:ext cx="5366733" cy="226328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449542" y="3846980"/>
            <a:ext cx="824491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de-DE" sz="3200" dirty="0" smtClean="0"/>
              <a:t>Versuch: Ortstreuung</a:t>
            </a:r>
            <a:r>
              <a:rPr lang="el-GR" sz="3200" dirty="0" smtClean="0"/>
              <a:t> </a:t>
            </a:r>
            <a:r>
              <a:rPr lang="el-GR" sz="3200" i="1" dirty="0" smtClean="0"/>
              <a:t>Δ</a:t>
            </a:r>
            <a:r>
              <a:rPr lang="de-DE" sz="3200" i="1" dirty="0" smtClean="0"/>
              <a:t>y </a:t>
            </a:r>
            <a:r>
              <a:rPr lang="de-DE" sz="3200" dirty="0" smtClean="0"/>
              <a:t>verringern </a:t>
            </a:r>
            <a:br>
              <a:rPr lang="de-DE" sz="3200" dirty="0" smtClean="0"/>
            </a:br>
            <a:r>
              <a:rPr lang="de-DE" sz="3200" dirty="0" smtClean="0"/>
              <a:t>=&gt; Einfachspalt in den Laserstrahl stellen</a:t>
            </a:r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</a:pPr>
            <a:r>
              <a:rPr lang="el-GR" sz="3200" i="1" dirty="0" smtClean="0"/>
              <a:t>Δ</a:t>
            </a:r>
            <a:r>
              <a:rPr lang="de-DE" sz="3200" i="1" dirty="0" smtClean="0"/>
              <a:t>y </a:t>
            </a:r>
            <a:r>
              <a:rPr lang="de-DE" sz="3200" dirty="0" smtClean="0"/>
              <a:t>genauer messbar, aber </a:t>
            </a:r>
            <a:r>
              <a:rPr lang="el-GR" sz="3200" i="1" dirty="0" smtClean="0"/>
              <a:t>Δ</a:t>
            </a:r>
            <a:r>
              <a:rPr lang="de-DE" sz="3200" i="1" dirty="0" smtClean="0"/>
              <a:t>p </a:t>
            </a:r>
            <a:r>
              <a:rPr lang="de-DE" sz="3200" dirty="0" smtClean="0"/>
              <a:t>in y</a:t>
            </a:r>
            <a:r>
              <a:rPr lang="de-DE" sz="1400" dirty="0" smtClean="0"/>
              <a:t> </a:t>
            </a:r>
            <a:r>
              <a:rPr lang="de-DE" sz="3200" dirty="0" smtClean="0"/>
              <a:t>-</a:t>
            </a:r>
            <a:r>
              <a:rPr lang="de-DE" sz="1400" dirty="0" smtClean="0"/>
              <a:t> </a:t>
            </a:r>
            <a:r>
              <a:rPr lang="de-DE" sz="3200" dirty="0" smtClean="0"/>
              <a:t>Richtung ist ungleich null</a:t>
            </a:r>
            <a:endParaRPr lang="de-DE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5400" b="1" dirty="0" smtClean="0"/>
              <a:t>Beispielrechnung</a:t>
            </a:r>
            <a:endParaRPr lang="de-DE" sz="54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41530" y="5232102"/>
            <a:ext cx="8460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i="1" dirty="0" smtClean="0"/>
              <a:t>Δ</a:t>
            </a:r>
            <a:r>
              <a:rPr lang="de-DE" sz="3200" i="1" dirty="0" smtClean="0"/>
              <a:t>y </a:t>
            </a:r>
            <a:r>
              <a:rPr lang="de-DE" sz="3200" dirty="0" smtClean="0"/>
              <a:t>durch Spaltbreite </a:t>
            </a:r>
            <a:r>
              <a:rPr lang="de-DE" sz="3200" i="1" dirty="0" smtClean="0"/>
              <a:t>d</a:t>
            </a:r>
            <a:r>
              <a:rPr lang="de-DE" sz="1400" dirty="0" smtClean="0"/>
              <a:t> </a:t>
            </a:r>
            <a:r>
              <a:rPr lang="de-DE" sz="3200" dirty="0" smtClean="0"/>
              <a:t>=</a:t>
            </a:r>
            <a:r>
              <a:rPr lang="de-DE" sz="1400" dirty="0" smtClean="0"/>
              <a:t> </a:t>
            </a:r>
            <a:r>
              <a:rPr lang="de-DE" sz="3200" dirty="0" smtClean="0"/>
              <a:t>0,1mm vorgegeben, </a:t>
            </a:r>
            <a:br>
              <a:rPr lang="de-DE" sz="3200" dirty="0" smtClean="0"/>
            </a:br>
            <a:r>
              <a:rPr lang="de-DE" sz="3200" dirty="0" smtClean="0"/>
              <a:t>da </a:t>
            </a:r>
            <a:r>
              <a:rPr lang="el-GR" sz="3200" i="1" dirty="0" smtClean="0"/>
              <a:t>Δ</a:t>
            </a:r>
            <a:r>
              <a:rPr lang="de-DE" sz="3200" i="1" dirty="0" smtClean="0"/>
              <a:t>y</a:t>
            </a:r>
            <a:r>
              <a:rPr lang="de-DE" sz="1400" dirty="0" smtClean="0"/>
              <a:t> </a:t>
            </a:r>
            <a:r>
              <a:rPr lang="de-DE" sz="3200" dirty="0" smtClean="0"/>
              <a:t>≈</a:t>
            </a:r>
            <a:r>
              <a:rPr lang="de-DE" sz="1400" dirty="0" smtClean="0"/>
              <a:t> </a:t>
            </a:r>
            <a:r>
              <a:rPr lang="de-DE" sz="3200" i="1" dirty="0" smtClean="0"/>
              <a:t>d</a:t>
            </a:r>
            <a:endParaRPr lang="de-DE" sz="3200" i="1" dirty="0"/>
          </a:p>
        </p:txBody>
      </p:sp>
      <p:sp>
        <p:nvSpPr>
          <p:cNvPr id="8" name="Textfeld 7"/>
          <p:cNvSpPr txBox="1"/>
          <p:nvPr/>
        </p:nvSpPr>
        <p:spPr>
          <a:xfrm>
            <a:off x="431540" y="1412776"/>
            <a:ext cx="80648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smtClean="0"/>
              <a:t>Elektronenstrahlröhre als Gegenbeispiel?</a:t>
            </a:r>
            <a:endParaRPr lang="de-DE" sz="3200" dirty="0"/>
          </a:p>
        </p:txBody>
      </p:sp>
      <p:pic>
        <p:nvPicPr>
          <p:cNvPr id="9" name="Grafik 8" descr="Abb71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85060" y="2132856"/>
            <a:ext cx="4373880" cy="2926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Elektronenstrahlröhre</a:t>
            </a:r>
            <a:endParaRPr lang="de-DE" sz="54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377534" y="1448780"/>
            <a:ext cx="838893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sz="3200" dirty="0" smtClean="0"/>
              <a:t>Einsetzen in die </a:t>
            </a:r>
            <a:r>
              <a:rPr lang="de-DE" sz="3200" dirty="0" err="1" smtClean="0"/>
              <a:t>Heisenberg‘sche</a:t>
            </a:r>
            <a:r>
              <a:rPr lang="de-DE" sz="3200" dirty="0" smtClean="0"/>
              <a:t> Gleichung, </a:t>
            </a:r>
            <a:br>
              <a:rPr lang="de-DE" sz="3200" dirty="0" smtClean="0"/>
            </a:br>
            <a:r>
              <a:rPr lang="de-DE" sz="3200" dirty="0" smtClean="0"/>
              <a:t>nach </a:t>
            </a:r>
            <a:r>
              <a:rPr lang="el-GR" sz="3200" i="1" dirty="0" smtClean="0"/>
              <a:t>Δ</a:t>
            </a:r>
            <a:r>
              <a:rPr lang="de-DE" sz="3200" i="1" dirty="0" smtClean="0"/>
              <a:t>p</a:t>
            </a:r>
            <a:r>
              <a:rPr lang="de-DE" sz="3200" dirty="0" smtClean="0"/>
              <a:t> auflösen:</a:t>
            </a:r>
            <a:endParaRPr lang="de-DE" sz="3200" dirty="0"/>
          </a:p>
        </p:txBody>
      </p:sp>
      <p:pic>
        <p:nvPicPr>
          <p:cNvPr id="1027" name="Picture 3" descr="C:\Users\Chris\Desktop\Physik GFS Christian\latex-image-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1128" y="2744924"/>
            <a:ext cx="2171700" cy="695325"/>
          </a:xfrm>
          <a:prstGeom prst="rect">
            <a:avLst/>
          </a:prstGeom>
          <a:noFill/>
        </p:spPr>
      </p:pic>
      <p:pic>
        <p:nvPicPr>
          <p:cNvPr id="1028" name="Picture 4" descr="C:\Users\Chris\Desktop\Physik GFS Christian\latex-image-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4009827"/>
            <a:ext cx="3362325" cy="685800"/>
          </a:xfrm>
          <a:prstGeom prst="rect">
            <a:avLst/>
          </a:prstGeom>
          <a:noFill/>
        </p:spPr>
      </p:pic>
      <p:pic>
        <p:nvPicPr>
          <p:cNvPr id="1029" name="Picture 5" descr="C:\Users\Chris\Desktop\Physik GFS Christian\latex-image-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3916" y="5265204"/>
            <a:ext cx="3286125" cy="638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Kein Widerspruch!</a:t>
            </a:r>
            <a:endParaRPr lang="de-DE" sz="5400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39552" y="1520788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Von </a:t>
            </a:r>
            <a:r>
              <a:rPr lang="el-GR" sz="3200" i="1" dirty="0" smtClean="0"/>
              <a:t>Δ</a:t>
            </a:r>
            <a:r>
              <a:rPr lang="de-DE" sz="3200" i="1" dirty="0" smtClean="0"/>
              <a:t>p </a:t>
            </a:r>
            <a:r>
              <a:rPr lang="de-DE" sz="3200" dirty="0" smtClean="0"/>
              <a:t>nun auf </a:t>
            </a:r>
            <a:r>
              <a:rPr lang="el-GR" sz="3200" i="1" dirty="0" smtClean="0"/>
              <a:t>Δ</a:t>
            </a:r>
            <a:r>
              <a:rPr lang="de-DE" sz="3200" i="1" dirty="0" err="1" smtClean="0"/>
              <a:t>V</a:t>
            </a:r>
            <a:r>
              <a:rPr lang="de-DE" sz="3200" i="1" baseline="-25000" dirty="0" err="1" smtClean="0"/>
              <a:t>y</a:t>
            </a:r>
            <a:endParaRPr lang="de-DE" sz="3200" i="1" baseline="-25000" dirty="0"/>
          </a:p>
        </p:txBody>
      </p:sp>
      <p:sp>
        <p:nvSpPr>
          <p:cNvPr id="7" name="Textfeld 6"/>
          <p:cNvSpPr txBox="1"/>
          <p:nvPr/>
        </p:nvSpPr>
        <p:spPr>
          <a:xfrm>
            <a:off x="845586" y="5040469"/>
            <a:ext cx="74528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smtClean="0"/>
              <a:t>Ablenkung in y</a:t>
            </a:r>
            <a:r>
              <a:rPr lang="de-DE" sz="1400" dirty="0" smtClean="0"/>
              <a:t> </a:t>
            </a:r>
            <a:r>
              <a:rPr lang="de-DE" sz="3200" dirty="0" smtClean="0"/>
              <a:t>-</a:t>
            </a:r>
            <a:r>
              <a:rPr lang="de-DE" sz="1400" dirty="0" smtClean="0"/>
              <a:t> </a:t>
            </a:r>
            <a:r>
              <a:rPr lang="de-DE" sz="3200" dirty="0" smtClean="0"/>
              <a:t>Richtung: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148064" y="1556792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3200" dirty="0" smtClean="0"/>
              <a:t>Zum Vergleich:</a:t>
            </a:r>
            <a:endParaRPr lang="de-DE" sz="3200" dirty="0"/>
          </a:p>
        </p:txBody>
      </p:sp>
      <p:sp>
        <p:nvSpPr>
          <p:cNvPr id="10" name="Textfeld 9"/>
          <p:cNvSpPr txBox="1"/>
          <p:nvPr/>
        </p:nvSpPr>
        <p:spPr>
          <a:xfrm flipH="1">
            <a:off x="1027961" y="3717032"/>
            <a:ext cx="7088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 smtClean="0"/>
              <a:t>Aus </a:t>
            </a:r>
            <a:r>
              <a:rPr lang="de-DE" sz="3200" i="1" dirty="0" err="1" smtClean="0"/>
              <a:t>V</a:t>
            </a:r>
            <a:r>
              <a:rPr lang="de-DE" sz="3200" i="1" baseline="-25000" dirty="0" err="1" smtClean="0"/>
              <a:t>x</a:t>
            </a:r>
            <a:r>
              <a:rPr lang="de-DE" sz="3200" dirty="0" smtClean="0"/>
              <a:t> lässt sich </a:t>
            </a:r>
            <a:r>
              <a:rPr lang="de-DE" sz="3200" i="1" dirty="0" smtClean="0"/>
              <a:t>t</a:t>
            </a:r>
            <a:r>
              <a:rPr lang="de-DE" sz="3200" dirty="0" smtClean="0"/>
              <a:t> errechnen: </a:t>
            </a:r>
          </a:p>
        </p:txBody>
      </p:sp>
      <p:pic>
        <p:nvPicPr>
          <p:cNvPr id="4099" name="Picture 3" descr="C:\Users\Chris\Desktop\Physik GFS Christian\latex-image-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598" y="2168860"/>
            <a:ext cx="1390650" cy="638175"/>
          </a:xfrm>
          <a:prstGeom prst="rect">
            <a:avLst/>
          </a:prstGeom>
          <a:noFill/>
        </p:spPr>
      </p:pic>
      <p:pic>
        <p:nvPicPr>
          <p:cNvPr id="4100" name="Picture 4" descr="C:\Users\Chris\Desktop\Physik GFS Christian\latex-image-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5366" y="2903029"/>
            <a:ext cx="1295400" cy="561975"/>
          </a:xfrm>
          <a:prstGeom prst="rect">
            <a:avLst/>
          </a:prstGeom>
          <a:noFill/>
        </p:spPr>
      </p:pic>
      <p:pic>
        <p:nvPicPr>
          <p:cNvPr id="4101" name="Picture 5" descr="C:\Users\Chris\Desktop\Physik GFS Christian\latex-image-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92180" y="2096852"/>
            <a:ext cx="2057400" cy="733425"/>
          </a:xfrm>
          <a:prstGeom prst="rect">
            <a:avLst/>
          </a:prstGeom>
          <a:noFill/>
        </p:spPr>
      </p:pic>
      <p:pic>
        <p:nvPicPr>
          <p:cNvPr id="4102" name="Picture 6" descr="C:\Users\Chris\Desktop\Physik GFS Christian\latex-image-1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80961" y="2897505"/>
            <a:ext cx="1704975" cy="561975"/>
          </a:xfrm>
          <a:prstGeom prst="rect">
            <a:avLst/>
          </a:prstGeom>
          <a:noFill/>
        </p:spPr>
      </p:pic>
      <p:pic>
        <p:nvPicPr>
          <p:cNvPr id="4103" name="Picture 7" descr="C:\Users\Chris\Desktop\Physik GFS Christian\latex-image-1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55676" y="4401108"/>
            <a:ext cx="3790950" cy="676275"/>
          </a:xfrm>
          <a:prstGeom prst="rect">
            <a:avLst/>
          </a:prstGeom>
          <a:noFill/>
        </p:spPr>
      </p:pic>
      <p:pic>
        <p:nvPicPr>
          <p:cNvPr id="4104" name="Picture 8" descr="C:\Users\Chris\Desktop\Physik GFS Christian\latex-image-2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79812" y="5731346"/>
            <a:ext cx="3438525" cy="361950"/>
          </a:xfrm>
          <a:prstGeom prst="rect">
            <a:avLst/>
          </a:prstGeom>
          <a:noFill/>
        </p:spPr>
      </p:pic>
      <p:pic>
        <p:nvPicPr>
          <p:cNvPr id="4105" name="Picture 9" descr="C:\Users\Chris\Desktop\Physik GFS Christian\latex-image-20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06566" y="4560114"/>
            <a:ext cx="1809750" cy="333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Bedeutung für die Physik</a:t>
            </a:r>
            <a:endParaRPr lang="de-DE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Widerspruch zur klassischen Physik</a:t>
            </a:r>
          </a:p>
          <a:p>
            <a:pPr lvl="1"/>
            <a:r>
              <a:rPr lang="de-DE" dirty="0" smtClean="0"/>
              <a:t>Grenzen der </a:t>
            </a:r>
            <a:r>
              <a:rPr lang="de-DE" dirty="0" err="1" smtClean="0"/>
              <a:t>Messgenauigkeit</a:t>
            </a:r>
            <a:r>
              <a:rPr lang="de-DE" dirty="0" smtClean="0"/>
              <a:t> technisch bedingt</a:t>
            </a:r>
            <a:endParaRPr lang="de-DE" dirty="0" smtClean="0"/>
          </a:p>
          <a:p>
            <a:r>
              <a:rPr lang="de-DE" dirty="0" smtClean="0"/>
              <a:t>Keine Vorhersage der Zukunft möglich</a:t>
            </a:r>
          </a:p>
          <a:p>
            <a:pPr lvl="1"/>
            <a:r>
              <a:rPr lang="de-DE" dirty="0" smtClean="0"/>
              <a:t>Newton: kennt man alle Größen, kann man die  Zukunft präzise bestimmen</a:t>
            </a:r>
          </a:p>
          <a:p>
            <a:r>
              <a:rPr lang="de-DE" dirty="0" smtClean="0"/>
              <a:t>Der klassische Bahnbegriff muss in der Quantenphysik verworfen werden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14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857500"/>
            <a:ext cx="8229600" cy="1143000"/>
          </a:xfrm>
        </p:spPr>
        <p:txBody>
          <a:bodyPr>
            <a:no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</a:rPr>
              <a:t>Danke für ihre Aufmerksamkeit</a:t>
            </a:r>
            <a:endParaRPr lang="de-DE" sz="8000" b="1" dirty="0">
              <a:solidFill>
                <a:schemeClr val="bg1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15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Quellen</a:t>
            </a:r>
            <a:endParaRPr lang="de-DE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</a:pPr>
            <a:r>
              <a:rPr lang="de-DE" sz="2800" dirty="0" smtClean="0"/>
              <a:t>http://</a:t>
            </a:r>
            <a:r>
              <a:rPr lang="de-DE" sz="2800" dirty="0" smtClean="0"/>
              <a:t>homepages.physik.uni-muenchen.de</a:t>
            </a:r>
            <a:r>
              <a:rPr lang="de-DE" sz="2800" dirty="0" smtClean="0"/>
              <a:t>/~</a:t>
            </a:r>
            <a:r>
              <a:rPr lang="de-DE" sz="2800" dirty="0" smtClean="0"/>
              <a:t>milq/kap7/k70p01.html</a:t>
            </a:r>
          </a:p>
          <a:p>
            <a:pPr>
              <a:spcBef>
                <a:spcPts val="1200"/>
              </a:spcBef>
            </a:pPr>
            <a:r>
              <a:rPr lang="de-DE" sz="2800" dirty="0" smtClean="0"/>
              <a:t>http://</a:t>
            </a:r>
            <a:r>
              <a:rPr lang="de-DE" sz="2800" dirty="0" smtClean="0"/>
              <a:t>www.quanten.de/unschaerferelation.html</a:t>
            </a:r>
          </a:p>
          <a:p>
            <a:pPr>
              <a:spcBef>
                <a:spcPts val="1200"/>
              </a:spcBef>
            </a:pPr>
            <a:r>
              <a:rPr lang="de-DE" sz="2800" dirty="0" smtClean="0"/>
              <a:t>http://</a:t>
            </a:r>
            <a:r>
              <a:rPr lang="de-DE" sz="2800" dirty="0" smtClean="0"/>
              <a:t>www.hdg.de/lemo/html/biografien/HeisenbergWerner/index.html</a:t>
            </a:r>
          </a:p>
          <a:p>
            <a:pPr>
              <a:spcBef>
                <a:spcPts val="1200"/>
              </a:spcBef>
            </a:pPr>
            <a:r>
              <a:rPr lang="de-DE" sz="2800" dirty="0" smtClean="0"/>
              <a:t>http://</a:t>
            </a:r>
            <a:r>
              <a:rPr lang="de-DE" sz="2800" dirty="0" smtClean="0"/>
              <a:t>www.joerg-rudolf.lehrer.belwue.de/kurse/lkphysik_00/unschaerferelation/index.htm</a:t>
            </a:r>
          </a:p>
          <a:p>
            <a:pPr>
              <a:spcBef>
                <a:spcPts val="1200"/>
              </a:spcBef>
            </a:pPr>
            <a:r>
              <a:rPr lang="de-DE" sz="2800" dirty="0" smtClean="0"/>
              <a:t>http://www.slideshare.net/hannesraddatz/heisenbergsche-unschrferelation</a:t>
            </a:r>
          </a:p>
          <a:p>
            <a:pPr>
              <a:spcBef>
                <a:spcPts val="1200"/>
              </a:spcBef>
            </a:pPr>
            <a:r>
              <a:rPr lang="de-DE" sz="2800" dirty="0" smtClean="0"/>
              <a:t>http://www.chemgapedia.de/vsengine/vlu/vsc/de/ch/15/thc/postulate1/tc006_heisenberg_unschaerfe.vlu.html</a:t>
            </a:r>
          </a:p>
          <a:p>
            <a:pPr>
              <a:spcBef>
                <a:spcPts val="1200"/>
              </a:spcBef>
            </a:pPr>
            <a:r>
              <a:rPr lang="de-DE" sz="2800" dirty="0" smtClean="0"/>
              <a:t>Dorn Bader Physik Gymnasium Sek 2</a:t>
            </a:r>
          </a:p>
          <a:p>
            <a:pPr>
              <a:spcBef>
                <a:spcPts val="1200"/>
              </a:spcBef>
            </a:pPr>
            <a:endParaRPr lang="de-DE" sz="28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16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Gliederung</a:t>
            </a:r>
            <a:endParaRPr lang="de-DE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dirty="0" smtClean="0"/>
              <a:t>Werner Heisenberg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dirty="0" smtClean="0"/>
              <a:t>Präparationen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dirty="0" smtClean="0"/>
              <a:t>Unbestimmtheitsrelation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dirty="0" smtClean="0"/>
              <a:t>Herleitung der Formel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dirty="0" smtClean="0"/>
              <a:t>Verdeutlichung am Beispiel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de-DE" dirty="0" smtClean="0"/>
              <a:t>Bedeutung für die Physik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2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Geschichte</a:t>
            </a:r>
            <a:endParaRPr lang="de-DE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de-DE" b="1" dirty="0" smtClean="0"/>
              <a:t>1901</a:t>
            </a:r>
            <a:r>
              <a:rPr lang="de-DE" dirty="0" smtClean="0"/>
              <a:t> Geburt in Würzburg</a:t>
            </a:r>
          </a:p>
          <a:p>
            <a:pPr>
              <a:spcBef>
                <a:spcPts val="1800"/>
              </a:spcBef>
            </a:pPr>
            <a:r>
              <a:rPr lang="de-DE" b="1" dirty="0" smtClean="0"/>
              <a:t>1924 </a:t>
            </a:r>
            <a:r>
              <a:rPr lang="de-DE" dirty="0" smtClean="0"/>
              <a:t>Habilitation</a:t>
            </a:r>
            <a:r>
              <a:rPr lang="de-DE" dirty="0" smtClean="0"/>
              <a:t> </a:t>
            </a:r>
            <a:r>
              <a:rPr lang="de-DE" dirty="0" smtClean="0"/>
              <a:t>in theoretischer Physik</a:t>
            </a:r>
          </a:p>
          <a:p>
            <a:pPr>
              <a:spcBef>
                <a:spcPts val="1800"/>
              </a:spcBef>
            </a:pPr>
            <a:r>
              <a:rPr lang="de-DE" b="1" dirty="0" smtClean="0"/>
              <a:t>1927</a:t>
            </a:r>
            <a:r>
              <a:rPr lang="de-DE" dirty="0" smtClean="0"/>
              <a:t> Formulierung der Hypothese</a:t>
            </a:r>
          </a:p>
          <a:p>
            <a:pPr>
              <a:spcBef>
                <a:spcPts val="1800"/>
              </a:spcBef>
            </a:pPr>
            <a:r>
              <a:rPr lang="de-DE" b="1" dirty="0" smtClean="0"/>
              <a:t>1932</a:t>
            </a:r>
            <a:r>
              <a:rPr lang="de-DE" dirty="0" smtClean="0"/>
              <a:t> Nobelpreis der Physik</a:t>
            </a:r>
          </a:p>
          <a:p>
            <a:pPr lvl="1">
              <a:spcBef>
                <a:spcPts val="1800"/>
              </a:spcBef>
            </a:pPr>
            <a:r>
              <a:rPr lang="de-DE" dirty="0" smtClean="0"/>
              <a:t>Für grundlegende Arbeiten zur Quantenphysik</a:t>
            </a:r>
          </a:p>
          <a:p>
            <a:pPr>
              <a:spcBef>
                <a:spcPts val="1800"/>
              </a:spcBef>
            </a:pPr>
            <a:r>
              <a:rPr lang="de-DE" b="1" dirty="0" smtClean="0"/>
              <a:t>1976</a:t>
            </a:r>
            <a:r>
              <a:rPr lang="de-DE" dirty="0" smtClean="0"/>
              <a:t> Stirbt in </a:t>
            </a:r>
            <a:r>
              <a:rPr lang="de-DE" dirty="0" smtClean="0"/>
              <a:t>München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3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Präparationen</a:t>
            </a:r>
            <a:endParaRPr lang="de-DE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Präparieren heißt, dass die Streuung der Messwerte verschwindend gering ist</a:t>
            </a:r>
            <a:endParaRPr lang="de-DE" dirty="0" smtClean="0"/>
          </a:p>
          <a:p>
            <a:r>
              <a:rPr lang="de-DE" dirty="0" smtClean="0"/>
              <a:t>Güte der Präparation gibt an, wie gut man zwei Eigenschaften präpariert hat</a:t>
            </a:r>
          </a:p>
          <a:p>
            <a:r>
              <a:rPr lang="de-DE" dirty="0" smtClean="0"/>
              <a:t>Zur statistischen Erfassung bildet man den Mittelwert und die Standardabweichung</a:t>
            </a:r>
          </a:p>
          <a:p>
            <a:r>
              <a:rPr lang="de-DE" dirty="0" smtClean="0"/>
              <a:t>Standardabweichung ist ein Maß für die Streuung der Messwerte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4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Präparation</a:t>
            </a:r>
            <a:endParaRPr lang="de-DE" sz="5400" b="1" dirty="0"/>
          </a:p>
        </p:txBody>
      </p:sp>
      <p:pic>
        <p:nvPicPr>
          <p:cNvPr id="5" name="Inhaltsplatzhalter 4" descr="wurfm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64481" y="1322449"/>
            <a:ext cx="6015038" cy="2214563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Textfeld 5"/>
          <p:cNvSpPr txBox="1"/>
          <p:nvPr/>
        </p:nvSpPr>
        <p:spPr>
          <a:xfrm>
            <a:off x="395536" y="3754775"/>
            <a:ext cx="835292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400" dirty="0" smtClean="0"/>
              <a:t>Klassische Abschussvorrichtung:</a:t>
            </a:r>
          </a:p>
          <a:p>
            <a:pPr marL="269875" indent="-269875">
              <a:buFont typeface="Arial" pitchFamily="34" charset="0"/>
              <a:buChar char="•"/>
            </a:pPr>
            <a:r>
              <a:rPr lang="de-DE" sz="3000" dirty="0" smtClean="0"/>
              <a:t>Die Bahn der Kugel ist immer gleich, wenn die Startbedingungen gleich sind</a:t>
            </a:r>
          </a:p>
          <a:p>
            <a:pPr marL="269875" indent="-269875">
              <a:buFont typeface="Arial" pitchFamily="34" charset="0"/>
              <a:buChar char="•"/>
              <a:tabLst>
                <a:tab pos="269875" algn="l"/>
              </a:tabLst>
            </a:pPr>
            <a:r>
              <a:rPr lang="de-DE" sz="3000" dirty="0" smtClean="0"/>
              <a:t>M</a:t>
            </a:r>
            <a:r>
              <a:rPr lang="de-DE" sz="3000" dirty="0" smtClean="0"/>
              <a:t>an kann alle Eigenschaften so präparieren, das ihre Abweichung fast null ist</a:t>
            </a:r>
            <a:endParaRPr lang="de-DE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5400" b="1" dirty="0" smtClean="0"/>
              <a:t>Unbestimmtheitsrelation</a:t>
            </a:r>
            <a:endParaRPr lang="de-DE" sz="54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Von Werner Heisenberg 1927 formuliert</a:t>
            </a:r>
          </a:p>
          <a:p>
            <a:pPr lvl="1">
              <a:buFont typeface="Symbol" pitchFamily="18" charset="2"/>
              <a:buChar char="-"/>
            </a:pPr>
            <a:r>
              <a:rPr lang="de-DE" dirty="0" smtClean="0"/>
              <a:t>Nach </a:t>
            </a:r>
            <a:r>
              <a:rPr lang="de-DE" dirty="0" smtClean="0"/>
              <a:t>Diskussion mit Einstein und </a:t>
            </a:r>
            <a:r>
              <a:rPr lang="de-DE" dirty="0" smtClean="0"/>
              <a:t>Bohr</a:t>
            </a:r>
          </a:p>
          <a:p>
            <a:r>
              <a:rPr lang="de-DE" dirty="0" smtClean="0"/>
              <a:t>Widerspricht der klassischen Auffassung der </a:t>
            </a:r>
            <a:r>
              <a:rPr lang="de-DE" dirty="0" err="1" smtClean="0"/>
              <a:t>Messmöglichkeiten</a:t>
            </a:r>
            <a:endParaRPr lang="de-DE" dirty="0" smtClean="0"/>
          </a:p>
          <a:p>
            <a:r>
              <a:rPr lang="de-DE" b="1" dirty="0" smtClean="0"/>
              <a:t>Ort und </a:t>
            </a:r>
            <a:r>
              <a:rPr lang="de-DE" b="1" dirty="0" smtClean="0"/>
              <a:t>Impuls </a:t>
            </a:r>
            <a:r>
              <a:rPr lang="de-DE" b="1" dirty="0" smtClean="0"/>
              <a:t>eines </a:t>
            </a:r>
            <a:r>
              <a:rPr lang="de-DE" b="1" dirty="0" smtClean="0"/>
              <a:t>Quantenobjekts </a:t>
            </a:r>
            <a:r>
              <a:rPr lang="de-DE" b="1" dirty="0" smtClean="0"/>
              <a:t>lassen sich nicht gleichzeitig beliebig genau </a:t>
            </a:r>
            <a:r>
              <a:rPr lang="de-DE" b="1" dirty="0" smtClean="0"/>
              <a:t>messen</a:t>
            </a:r>
            <a:endParaRPr lang="de-DE" dirty="0" smtClean="0"/>
          </a:p>
          <a:p>
            <a:r>
              <a:rPr lang="de-DE" dirty="0" smtClean="0"/>
              <a:t>Messung </a:t>
            </a:r>
            <a:r>
              <a:rPr lang="de-DE" dirty="0" smtClean="0"/>
              <a:t>beider Eigenschaften eines Quanten-</a:t>
            </a:r>
            <a:r>
              <a:rPr lang="de-DE" dirty="0" err="1" smtClean="0"/>
              <a:t>objekts</a:t>
            </a:r>
            <a:r>
              <a:rPr lang="de-DE" dirty="0" smtClean="0"/>
              <a:t> </a:t>
            </a:r>
            <a:r>
              <a:rPr lang="de-DE" dirty="0" smtClean="0"/>
              <a:t>ist nur </a:t>
            </a:r>
            <a:r>
              <a:rPr lang="de-DE" dirty="0" smtClean="0"/>
              <a:t>mit Unschärfe </a:t>
            </a:r>
            <a:r>
              <a:rPr lang="de-DE" dirty="0" smtClean="0"/>
              <a:t>möglich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6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Näherungsweise Herleitung</a:t>
            </a:r>
            <a:endParaRPr lang="de-DE" sz="54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409603" y="1393612"/>
            <a:ext cx="8161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Akustische Unschärferelation</a:t>
            </a:r>
            <a:r>
              <a:rPr lang="de-DE" sz="3200" dirty="0" smtClean="0"/>
              <a:t>:</a:t>
            </a:r>
            <a:endParaRPr lang="de-DE" sz="3200" dirty="0"/>
          </a:p>
        </p:txBody>
      </p:sp>
      <p:sp>
        <p:nvSpPr>
          <p:cNvPr id="6" name="Textfeld 5"/>
          <p:cNvSpPr txBox="1"/>
          <p:nvPr/>
        </p:nvSpPr>
        <p:spPr>
          <a:xfrm>
            <a:off x="395536" y="2060848"/>
            <a:ext cx="2424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Für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395536" y="3201726"/>
            <a:ext cx="31516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Für</a:t>
            </a:r>
            <a:endParaRPr lang="de-DE" sz="3200" dirty="0"/>
          </a:p>
        </p:txBody>
      </p:sp>
      <p:sp>
        <p:nvSpPr>
          <p:cNvPr id="13" name="Textfeld 12"/>
          <p:cNvSpPr txBox="1"/>
          <p:nvPr/>
        </p:nvSpPr>
        <p:spPr>
          <a:xfrm>
            <a:off x="395536" y="4272264"/>
            <a:ext cx="2262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 smtClean="0"/>
              <a:t>Für</a:t>
            </a:r>
            <a:endParaRPr lang="de-DE" sz="3200" dirty="0"/>
          </a:p>
        </p:txBody>
      </p:sp>
      <p:sp>
        <p:nvSpPr>
          <p:cNvPr id="15" name="Textfeld 14"/>
          <p:cNvSpPr txBox="1"/>
          <p:nvPr/>
        </p:nvSpPr>
        <p:spPr>
          <a:xfrm>
            <a:off x="863588" y="5661248"/>
            <a:ext cx="7416824" cy="707886"/>
          </a:xfrm>
          <a:prstGeom prst="rect">
            <a:avLst/>
          </a:prstGeom>
          <a:noFill/>
          <a:ln w="38100" cmpd="sng">
            <a:noFill/>
          </a:ln>
        </p:spPr>
        <p:txBody>
          <a:bodyPr wrap="square" rtlCol="0">
            <a:spAutoFit/>
          </a:bodyPr>
          <a:lstStyle/>
          <a:p>
            <a:r>
              <a:rPr lang="de-DE" sz="4000" dirty="0" smtClean="0"/>
              <a:t>Durch </a:t>
            </a:r>
            <a:r>
              <a:rPr lang="de-DE" sz="4000" dirty="0" smtClean="0"/>
              <a:t>umformen:</a:t>
            </a:r>
            <a:endParaRPr lang="de-DE" sz="4000" b="1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2052" name="Picture 4" descr="C:\Users\Chris\Desktop\latex-image-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8084" y="1412776"/>
            <a:ext cx="1600200" cy="628650"/>
          </a:xfrm>
          <a:prstGeom prst="rect">
            <a:avLst/>
          </a:prstGeom>
          <a:noFill/>
        </p:spPr>
      </p:pic>
      <p:pic>
        <p:nvPicPr>
          <p:cNvPr id="2053" name="Picture 5" descr="C:\Users\Chris\Desktop\Physik GFS Christian\latex-image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620" y="2074916"/>
            <a:ext cx="1114425" cy="628650"/>
          </a:xfrm>
          <a:prstGeom prst="rect">
            <a:avLst/>
          </a:prstGeom>
          <a:noFill/>
        </p:spPr>
      </p:pic>
      <p:pic>
        <p:nvPicPr>
          <p:cNvPr id="2054" name="Picture 6" descr="C:\Users\Chris\Desktop\Physik GFS Christian\latex-image-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5916" y="2584326"/>
            <a:ext cx="1485900" cy="628650"/>
          </a:xfrm>
          <a:prstGeom prst="rect">
            <a:avLst/>
          </a:prstGeom>
          <a:noFill/>
        </p:spPr>
      </p:pic>
      <p:pic>
        <p:nvPicPr>
          <p:cNvPr id="2055" name="Picture 7" descr="C:\Users\Chris\Desktop\Physik GFS Christian\latex-image-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4460" y="3284984"/>
            <a:ext cx="1257300" cy="561975"/>
          </a:xfrm>
          <a:prstGeom prst="rect">
            <a:avLst/>
          </a:prstGeom>
          <a:noFill/>
        </p:spPr>
      </p:pic>
      <p:pic>
        <p:nvPicPr>
          <p:cNvPr id="2056" name="Picture 8" descr="C:\Users\Chris\Desktop\Physik GFS Christian\latex-image-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4915" y="3750522"/>
            <a:ext cx="1419225" cy="628650"/>
          </a:xfrm>
          <a:prstGeom prst="rect">
            <a:avLst/>
          </a:prstGeom>
          <a:noFill/>
        </p:spPr>
      </p:pic>
      <p:pic>
        <p:nvPicPr>
          <p:cNvPr id="2057" name="Picture 9" descr="C:\Users\Chris\Desktop\Physik GFS Christian\latex-image-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4257092"/>
            <a:ext cx="790575" cy="695325"/>
          </a:xfrm>
          <a:prstGeom prst="rect">
            <a:avLst/>
          </a:prstGeom>
          <a:noFill/>
        </p:spPr>
      </p:pic>
      <p:pic>
        <p:nvPicPr>
          <p:cNvPr id="2058" name="Picture 10" descr="C:\Users\Chris\Desktop\Physik GFS Christian\latex-image-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29984" y="4811220"/>
            <a:ext cx="1743075" cy="628650"/>
          </a:xfrm>
          <a:prstGeom prst="rect">
            <a:avLst/>
          </a:prstGeom>
          <a:noFill/>
        </p:spPr>
      </p:pic>
      <p:pic>
        <p:nvPicPr>
          <p:cNvPr id="2060" name="Picture 12" descr="C:\Users\Chris\Desktop\Physik GFS Christian\latex-image-11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5625244"/>
            <a:ext cx="2466975" cy="790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756" y="269776"/>
            <a:ext cx="8964488" cy="1143000"/>
          </a:xfrm>
        </p:spPr>
        <p:txBody>
          <a:bodyPr>
            <a:noAutofit/>
          </a:bodyPr>
          <a:lstStyle/>
          <a:p>
            <a:r>
              <a:rPr lang="de-DE" sz="5400" b="1" dirty="0" smtClean="0"/>
              <a:t>Formel der Unschärfe</a:t>
            </a:r>
            <a:endParaRPr lang="de-DE" sz="5400" b="1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57200" y="3583557"/>
            <a:ext cx="8229600" cy="337383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de-DE" dirty="0" smtClean="0"/>
              <a:t>Formel </a:t>
            </a:r>
            <a:r>
              <a:rPr lang="de-DE" dirty="0" smtClean="0"/>
              <a:t>beweist: Unschärfe </a:t>
            </a:r>
            <a:r>
              <a:rPr lang="de-DE" dirty="0" smtClean="0"/>
              <a:t>bei der Messung von Ort und </a:t>
            </a:r>
            <a:r>
              <a:rPr lang="de-DE" dirty="0" smtClean="0"/>
              <a:t>Impuls</a:t>
            </a:r>
            <a:endParaRPr lang="de-DE" dirty="0" smtClean="0"/>
          </a:p>
          <a:p>
            <a:pPr>
              <a:spcBef>
                <a:spcPts val="1200"/>
              </a:spcBef>
            </a:pPr>
            <a:r>
              <a:rPr lang="de-DE" dirty="0" smtClean="0"/>
              <a:t>Zu beachten: </a:t>
            </a:r>
            <a:r>
              <a:rPr lang="el-GR" i="1" dirty="0" smtClean="0"/>
              <a:t>Δ</a:t>
            </a:r>
            <a:r>
              <a:rPr lang="de-DE" i="1" dirty="0" smtClean="0"/>
              <a:t>p </a:t>
            </a:r>
            <a:r>
              <a:rPr lang="de-DE" dirty="0" smtClean="0"/>
              <a:t>ist in </a:t>
            </a:r>
            <a:r>
              <a:rPr lang="de-DE" dirty="0" smtClean="0"/>
              <a:t>y</a:t>
            </a:r>
            <a:r>
              <a:rPr lang="de-DE" sz="1400" dirty="0" smtClean="0"/>
              <a:t> </a:t>
            </a:r>
            <a:r>
              <a:rPr lang="de-DE" dirty="0" smtClean="0"/>
              <a:t>-</a:t>
            </a:r>
            <a:r>
              <a:rPr lang="de-DE" sz="1400" dirty="0" smtClean="0"/>
              <a:t> </a:t>
            </a:r>
            <a:r>
              <a:rPr lang="de-DE" dirty="0" smtClean="0"/>
              <a:t>Richtung </a:t>
            </a:r>
          </a:p>
          <a:p>
            <a:pPr>
              <a:spcBef>
                <a:spcPts val="1200"/>
              </a:spcBef>
            </a:pPr>
            <a:r>
              <a:rPr lang="de-DE" dirty="0" smtClean="0"/>
              <a:t>Denn</a:t>
            </a:r>
            <a:r>
              <a:rPr lang="de-DE" dirty="0" smtClean="0"/>
              <a:t>: </a:t>
            </a:r>
            <a:r>
              <a:rPr lang="el-GR" i="1" dirty="0" smtClean="0"/>
              <a:t>Δ</a:t>
            </a:r>
            <a:r>
              <a:rPr lang="de-DE" i="1" dirty="0" smtClean="0"/>
              <a:t>p </a:t>
            </a:r>
            <a:r>
              <a:rPr lang="de-DE" dirty="0" smtClean="0"/>
              <a:t>in </a:t>
            </a:r>
            <a:r>
              <a:rPr lang="de-DE" dirty="0" smtClean="0"/>
              <a:t>x</a:t>
            </a:r>
            <a:r>
              <a:rPr lang="de-DE" sz="1400" dirty="0" smtClean="0"/>
              <a:t> </a:t>
            </a:r>
            <a:r>
              <a:rPr lang="de-DE" dirty="0" smtClean="0"/>
              <a:t>-</a:t>
            </a:r>
            <a:r>
              <a:rPr lang="de-DE" sz="1400" dirty="0" smtClean="0"/>
              <a:t> </a:t>
            </a:r>
            <a:r>
              <a:rPr lang="de-DE" dirty="0" smtClean="0"/>
              <a:t>Richtung </a:t>
            </a:r>
            <a:r>
              <a:rPr lang="de-DE" dirty="0" smtClean="0"/>
              <a:t>ist klar messbar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3074" name="Picture 2" descr="C:\Users\Chris\Desktop\Physik GFS Christian\latex-image-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7936" y="1684226"/>
            <a:ext cx="1781175" cy="628650"/>
          </a:xfrm>
          <a:prstGeom prst="rect">
            <a:avLst/>
          </a:prstGeom>
          <a:noFill/>
        </p:spPr>
      </p:pic>
      <p:pic>
        <p:nvPicPr>
          <p:cNvPr id="3075" name="Picture 3" descr="C:\Users\Chris\Desktop\Physik GFS Christian\latex-image-1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8412" y="2574801"/>
            <a:ext cx="2171700" cy="638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 b="1" dirty="0" smtClean="0"/>
              <a:t>Beispiel zur Verdeutlichung</a:t>
            </a:r>
            <a:endParaRPr lang="de-DE" sz="5400" b="1" dirty="0"/>
          </a:p>
        </p:txBody>
      </p:sp>
      <p:pic>
        <p:nvPicPr>
          <p:cNvPr id="5" name="Inhaltsplatzhalter 4" descr="Abb7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211"/>
          <a:stretch>
            <a:fillRect/>
          </a:stretch>
        </p:blipFill>
        <p:spPr>
          <a:xfrm>
            <a:off x="1958340" y="1572384"/>
            <a:ext cx="5227320" cy="1964628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D16731-A4CE-496D-A9B0-B331C99BC7D0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95536" y="3666960"/>
            <a:ext cx="835292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  <a:tabLst>
                <a:tab pos="269875" algn="l"/>
              </a:tabLst>
            </a:pPr>
            <a:r>
              <a:rPr lang="de-DE" sz="3200" dirty="0" smtClean="0"/>
              <a:t>Ein Laser sendet stark gebündeltes Licht aus</a:t>
            </a:r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  <a:tabLst>
                <a:tab pos="269875" algn="l"/>
              </a:tabLst>
            </a:pPr>
            <a:r>
              <a:rPr lang="de-DE" sz="3200" dirty="0" smtClean="0"/>
              <a:t>Impulskomponente in y</a:t>
            </a:r>
            <a:r>
              <a:rPr lang="de-DE" sz="1400" dirty="0" smtClean="0"/>
              <a:t> </a:t>
            </a:r>
            <a:r>
              <a:rPr lang="de-DE" sz="3200" dirty="0" smtClean="0"/>
              <a:t>-</a:t>
            </a:r>
            <a:r>
              <a:rPr lang="de-DE" sz="1400" dirty="0" smtClean="0"/>
              <a:t> </a:t>
            </a:r>
            <a:r>
              <a:rPr lang="de-DE" sz="3200" dirty="0" smtClean="0"/>
              <a:t>Richtung ca. null</a:t>
            </a:r>
            <a:endParaRPr lang="de-DE" sz="3200" dirty="0" smtClean="0"/>
          </a:p>
          <a:p>
            <a:pPr marL="269875" indent="-269875">
              <a:spcBef>
                <a:spcPts val="1200"/>
              </a:spcBef>
              <a:buFont typeface="Arial" pitchFamily="34" charset="0"/>
              <a:buChar char="•"/>
              <a:tabLst>
                <a:tab pos="269875" algn="l"/>
              </a:tabLst>
            </a:pPr>
            <a:r>
              <a:rPr lang="de-DE" sz="3200" dirty="0" smtClean="0"/>
              <a:t>Doch dabei erhalten wir eine größere Orts-</a:t>
            </a:r>
            <a:r>
              <a:rPr lang="de-DE" sz="3200" dirty="0" err="1" smtClean="0"/>
              <a:t>streuung</a:t>
            </a:r>
            <a:r>
              <a:rPr lang="de-DE" sz="3200" dirty="0" smtClean="0"/>
              <a:t> </a:t>
            </a:r>
            <a:r>
              <a:rPr lang="el-GR" sz="3200" i="1" dirty="0" smtClean="0"/>
              <a:t>Δ</a:t>
            </a:r>
            <a:r>
              <a:rPr lang="de-DE" sz="3200" i="1" dirty="0" smtClean="0"/>
              <a:t>y</a:t>
            </a:r>
            <a:endParaRPr lang="de-DE" sz="32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Bildschirmpräsentation (4:3)</PresentationFormat>
  <Paragraphs>91</Paragraphs>
  <Slides>16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Larissa-Design</vt:lpstr>
      <vt:lpstr>Heisenberg‘sche Unbestimmtheitsrelation</vt:lpstr>
      <vt:lpstr>Gliederung</vt:lpstr>
      <vt:lpstr>Geschichte</vt:lpstr>
      <vt:lpstr>Präparationen</vt:lpstr>
      <vt:lpstr>Präparation</vt:lpstr>
      <vt:lpstr>Unbestimmtheitsrelation</vt:lpstr>
      <vt:lpstr>Näherungsweise Herleitung</vt:lpstr>
      <vt:lpstr>Formel der Unschärfe</vt:lpstr>
      <vt:lpstr>Beispiel zur Verdeutlichung</vt:lpstr>
      <vt:lpstr>Beispiel zur Verdeutlichung</vt:lpstr>
      <vt:lpstr>Beispielrechnung</vt:lpstr>
      <vt:lpstr>Elektronenstrahlröhre</vt:lpstr>
      <vt:lpstr>Kein Widerspruch!</vt:lpstr>
      <vt:lpstr>Bedeutung für die Physik</vt:lpstr>
      <vt:lpstr>Danke für ihre Aufmerksamkeit</vt:lpstr>
      <vt:lpstr>Quellen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Heisenberg‘sche Unbestimmtheitsrelatiom</dc:title>
  <dc:creator>Chris</dc:creator>
  <cp:lastModifiedBy>Chris</cp:lastModifiedBy>
  <cp:revision>85</cp:revision>
  <dcterms:created xsi:type="dcterms:W3CDTF">2010-12-04T21:30:54Z</dcterms:created>
  <dcterms:modified xsi:type="dcterms:W3CDTF">2010-12-06T23:07:19Z</dcterms:modified>
</cp:coreProperties>
</file>