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65"/>
  </p:notesMasterIdLst>
  <p:handoutMasterIdLst>
    <p:handoutMasterId r:id="rId66"/>
  </p:handoutMasterIdLst>
  <p:sldIdLst>
    <p:sldId id="256" r:id="rId8"/>
    <p:sldId id="332" r:id="rId9"/>
    <p:sldId id="333" r:id="rId10"/>
    <p:sldId id="258" r:id="rId11"/>
    <p:sldId id="334" r:id="rId12"/>
    <p:sldId id="336" r:id="rId13"/>
    <p:sldId id="338" r:id="rId14"/>
    <p:sldId id="261" r:id="rId15"/>
    <p:sldId id="276" r:id="rId16"/>
    <p:sldId id="284" r:id="rId17"/>
    <p:sldId id="335" r:id="rId18"/>
    <p:sldId id="260" r:id="rId19"/>
    <p:sldId id="339" r:id="rId20"/>
    <p:sldId id="344" r:id="rId21"/>
    <p:sldId id="345" r:id="rId22"/>
    <p:sldId id="346" r:id="rId23"/>
    <p:sldId id="347" r:id="rId24"/>
    <p:sldId id="262" r:id="rId25"/>
    <p:sldId id="308" r:id="rId26"/>
    <p:sldId id="340" r:id="rId27"/>
    <p:sldId id="297" r:id="rId28"/>
    <p:sldId id="288" r:id="rId29"/>
    <p:sldId id="341" r:id="rId30"/>
    <p:sldId id="264" r:id="rId31"/>
    <p:sldId id="348" r:id="rId32"/>
    <p:sldId id="265" r:id="rId33"/>
    <p:sldId id="306" r:id="rId34"/>
    <p:sldId id="291" r:id="rId35"/>
    <p:sldId id="305" r:id="rId36"/>
    <p:sldId id="342" r:id="rId37"/>
    <p:sldId id="337" r:id="rId38"/>
    <p:sldId id="343" r:id="rId39"/>
    <p:sldId id="283" r:id="rId40"/>
    <p:sldId id="349" r:id="rId41"/>
    <p:sldId id="257" r:id="rId42"/>
    <p:sldId id="350" r:id="rId43"/>
    <p:sldId id="351" r:id="rId44"/>
    <p:sldId id="315" r:id="rId45"/>
    <p:sldId id="330" r:id="rId46"/>
    <p:sldId id="331" r:id="rId47"/>
    <p:sldId id="290" r:id="rId48"/>
    <p:sldId id="352" r:id="rId49"/>
    <p:sldId id="353" r:id="rId50"/>
    <p:sldId id="354" r:id="rId51"/>
    <p:sldId id="355" r:id="rId52"/>
    <p:sldId id="356" r:id="rId53"/>
    <p:sldId id="323" r:id="rId54"/>
    <p:sldId id="357" r:id="rId55"/>
    <p:sldId id="358" r:id="rId56"/>
    <p:sldId id="359" r:id="rId57"/>
    <p:sldId id="360" r:id="rId58"/>
    <p:sldId id="361" r:id="rId59"/>
    <p:sldId id="329" r:id="rId60"/>
    <p:sldId id="316" r:id="rId61"/>
    <p:sldId id="285" r:id="rId62"/>
    <p:sldId id="318" r:id="rId63"/>
    <p:sldId id="267" r:id="rId64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5pPr>
    <a:lvl6pPr marL="2286000" algn="l" defTabSz="457200" rtl="0" eaLnBrk="1" latinLnBrk="0" hangingPunct="1"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6pPr>
    <a:lvl7pPr marL="2743200" algn="l" defTabSz="457200" rtl="0" eaLnBrk="1" latinLnBrk="0" hangingPunct="1"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7pPr>
    <a:lvl8pPr marL="3200400" algn="l" defTabSz="457200" rtl="0" eaLnBrk="1" latinLnBrk="0" hangingPunct="1"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8pPr>
    <a:lvl9pPr marL="3657600" algn="l" defTabSz="457200" rtl="0" eaLnBrk="1" latinLnBrk="0" hangingPunct="1">
      <a:defRPr sz="4200" kern="1200">
        <a:solidFill>
          <a:srgbClr val="000000"/>
        </a:solidFill>
        <a:latin typeface="Optima" charset="0"/>
        <a:ea typeface="ヒラギノ角ゴ ProN W3" charset="-128"/>
        <a:cs typeface="ヒラギノ角ゴ ProN W3" charset="-128"/>
        <a:sym typeface="Optima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94" y="-42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468DF-DD18-DB40-A130-5DB698DB88C3}" type="datetimeFigureOut">
              <a:rPr lang="de-DE" smtClean="0"/>
              <a:pPr/>
              <a:t>01.06.2010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7EA89-22DE-B048-995E-93C318ADD7E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595E0-FC43-6E44-9ACE-72583DA4CAE3}" type="datetimeFigureOut">
              <a:rPr lang="de-DE" smtClean="0"/>
              <a:pPr/>
              <a:t>01.06.2010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D4D4D-DDF5-7F48-A68E-B58620A3F2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Jan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5D4D4D-DDF5-7F48-A68E-B58620A3F254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Patrick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5D4D4D-DDF5-7F48-A68E-B58620A3F254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Patrick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5D4D4D-DDF5-7F48-A68E-B58620A3F254}" type="slidenum">
              <a:rPr lang="de-DE" smtClean="0"/>
              <a:pPr/>
              <a:t>30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Patrick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5D4D4D-DDF5-7F48-A68E-B58620A3F254}" type="slidenum">
              <a:rPr lang="de-DE" smtClean="0"/>
              <a:pPr/>
              <a:t>32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674BABB-13EB-824E-AD32-278B3197D275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A0E58B4-B627-874C-9677-0608644AC4B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BFF616C8-391D-9E40-BF99-18C1204E2D4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84150" y="2425700"/>
            <a:ext cx="6242050" cy="670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425700"/>
            <a:ext cx="6242050" cy="670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5D5336C-F3CB-E54F-B38E-3FFDD49F5FC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1D9C61D-FEAE-5147-8C48-B784A776E71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C8A6EB2-A1AD-F54F-85B8-DC2BE9A0563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1CD40D12-07EC-694D-A1EF-EC6D2D56589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00D4D8D9-D2A5-6347-8E78-53295968A52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735CA64-B097-414F-B283-796F43630DB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DC2B2BB-A704-9148-BC1A-72B3C680F2F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75813" y="241300"/>
            <a:ext cx="3163887" cy="88900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84150" y="241300"/>
            <a:ext cx="9339263" cy="88900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3899CBBD-58C2-294D-92B1-48BC15D419D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11F92DD3-C1DF-4C44-9DAE-A4E169A3ECE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61C346-07E4-DD45-AD9D-69139158A89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26051EB-F531-FF49-B0B1-96F7B2214E4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84150" y="2425700"/>
            <a:ext cx="6242050" cy="670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425700"/>
            <a:ext cx="6242050" cy="670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00CFE194-F8A8-7243-B12E-672F55D593E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E9B3E60-3515-164E-9C3A-BB47195F251F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547CBE3-F3EE-0F46-B6EA-CEFF314552A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7437669-C244-3743-B988-1526EDDC4911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5BD875B-8701-2248-9C12-DC97355ACCA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70E4D0F-345F-7C47-BBE6-471D4E6AC9A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592C7F76-7B59-3546-BA03-C99DEEF52D2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75813" y="241300"/>
            <a:ext cx="3163887" cy="88900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84150" y="241300"/>
            <a:ext cx="9339263" cy="88900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09C52286-6247-7442-9236-CA6FE5D4293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9CCD4E5-E348-A74C-9090-9ECA4DFF5141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DA20839-CB75-1841-83EE-EB8AF719F21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BFB07183-8133-4549-A4DA-62F0CF1AC35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5A22C7F-E8D5-2745-977C-FDA24D1FF3D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0F7B0A8-BFB8-CB47-B5A2-7137CA373C2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5F86D98-83A7-F641-9747-4CE14D739A4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20DE1D6-D1F5-0740-82D2-936FF971C77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0AD9D5F-5BBC-FE42-A42C-64D72634AA5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460C671-4920-7E42-BE6B-E0F1B917A69B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3FDA666C-039F-274A-8A9E-56944BFC46C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A478F35-4096-0C48-9BF9-1B0391ADBB2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3D0332-CB9F-8548-8591-ED05C2637C6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A69538-C5A8-A743-AF97-104F9E5F8C43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BBC017C-F763-0841-86E1-6DAF35184BF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84150" y="2400300"/>
            <a:ext cx="6242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400300"/>
            <a:ext cx="6242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0A44FFA-29C1-9A45-B3CF-9D06DB9AFF1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569C654-BA90-5A4E-8878-C659CB80B31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B763807-279D-6146-91FF-9DAC0714A82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1E03652-151A-F84E-82A1-64863BB9E041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6D1E949-35C4-2648-9B90-7FF73D752A6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54B24D6-7E1B-554F-BDE3-1199E7D94A2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8C2DF4-5EA4-524E-BFC4-AD53E4101B7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75813" y="241300"/>
            <a:ext cx="3163887" cy="78740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84150" y="241300"/>
            <a:ext cx="9339263" cy="78740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FEFB8FF-9EAD-EB47-B370-11DE0FCBA05D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96D78B7-ACF0-744A-B81F-8C65D05E9065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34C252-3F81-B646-9F19-A2ABB3AEE5F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E7721AE-F130-DF48-95ED-5E878C24CC3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84150" y="2400300"/>
            <a:ext cx="6242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400300"/>
            <a:ext cx="6242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0F0757-C427-0944-B7B9-B8435E23146D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A7C88E2-3CA6-A843-AF41-C94CBBA93ED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A28D105-FAF8-E842-9F34-BB59D7065FB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77D37AB-CAB5-8840-B067-A9F204EEF31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0AD62E5-AB94-D745-9901-949ACF46438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B2A999-B4F1-ED4E-8CE6-6963C5BECED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1F2B0AC-BD8F-3243-96EE-192B1A50FBA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75813" y="241300"/>
            <a:ext cx="3163887" cy="78740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84150" y="241300"/>
            <a:ext cx="9339263" cy="78740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9C3409F-68DE-9143-ADA0-FE17D9EA3625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3">
            <a:alphaModFix amt="10000"/>
          </a:blip>
          <a:srcRect/>
          <a:stretch>
            <a:fillRect/>
          </a:stretch>
        </p:blipFill>
        <p:spPr bwMode="auto">
          <a:xfrm>
            <a:off x="1004888" y="-2143125"/>
            <a:ext cx="19807237" cy="198056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441700" y="241300"/>
            <a:ext cx="939800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4150" y="2425700"/>
            <a:ext cx="12636500" cy="670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292100" tIns="292100" rIns="292100" bIns="292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text styles</a:t>
            </a:r>
          </a:p>
          <a:p>
            <a:pPr lvl="1"/>
            <a:r>
              <a:rPr lang="en-US">
                <a:sym typeface="Optima" charset="0"/>
              </a:rPr>
              <a:t>Second level</a:t>
            </a:r>
          </a:p>
          <a:p>
            <a:pPr lvl="2"/>
            <a:r>
              <a:rPr lang="en-US">
                <a:sym typeface="Optima" charset="0"/>
              </a:rPr>
              <a:t>Third level</a:t>
            </a:r>
          </a:p>
          <a:p>
            <a:pPr lvl="3"/>
            <a:r>
              <a:rPr lang="en-US">
                <a:sym typeface="Optima" charset="0"/>
              </a:rPr>
              <a:t>Fourth level</a:t>
            </a:r>
          </a:p>
          <a:p>
            <a:pPr lvl="4"/>
            <a:r>
              <a:rPr lang="en-US">
                <a:sym typeface="Optima" charset="0"/>
              </a:rPr>
              <a:t>Fifth level</a:t>
            </a: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 rot="10800000" flipH="1">
            <a:off x="-127000" y="2132013"/>
            <a:ext cx="132842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 rot="10800000" flipH="1">
            <a:off x="-127000" y="9155113"/>
            <a:ext cx="13284200" cy="1587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77" name="Rectangle 5"/>
          <p:cNvSpPr>
            <a:spLocks/>
          </p:cNvSpPr>
          <p:nvPr/>
        </p:nvSpPr>
        <p:spPr bwMode="auto">
          <a:xfrm>
            <a:off x="12166600" y="9302750"/>
            <a:ext cx="539750" cy="330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-84138" y="-109538"/>
            <a:ext cx="2992438" cy="2124076"/>
            <a:chOff x="0" y="0"/>
            <a:chExt cx="1886" cy="1339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 rot="3256983">
              <a:off x="189" y="189"/>
              <a:ext cx="960" cy="96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3080" name="Rectangle 8"/>
            <p:cNvSpPr>
              <a:spLocks/>
            </p:cNvSpPr>
            <p:nvPr/>
          </p:nvSpPr>
          <p:spPr bwMode="auto">
            <a:xfrm>
              <a:off x="1225" y="529"/>
              <a:ext cx="661" cy="6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Amok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Prevention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Systems</a:t>
              </a:r>
            </a:p>
            <a:p>
              <a:pPr algn="l"/>
              <a:r>
                <a:rPr lang="en-US" sz="1600">
                  <a:solidFill>
                    <a:srgbClr val="676767"/>
                  </a:solidFill>
                  <a:ea typeface="Optima" charset="0"/>
                  <a:cs typeface="Optima" charset="0"/>
                </a:rPr>
                <a:t>GmbH</a:t>
              </a:r>
            </a:p>
          </p:txBody>
        </p:sp>
      </p:grpSp>
      <p:sp>
        <p:nvSpPr>
          <p:cNvPr id="3081" name="Text Box 9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657138" y="9309100"/>
            <a:ext cx="325437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chemeClr val="tx1"/>
                </a:solidFill>
                <a:ea typeface="Optima" charset="0"/>
                <a:cs typeface="Optima" charset="0"/>
              </a:defRPr>
            </a:lvl1pPr>
          </a:lstStyle>
          <a:p>
            <a:fld id="{2B8EAB3B-1455-8E42-8AED-7045899049CF}" type="slidenum">
              <a:rPr lang="en-US"/>
              <a:pPr/>
              <a:t>‹Nr.›</a:t>
            </a:fld>
            <a:endParaRPr lang="en-US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62550" y="9223375"/>
            <a:ext cx="2679700" cy="495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5">
            <a:alphaModFix amt="10000"/>
          </a:blip>
          <a:srcRect/>
          <a:stretch>
            <a:fillRect/>
          </a:stretch>
        </p:blipFill>
        <p:spPr bwMode="auto">
          <a:xfrm>
            <a:off x="1004888" y="-2143125"/>
            <a:ext cx="19807237" cy="198056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+mj-lt"/>
          <a:ea typeface="+mj-ea"/>
          <a:cs typeface="+mj-cs"/>
          <a:sym typeface="Optima" charset="0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9pPr>
    </p:titleStyle>
    <p:bodyStyle>
      <a:lvl1pPr marL="558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1pPr>
      <a:lvl2pPr marL="1003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2pPr>
      <a:lvl3pPr marL="1447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3pPr>
      <a:lvl4pPr marL="1892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4pPr>
      <a:lvl5pPr marL="2336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5pPr>
      <a:lvl6pPr marL="27940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6pPr>
      <a:lvl7pPr marL="32512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7pPr>
      <a:lvl8pPr marL="37084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8pPr>
      <a:lvl9pPr marL="41656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441700" y="241300"/>
            <a:ext cx="939800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4150" y="2425700"/>
            <a:ext cx="12636500" cy="670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292100" tIns="292100" rIns="292100" bIns="292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text styles</a:t>
            </a:r>
          </a:p>
          <a:p>
            <a:pPr lvl="1"/>
            <a:r>
              <a:rPr lang="en-US">
                <a:sym typeface="Optima" charset="0"/>
              </a:rPr>
              <a:t>Second level</a:t>
            </a:r>
          </a:p>
          <a:p>
            <a:pPr lvl="2"/>
            <a:r>
              <a:rPr lang="en-US">
                <a:sym typeface="Optima" charset="0"/>
              </a:rPr>
              <a:t>Third level</a:t>
            </a:r>
          </a:p>
          <a:p>
            <a:pPr lvl="3"/>
            <a:r>
              <a:rPr lang="en-US">
                <a:sym typeface="Optima" charset="0"/>
              </a:rPr>
              <a:t>Fourth level</a:t>
            </a:r>
          </a:p>
          <a:p>
            <a:pPr lvl="4"/>
            <a:r>
              <a:rPr lang="en-US">
                <a:sym typeface="Optima" charset="0"/>
              </a:rPr>
              <a:t>Fifth level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 rot="10800000" flipH="1">
            <a:off x="-127000" y="2132013"/>
            <a:ext cx="132842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rot="10800000" flipH="1">
            <a:off x="-127000" y="9155113"/>
            <a:ext cx="13284200" cy="1587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01" name="Rectangle 5"/>
          <p:cNvSpPr>
            <a:spLocks/>
          </p:cNvSpPr>
          <p:nvPr/>
        </p:nvSpPr>
        <p:spPr bwMode="auto">
          <a:xfrm>
            <a:off x="12166600" y="9302750"/>
            <a:ext cx="539750" cy="330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-84138" y="-109538"/>
            <a:ext cx="2992438" cy="2124076"/>
            <a:chOff x="0" y="0"/>
            <a:chExt cx="1886" cy="1339"/>
          </a:xfrm>
        </p:grpSpPr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 rot="3256983">
              <a:off x="189" y="189"/>
              <a:ext cx="960" cy="96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4104" name="Rectangle 8"/>
            <p:cNvSpPr>
              <a:spLocks/>
            </p:cNvSpPr>
            <p:nvPr/>
          </p:nvSpPr>
          <p:spPr bwMode="auto">
            <a:xfrm>
              <a:off x="1225" y="529"/>
              <a:ext cx="661" cy="6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Amok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Prevention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Systems</a:t>
              </a:r>
            </a:p>
            <a:p>
              <a:pPr algn="l"/>
              <a:r>
                <a:rPr lang="en-US" sz="1600">
                  <a:solidFill>
                    <a:srgbClr val="676767"/>
                  </a:solidFill>
                  <a:ea typeface="Optima" charset="0"/>
                  <a:cs typeface="Optima" charset="0"/>
                </a:rPr>
                <a:t>GmbH</a:t>
              </a:r>
            </a:p>
          </p:txBody>
        </p:sp>
      </p:grpSp>
      <p:sp>
        <p:nvSpPr>
          <p:cNvPr id="4105" name="Text Box 9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657138" y="9309100"/>
            <a:ext cx="325437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chemeClr val="tx1"/>
                </a:solidFill>
                <a:ea typeface="Optima" charset="0"/>
                <a:cs typeface="Optima" charset="0"/>
              </a:defRPr>
            </a:lvl1pPr>
          </a:lstStyle>
          <a:p>
            <a:fld id="{DC99C68E-5883-F84E-BC25-C41EC181C564}" type="slidenum">
              <a:rPr lang="en-US"/>
              <a:pPr/>
              <a:t>‹Nr.›</a:t>
            </a:fld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62550" y="9223375"/>
            <a:ext cx="2679700" cy="495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+mj-lt"/>
          <a:ea typeface="+mj-ea"/>
          <a:cs typeface="+mj-cs"/>
          <a:sym typeface="Optima" charset="0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9pPr>
    </p:titleStyle>
    <p:bodyStyle>
      <a:lvl1pPr marL="558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1pPr>
      <a:lvl2pPr marL="1003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2pPr>
      <a:lvl3pPr marL="1447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3pPr>
      <a:lvl4pPr marL="1892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4pPr>
      <a:lvl5pPr marL="2336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5pPr>
      <a:lvl6pPr marL="27940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6pPr>
      <a:lvl7pPr marL="32512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7pPr>
      <a:lvl8pPr marL="37084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8pPr>
      <a:lvl9pPr marL="41656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Line 1"/>
          <p:cNvSpPr>
            <a:spLocks noChangeShapeType="1"/>
          </p:cNvSpPr>
          <p:nvPr/>
        </p:nvSpPr>
        <p:spPr bwMode="auto">
          <a:xfrm rot="10800000" flipH="1">
            <a:off x="-127000" y="9155113"/>
            <a:ext cx="13284200" cy="1587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122" name="Rectangle 2"/>
          <p:cNvSpPr>
            <a:spLocks/>
          </p:cNvSpPr>
          <p:nvPr/>
        </p:nvSpPr>
        <p:spPr bwMode="auto">
          <a:xfrm>
            <a:off x="12166600" y="9302750"/>
            <a:ext cx="539750" cy="330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214313" y="190500"/>
            <a:ext cx="2693987" cy="1606550"/>
            <a:chOff x="0" y="0"/>
            <a:chExt cx="1696" cy="1012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5125" name="Rectangle 5"/>
            <p:cNvSpPr>
              <a:spLocks/>
            </p:cNvSpPr>
            <p:nvPr/>
          </p:nvSpPr>
          <p:spPr bwMode="auto">
            <a:xfrm>
              <a:off x="1035" y="340"/>
              <a:ext cx="661" cy="6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Amok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Prevention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Systems</a:t>
              </a:r>
            </a:p>
            <a:p>
              <a:pPr algn="l"/>
              <a:r>
                <a:rPr lang="en-US" sz="1600">
                  <a:solidFill>
                    <a:srgbClr val="676767"/>
                  </a:solidFill>
                  <a:ea typeface="Optima" charset="0"/>
                  <a:cs typeface="Optima" charset="0"/>
                </a:rPr>
                <a:t>GmbH</a:t>
              </a:r>
            </a:p>
          </p:txBody>
        </p:sp>
      </p:grpSp>
      <p:sp>
        <p:nvSpPr>
          <p:cNvPr id="5126" name="Text Box 6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657138" y="9309100"/>
            <a:ext cx="325437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chemeClr val="tx1"/>
                </a:solidFill>
                <a:ea typeface="Optima" charset="0"/>
                <a:cs typeface="Optima" charset="0"/>
              </a:defRPr>
            </a:lvl1pPr>
          </a:lstStyle>
          <a:p>
            <a:fld id="{00622E8A-0003-B547-8143-1F96166D0381}" type="slidenum">
              <a:rPr lang="en-US"/>
              <a:pPr/>
              <a:t>‹Nr.›</a:t>
            </a:fld>
            <a:endParaRPr lang="en-US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62550" y="9223375"/>
            <a:ext cx="2679700" cy="495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5">
            <a:alphaModFix amt="10000"/>
          </a:blip>
          <a:srcRect/>
          <a:stretch>
            <a:fillRect/>
          </a:stretch>
        </p:blipFill>
        <p:spPr bwMode="auto">
          <a:xfrm>
            <a:off x="1004888" y="-2143125"/>
            <a:ext cx="19807237" cy="198056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+mj-lt"/>
          <a:ea typeface="+mj-ea"/>
          <a:cs typeface="+mj-cs"/>
          <a:sym typeface="Optima" charset="0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9pPr>
    </p:titleStyle>
    <p:bodyStyle>
      <a:lvl1pPr marL="8509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1pPr>
      <a:lvl2pPr marL="12954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2pPr>
      <a:lvl3pPr marL="17399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3pPr>
      <a:lvl4pPr marL="21844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4pPr>
      <a:lvl5pPr marL="26289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5pPr>
      <a:lvl6pPr marL="30861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6pPr>
      <a:lvl7pPr marL="3543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7pPr>
      <a:lvl8pPr marL="40005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8pPr>
      <a:lvl9pPr marL="44577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3">
            <a:alphaModFix amt="10000"/>
          </a:blip>
          <a:srcRect/>
          <a:stretch>
            <a:fillRect/>
          </a:stretch>
        </p:blipFill>
        <p:spPr bwMode="auto">
          <a:xfrm>
            <a:off x="1004888" y="-2143125"/>
            <a:ext cx="19807237" cy="198056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41700" y="241300"/>
            <a:ext cx="939800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4150" y="2400300"/>
            <a:ext cx="126365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292100" tIns="292100" rIns="292100" bIns="292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text styles</a:t>
            </a:r>
          </a:p>
          <a:p>
            <a:pPr lvl="1"/>
            <a:r>
              <a:rPr lang="en-US">
                <a:sym typeface="Optima" charset="0"/>
              </a:rPr>
              <a:t>Second level</a:t>
            </a:r>
          </a:p>
          <a:p>
            <a:pPr lvl="2"/>
            <a:r>
              <a:rPr lang="en-US">
                <a:sym typeface="Optima" charset="0"/>
              </a:rPr>
              <a:t>Third level</a:t>
            </a:r>
          </a:p>
          <a:p>
            <a:pPr lvl="3"/>
            <a:r>
              <a:rPr lang="en-US">
                <a:sym typeface="Optima" charset="0"/>
              </a:rPr>
              <a:t>Fourth level</a:t>
            </a:r>
          </a:p>
          <a:p>
            <a:pPr lvl="4"/>
            <a:r>
              <a:rPr lang="en-US">
                <a:sym typeface="Optima" charset="0"/>
              </a:rPr>
              <a:t>Fifth level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rot="10800000" flipH="1">
            <a:off x="-127000" y="2132013"/>
            <a:ext cx="132842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rot="10800000" flipH="1">
            <a:off x="0" y="8431213"/>
            <a:ext cx="13284200" cy="1587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rot="10800000" flipH="1">
            <a:off x="-127000" y="9155113"/>
            <a:ext cx="13284200" cy="1587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151" name="Rectangle 7"/>
          <p:cNvSpPr>
            <a:spLocks/>
          </p:cNvSpPr>
          <p:nvPr/>
        </p:nvSpPr>
        <p:spPr bwMode="auto">
          <a:xfrm>
            <a:off x="12166600" y="9302750"/>
            <a:ext cx="539750" cy="330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214313" y="190500"/>
            <a:ext cx="2693987" cy="1606550"/>
            <a:chOff x="0" y="0"/>
            <a:chExt cx="1696" cy="1012"/>
          </a:xfrm>
        </p:grpSpPr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6154" name="Rectangle 10"/>
            <p:cNvSpPr>
              <a:spLocks/>
            </p:cNvSpPr>
            <p:nvPr/>
          </p:nvSpPr>
          <p:spPr bwMode="auto">
            <a:xfrm>
              <a:off x="1035" y="340"/>
              <a:ext cx="661" cy="6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Amok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Prevention</a:t>
              </a:r>
            </a:p>
            <a:p>
              <a:pPr algn="l"/>
              <a:r>
                <a:rPr lang="en-US" sz="1600">
                  <a:solidFill>
                    <a:schemeClr val="tx1"/>
                  </a:solidFill>
                  <a:ea typeface="Optima" charset="0"/>
                  <a:cs typeface="Optima" charset="0"/>
                </a:rPr>
                <a:t>Systems</a:t>
              </a:r>
            </a:p>
            <a:p>
              <a:pPr algn="l"/>
              <a:r>
                <a:rPr lang="en-US" sz="1600">
                  <a:solidFill>
                    <a:srgbClr val="676767"/>
                  </a:solidFill>
                  <a:ea typeface="Optima" charset="0"/>
                  <a:cs typeface="Optima" charset="0"/>
                </a:rPr>
                <a:t>GmbH</a:t>
              </a:r>
            </a:p>
          </p:txBody>
        </p:sp>
      </p:grpSp>
      <p:sp>
        <p:nvSpPr>
          <p:cNvPr id="6155" name="Text Box 11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657138" y="9309100"/>
            <a:ext cx="325437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chemeClr val="tx1"/>
                </a:solidFill>
                <a:ea typeface="Optima" charset="0"/>
                <a:cs typeface="Optima" charset="0"/>
              </a:defRPr>
            </a:lvl1pPr>
          </a:lstStyle>
          <a:p>
            <a:fld id="{1CD80BB2-F03A-0B42-967C-DA1ED5DFD604}" type="slidenum">
              <a:rPr lang="en-US"/>
              <a:pPr/>
              <a:t>‹Nr.›</a:t>
            </a:fld>
            <a:endParaRPr lang="en-US"/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162550" y="9223375"/>
            <a:ext cx="2679700" cy="495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+mj-lt"/>
          <a:ea typeface="+mj-ea"/>
          <a:cs typeface="+mj-cs"/>
          <a:sym typeface="Optima" charset="0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9pPr>
    </p:titleStyle>
    <p:bodyStyle>
      <a:lvl1pPr marL="558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1pPr>
      <a:lvl2pPr marL="1003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2pPr>
      <a:lvl3pPr marL="1447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3pPr>
      <a:lvl4pPr marL="1892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4pPr>
      <a:lvl5pPr marL="2336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5pPr>
      <a:lvl6pPr marL="27940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6pPr>
      <a:lvl7pPr marL="32512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7pPr>
      <a:lvl8pPr marL="37084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8pPr>
      <a:lvl9pPr marL="41656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3">
            <a:alphaModFix amt="10000"/>
          </a:blip>
          <a:srcRect/>
          <a:stretch>
            <a:fillRect/>
          </a:stretch>
        </p:blipFill>
        <p:spPr bwMode="auto">
          <a:xfrm>
            <a:off x="1004888" y="-2143125"/>
            <a:ext cx="19807237" cy="198056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41700" y="241300"/>
            <a:ext cx="939800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4150" y="2400300"/>
            <a:ext cx="126365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292100" tIns="292100" rIns="292100" bIns="292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Optima" charset="0"/>
              </a:rPr>
              <a:t>Click to edit Master text styles</a:t>
            </a:r>
          </a:p>
          <a:p>
            <a:pPr lvl="1"/>
            <a:r>
              <a:rPr lang="en-US">
                <a:sym typeface="Optima" charset="0"/>
              </a:rPr>
              <a:t>Second level</a:t>
            </a:r>
          </a:p>
          <a:p>
            <a:pPr lvl="2"/>
            <a:r>
              <a:rPr lang="en-US">
                <a:sym typeface="Optima" charset="0"/>
              </a:rPr>
              <a:t>Third level</a:t>
            </a:r>
          </a:p>
          <a:p>
            <a:pPr lvl="3"/>
            <a:r>
              <a:rPr lang="en-US">
                <a:sym typeface="Optima" charset="0"/>
              </a:rPr>
              <a:t>Fourth level</a:t>
            </a:r>
          </a:p>
          <a:p>
            <a:pPr lvl="4"/>
            <a:r>
              <a:rPr lang="en-US">
                <a:sym typeface="Optima" charset="0"/>
              </a:rPr>
              <a:t>Fifth level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 rot="10800000" flipH="1">
            <a:off x="-127000" y="2132013"/>
            <a:ext cx="132842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rot="10800000" flipH="1">
            <a:off x="0" y="8431213"/>
            <a:ext cx="13284200" cy="1587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rot="10800000" flipH="1">
            <a:off x="-127000" y="9155113"/>
            <a:ext cx="13284200" cy="1587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175" name="Rectangle 7"/>
          <p:cNvSpPr>
            <a:spLocks/>
          </p:cNvSpPr>
          <p:nvPr/>
        </p:nvSpPr>
        <p:spPr bwMode="auto">
          <a:xfrm>
            <a:off x="12166600" y="9302750"/>
            <a:ext cx="539750" cy="330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0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</a:p>
        </p:txBody>
      </p:sp>
      <p:sp>
        <p:nvSpPr>
          <p:cNvPr id="7176" name="Text Box 8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657138" y="9309100"/>
            <a:ext cx="325437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chemeClr val="tx1"/>
                </a:solidFill>
                <a:ea typeface="Optima" charset="0"/>
                <a:cs typeface="Optima" charset="0"/>
              </a:defRPr>
            </a:lvl1pPr>
          </a:lstStyle>
          <a:p>
            <a:fld id="{7CE3DBF7-A08B-A043-984F-2012DB5B59F8}" type="slidenum">
              <a:rPr lang="en-US"/>
              <a:pPr/>
              <a:t>‹Nr.›</a:t>
            </a:fld>
            <a:endParaRPr lang="en-US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62550" y="9223375"/>
            <a:ext cx="2679700" cy="495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+mj-lt"/>
          <a:ea typeface="+mj-ea"/>
          <a:cs typeface="+mj-cs"/>
          <a:sym typeface="Optima" charset="0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Optima" charset="0"/>
          <a:ea typeface="ヒラギノ角ゴ ProN W6" charset="-128"/>
          <a:cs typeface="ヒラギノ角ゴ ProN W6" charset="-128"/>
          <a:sym typeface="Optima" charset="0"/>
        </a:defRPr>
      </a:lvl9pPr>
    </p:titleStyle>
    <p:bodyStyle>
      <a:lvl1pPr marL="558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1pPr>
      <a:lvl2pPr marL="1003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2pPr>
      <a:lvl3pPr marL="1447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3pPr>
      <a:lvl4pPr marL="18923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4pPr>
      <a:lvl5pPr marL="23368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5pPr>
      <a:lvl6pPr marL="27940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6pPr>
      <a:lvl7pPr marL="32512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7pPr>
      <a:lvl8pPr marL="37084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8pPr>
      <a:lvl9pPr marL="4165600" indent="-533400" algn="l" rtl="0" fontAlgn="base">
        <a:spcBef>
          <a:spcPts val="2400"/>
        </a:spcBef>
        <a:spcAft>
          <a:spcPct val="0"/>
        </a:spcAft>
        <a:buSzPct val="80000"/>
        <a:buFont typeface="Optima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Optima" charset="0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flickr.com/photos/calliope/2313727442/" TargetMode="Externa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27271164@N08/4269793095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6.xml"/><Relationship Id="rId4" Type="http://schemas.openxmlformats.org/officeDocument/2006/relationships/hyperlink" Target="http://www.flickr.com/photos/thetruthabout/2920460060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shuttermonkey/3424750103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4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5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6.v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1"/>
          <p:cNvGrpSpPr>
            <a:grpSpLocks/>
          </p:cNvGrpSpPr>
          <p:nvPr/>
        </p:nvGrpSpPr>
        <p:grpSpPr bwMode="auto">
          <a:xfrm>
            <a:off x="1976438" y="2463800"/>
            <a:ext cx="9039225" cy="4095750"/>
            <a:chOff x="0" y="0"/>
            <a:chExt cx="5694" cy="258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50" y="0"/>
              <a:ext cx="1600" cy="160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9219" name="Rectangle 3"/>
            <p:cNvSpPr>
              <a:spLocks/>
            </p:cNvSpPr>
            <p:nvPr/>
          </p:nvSpPr>
          <p:spPr bwMode="auto">
            <a:xfrm>
              <a:off x="0" y="2116"/>
              <a:ext cx="5694" cy="46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chemeClr val="tx1"/>
                  </a:solidFill>
                  <a:ea typeface="Optima" charset="0"/>
                  <a:cs typeface="Optima" charset="0"/>
                </a:rPr>
                <a:t>APS: Amok Prevention Systems GmbH</a:t>
              </a:r>
            </a:p>
          </p:txBody>
        </p:sp>
      </p:grpSp>
      <p:sp>
        <p:nvSpPr>
          <p:cNvPr id="9220" name="Rectangle 4"/>
          <p:cNvSpPr>
            <a:spLocks/>
          </p:cNvSpPr>
          <p:nvPr/>
        </p:nvSpPr>
        <p:spPr bwMode="auto">
          <a:xfrm>
            <a:off x="3556000" y="8401050"/>
            <a:ext cx="5880100" cy="812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40000"/>
              </a:lnSpc>
            </a:pPr>
            <a:r>
              <a:rPr lang="en-US" sz="2000" dirty="0">
                <a:solidFill>
                  <a:schemeClr val="tx1"/>
                </a:solidFill>
                <a:ea typeface="Optima" charset="0"/>
                <a:cs typeface="Optima" charset="0"/>
              </a:rPr>
              <a:t>Tobias </a:t>
            </a:r>
            <a:r>
              <a:rPr lang="en-US" sz="2000" dirty="0" err="1">
                <a:solidFill>
                  <a:schemeClr val="tx1"/>
                </a:solidFill>
                <a:ea typeface="Optima" charset="0"/>
                <a:cs typeface="Optima" charset="0"/>
              </a:rPr>
              <a:t>Kapp</a:t>
            </a:r>
            <a:r>
              <a:rPr lang="en-US" sz="2000" dirty="0">
                <a:solidFill>
                  <a:schemeClr val="tx1"/>
                </a:solidFill>
                <a:ea typeface="Optima" charset="0"/>
                <a:cs typeface="Optima" charset="0"/>
              </a:rPr>
              <a:t>, Nicolai </a:t>
            </a:r>
            <a:r>
              <a:rPr lang="en-US" sz="2000" dirty="0" err="1">
                <a:solidFill>
                  <a:schemeClr val="tx1"/>
                </a:solidFill>
                <a:ea typeface="Optima" charset="0"/>
                <a:cs typeface="Optima" charset="0"/>
              </a:rPr>
              <a:t>Kaschta</a:t>
            </a:r>
            <a:r>
              <a:rPr lang="en-US" sz="2000" dirty="0">
                <a:solidFill>
                  <a:schemeClr val="tx1"/>
                </a:solidFill>
                <a:ea typeface="Optima" charset="0"/>
                <a:cs typeface="Optima" charset="0"/>
              </a:rPr>
              <a:t>, Christian </a:t>
            </a:r>
            <a:r>
              <a:rPr lang="en-US" sz="2000" dirty="0" err="1">
                <a:solidFill>
                  <a:schemeClr val="tx1"/>
                </a:solidFill>
                <a:ea typeface="Optima" charset="0"/>
                <a:cs typeface="Optima" charset="0"/>
              </a:rPr>
              <a:t>Kurz</a:t>
            </a:r>
            <a:r>
              <a:rPr lang="en-US" sz="2000" dirty="0">
                <a:solidFill>
                  <a:schemeClr val="tx1"/>
                </a:solidFill>
                <a:ea typeface="Optima" charset="0"/>
                <a:cs typeface="Optima" charset="0"/>
              </a:rPr>
              <a:t>,</a:t>
            </a:r>
            <a:r>
              <a:rPr lang="en-US" sz="20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sz="20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Jannis</a:t>
            </a:r>
            <a:r>
              <a:rPr lang="en-US" sz="20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Optima" charset="0"/>
                <a:cs typeface="Optima" charset="0"/>
              </a:rPr>
              <a:t>Schnitzer</a:t>
            </a:r>
            <a:r>
              <a:rPr lang="en-US" sz="2000" dirty="0">
                <a:solidFill>
                  <a:schemeClr val="tx1"/>
                </a:solidFill>
                <a:ea typeface="Optima" charset="0"/>
                <a:cs typeface="Optima" charset="0"/>
              </a:rPr>
              <a:t>, Patrick </a:t>
            </a:r>
            <a:r>
              <a:rPr lang="en-US" sz="2000" dirty="0" err="1">
                <a:solidFill>
                  <a:schemeClr val="tx1"/>
                </a:solidFill>
                <a:ea typeface="Optima" charset="0"/>
                <a:cs typeface="Optima" charset="0"/>
              </a:rPr>
              <a:t>Siewert</a:t>
            </a:r>
            <a:r>
              <a:rPr lang="en-US" sz="2000" dirty="0">
                <a:solidFill>
                  <a:schemeClr val="tx1"/>
                </a:solidFill>
                <a:ea typeface="Optima" charset="0"/>
                <a:cs typeface="Optima" charset="0"/>
              </a:rPr>
              <a:t>, Jan </a:t>
            </a:r>
            <a:r>
              <a:rPr lang="en-US" sz="2000" dirty="0" err="1">
                <a:solidFill>
                  <a:schemeClr val="tx1"/>
                </a:solidFill>
                <a:ea typeface="Optima" charset="0"/>
                <a:cs typeface="Optima" charset="0"/>
              </a:rPr>
              <a:t>Stifter</a:t>
            </a:r>
            <a:endParaRPr lang="en-US" sz="20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78DA13-42A8-694B-BBFC-3BEAB777781E}" type="slidenum">
              <a:rPr lang="en-US"/>
              <a:pPr/>
              <a:t>10</a:t>
            </a:fld>
            <a:endParaRPr lang="en-US"/>
          </a:p>
        </p:txBody>
      </p:sp>
      <p:sp>
        <p:nvSpPr>
          <p:cNvPr id="1843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1843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1843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1843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1843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Planung</a:t>
            </a:r>
          </a:p>
        </p:txBody>
      </p:sp>
      <p:sp>
        <p:nvSpPr>
          <p:cNvPr id="1843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1843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18440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Investitionen</a:t>
            </a:r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84150" y="2400300"/>
            <a:ext cx="12636500" cy="4508500"/>
          </a:xfrm>
          <a:ln/>
        </p:spPr>
        <p:txBody>
          <a:bodyPr/>
          <a:lstStyle/>
          <a:p>
            <a:pPr marL="850900" indent="-825500">
              <a:spcBef>
                <a:spcPct val="0"/>
              </a:spcBef>
            </a:pPr>
            <a:r>
              <a:rPr lang="en-US" sz="3600" dirty="0" err="1"/>
              <a:t>Anmietung</a:t>
            </a:r>
            <a:r>
              <a:rPr lang="en-US" sz="3600" dirty="0"/>
              <a:t> von </a:t>
            </a:r>
            <a:r>
              <a:rPr lang="en-US" sz="3600" dirty="0" err="1"/>
              <a:t>Räumlichkeiten</a:t>
            </a:r>
            <a:r>
              <a:rPr lang="en-US" sz="3600" dirty="0"/>
              <a:t> in </a:t>
            </a:r>
            <a:r>
              <a:rPr lang="en-US" sz="3600" dirty="0" err="1"/>
              <a:t>Ketsch</a:t>
            </a:r>
            <a:endParaRPr lang="en-US" sz="3600" dirty="0"/>
          </a:p>
          <a:p>
            <a:pPr marL="1295400" lvl="1" indent="-825500">
              <a:spcBef>
                <a:spcPts val="2100"/>
              </a:spcBef>
              <a:buFont typeface="Lucida Grande" charset="0"/>
              <a:buChar char="‣"/>
            </a:pPr>
            <a:r>
              <a:rPr lang="en-US" sz="3600" dirty="0" err="1"/>
              <a:t>Beispielhafter</a:t>
            </a:r>
            <a:r>
              <a:rPr lang="en-US" sz="3600" dirty="0"/>
              <a:t> </a:t>
            </a:r>
            <a:r>
              <a:rPr lang="en-US" sz="3600" dirty="0" err="1"/>
              <a:t>Aufbau</a:t>
            </a:r>
            <a:r>
              <a:rPr lang="en-US" sz="3600" dirty="0"/>
              <a:t> </a:t>
            </a:r>
            <a:r>
              <a:rPr lang="en-US" sz="3600" dirty="0" err="1"/>
              <a:t>unseres</a:t>
            </a:r>
            <a:r>
              <a:rPr lang="en-US" sz="3600" dirty="0"/>
              <a:t> </a:t>
            </a:r>
            <a:r>
              <a:rPr lang="en-US" sz="3600" dirty="0" err="1"/>
              <a:t>Sicherheitssystems</a:t>
            </a:r>
            <a:endParaRPr lang="en-US" sz="3600" dirty="0"/>
          </a:p>
          <a:p>
            <a:pPr marL="1295400" lvl="1" indent="-825500">
              <a:spcBef>
                <a:spcPts val="2100"/>
              </a:spcBef>
              <a:buFont typeface="Lucida Grande" charset="0"/>
              <a:buChar char="‣"/>
            </a:pPr>
            <a:r>
              <a:rPr lang="en-US" sz="3600" dirty="0" err="1"/>
              <a:t>Besichtigungsmöglichkeit</a:t>
            </a:r>
            <a:r>
              <a:rPr lang="en-US" sz="3600" dirty="0"/>
              <a:t> </a:t>
            </a:r>
            <a:r>
              <a:rPr lang="en-US" sz="3600" dirty="0" err="1"/>
              <a:t>für</a:t>
            </a:r>
            <a:r>
              <a:rPr lang="en-US" sz="3600" dirty="0"/>
              <a:t> </a:t>
            </a:r>
            <a:r>
              <a:rPr lang="en-US" sz="3600" dirty="0" err="1"/>
              <a:t>Schulleiter</a:t>
            </a:r>
            <a:r>
              <a:rPr lang="en-US" sz="3600" dirty="0"/>
              <a:t> und </a:t>
            </a:r>
            <a:r>
              <a:rPr lang="en-US" sz="3600" dirty="0" err="1"/>
              <a:t>Politiker</a:t>
            </a:r>
            <a:endParaRPr lang="en-US" sz="3600" dirty="0"/>
          </a:p>
          <a:p>
            <a:pPr marL="850900" indent="-825500">
              <a:spcBef>
                <a:spcPts val="2100"/>
              </a:spcBef>
            </a:pPr>
            <a:r>
              <a:rPr lang="en-US" sz="3600" dirty="0" err="1"/>
              <a:t>Erwerb</a:t>
            </a:r>
            <a:r>
              <a:rPr lang="en-US" sz="3600" dirty="0"/>
              <a:t> </a:t>
            </a:r>
            <a:r>
              <a:rPr lang="en-US" sz="3600" dirty="0" err="1"/>
              <a:t>eines</a:t>
            </a:r>
            <a:r>
              <a:rPr lang="en-US" sz="3600" dirty="0"/>
              <a:t> </a:t>
            </a:r>
            <a:r>
              <a:rPr lang="en-US" sz="3600" dirty="0" err="1"/>
              <a:t>Lieferwagens</a:t>
            </a:r>
            <a:r>
              <a:rPr lang="en-US" sz="3600" dirty="0"/>
              <a:t> (Opel </a:t>
            </a:r>
            <a:r>
              <a:rPr lang="en-US" sz="3600" dirty="0" err="1"/>
              <a:t>Vivaro</a:t>
            </a:r>
            <a:r>
              <a:rPr lang="en-US" sz="3600" dirty="0"/>
              <a:t> NFZ)</a:t>
            </a:r>
          </a:p>
          <a:p>
            <a:pPr marL="1295400" lvl="1" indent="-825500">
              <a:spcBef>
                <a:spcPts val="2100"/>
              </a:spcBef>
              <a:buFont typeface="Lucida Grande" charset="0"/>
              <a:buChar char="‣"/>
            </a:pPr>
            <a:r>
              <a:rPr lang="en-US" sz="3600" dirty="0" err="1"/>
              <a:t>Kauf</a:t>
            </a:r>
            <a:r>
              <a:rPr lang="en-US" sz="3600" dirty="0"/>
              <a:t> </a:t>
            </a:r>
            <a:r>
              <a:rPr lang="en-US" sz="3600" dirty="0" err="1"/>
              <a:t>weiterer</a:t>
            </a:r>
            <a:r>
              <a:rPr lang="en-US" sz="3600" dirty="0"/>
              <a:t> Transporter </a:t>
            </a:r>
            <a:r>
              <a:rPr lang="en-US" sz="3600" dirty="0" err="1"/>
              <a:t>zu</a:t>
            </a:r>
            <a:r>
              <a:rPr lang="en-US" sz="3600" dirty="0"/>
              <a:t> </a:t>
            </a:r>
            <a:r>
              <a:rPr lang="en-US" sz="3600" dirty="0" err="1"/>
              <a:t>späterem</a:t>
            </a:r>
            <a:r>
              <a:rPr lang="en-US" sz="3600" dirty="0"/>
              <a:t> </a:t>
            </a:r>
            <a:r>
              <a:rPr lang="en-US" sz="3600" dirty="0" err="1"/>
              <a:t>Zeitpunkt</a:t>
            </a:r>
            <a:endParaRPr lang="en-US" sz="3600" dirty="0"/>
          </a:p>
        </p:txBody>
      </p:sp>
      <p:grpSp>
        <p:nvGrpSpPr>
          <p:cNvPr id="18442" name="Group 10"/>
          <p:cNvGrpSpPr>
            <a:grpSpLocks/>
          </p:cNvGrpSpPr>
          <p:nvPr/>
        </p:nvGrpSpPr>
        <p:grpSpPr bwMode="auto">
          <a:xfrm>
            <a:off x="2667000" y="6985000"/>
            <a:ext cx="7670800" cy="800100"/>
            <a:chOff x="0" y="0"/>
            <a:chExt cx="4832" cy="504"/>
          </a:xfrm>
        </p:grpSpPr>
        <p:sp>
          <p:nvSpPr>
            <p:cNvPr id="18443" name="AutoShape 11"/>
            <p:cNvSpPr>
              <a:spLocks/>
            </p:cNvSpPr>
            <p:nvPr/>
          </p:nvSpPr>
          <p:spPr bwMode="auto">
            <a:xfrm>
              <a:off x="0" y="0"/>
              <a:ext cx="4832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444" name="Rectangle 12"/>
            <p:cNvSpPr>
              <a:spLocks/>
            </p:cNvSpPr>
            <p:nvPr/>
          </p:nvSpPr>
          <p:spPr bwMode="auto">
            <a:xfrm>
              <a:off x="1297" y="68"/>
              <a:ext cx="2230" cy="3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Wir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zeigen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Präsenz</a:t>
              </a:r>
              <a:endParaRPr lang="en-US" sz="3200" b="1" dirty="0">
                <a:solidFill>
                  <a:srgbClr val="FDFEFC"/>
                </a:solidFill>
                <a:ea typeface="Optima" charset="0"/>
                <a:cs typeface="Optima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118B4-497E-D343-AFE1-384D862F3C6B}" type="slidenum">
              <a:rPr lang="en-US"/>
              <a:pPr/>
              <a:t>11</a:t>
            </a:fld>
            <a:endParaRPr lang="en-US"/>
          </a:p>
        </p:txBody>
      </p:sp>
      <p:sp>
        <p:nvSpPr>
          <p:cNvPr id="1945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1945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1945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1946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19461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Recherche, Anfragen bei den genannten Unternehmen</a:t>
            </a:r>
          </a:p>
        </p:txBody>
      </p:sp>
      <p:sp>
        <p:nvSpPr>
          <p:cNvPr id="19462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19463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title"/>
          </p:nvPr>
        </p:nvSpPr>
        <p:spPr>
          <a:xfrm>
            <a:off x="3409950" y="241300"/>
            <a:ext cx="9461500" cy="1676400"/>
          </a:xfrm>
          <a:ln/>
        </p:spPr>
        <p:txBody>
          <a:bodyPr/>
          <a:lstStyle/>
          <a:p>
            <a:r>
              <a:rPr lang="en-US"/>
              <a:t>APS wird ausgestattet von...</a:t>
            </a:r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 bwMode="auto">
          <a:xfrm>
            <a:off x="7216780" y="2564452"/>
            <a:ext cx="4643470" cy="1570163"/>
            <a:chOff x="0" y="0"/>
            <a:chExt cx="3880" cy="1312"/>
          </a:xfrm>
        </p:grpSpPr>
        <p:pic>
          <p:nvPicPr>
            <p:cNvPr id="19466" name="Picture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8" y="64"/>
              <a:ext cx="3704" cy="108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9467" name="Picture 1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3880" cy="131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967325" y="4487062"/>
            <a:ext cx="4177753" cy="1889936"/>
            <a:chOff x="0" y="0"/>
            <a:chExt cx="3360" cy="1520"/>
          </a:xfrm>
        </p:grpSpPr>
        <p:pic>
          <p:nvPicPr>
            <p:cNvPr id="1946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" y="64"/>
              <a:ext cx="3184" cy="128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9470" name="Picture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3360" cy="152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sp>
        <p:nvSpPr>
          <p:cNvPr id="19471" name="Rectangle 15"/>
          <p:cNvSpPr>
            <a:spLocks/>
          </p:cNvSpPr>
          <p:nvPr/>
        </p:nvSpPr>
        <p:spPr bwMode="auto">
          <a:xfrm>
            <a:off x="293688" y="2749550"/>
            <a:ext cx="5930900" cy="901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…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ea typeface="Optima" charset="0"/>
                <a:cs typeface="Optima" charset="0"/>
              </a:rPr>
              <a:t>Infratec</a:t>
            </a:r>
            <a:r>
              <a:rPr lang="en-US" sz="2600" b="1" dirty="0">
                <a:solidFill>
                  <a:schemeClr val="tx1"/>
                </a:solidFill>
                <a:ea typeface="Optima" charset="0"/>
                <a:cs typeface="Optima" charset="0"/>
              </a:rPr>
              <a:t> AG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, die auf Malta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unsere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technischen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Geräte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produziert</a:t>
            </a:r>
            <a:endParaRPr lang="en-US" sz="26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19472" name="Rectangle 16"/>
          <p:cNvSpPr>
            <a:spLocks/>
          </p:cNvSpPr>
          <p:nvPr/>
        </p:nvSpPr>
        <p:spPr bwMode="auto">
          <a:xfrm>
            <a:off x="6389688" y="5162550"/>
            <a:ext cx="5816600" cy="901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/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… </a:t>
            </a:r>
            <a:r>
              <a:rPr lang="en-US" sz="2600" b="1" dirty="0" err="1">
                <a:solidFill>
                  <a:schemeClr val="tx1"/>
                </a:solidFill>
                <a:ea typeface="Optima" charset="0"/>
                <a:cs typeface="Optima" charset="0"/>
              </a:rPr>
              <a:t>Epurex</a:t>
            </a:r>
            <a:r>
              <a:rPr lang="en-US" sz="2600" b="1" dirty="0">
                <a:solidFill>
                  <a:schemeClr val="tx1"/>
                </a:solidFill>
                <a:ea typeface="Optima" charset="0"/>
                <a:cs typeface="Optima" charset="0"/>
              </a:rPr>
              <a:t> Films GmbH,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die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unsere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schusssichere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TPU-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Folien</a:t>
            </a:r>
            <a:r>
              <a:rPr lang="en-US" sz="26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ea typeface="Optima" charset="0"/>
                <a:cs typeface="Optima" charset="0"/>
              </a:rPr>
              <a:t>herstellt</a:t>
            </a:r>
            <a:endParaRPr lang="en-US" sz="26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grpSp>
        <p:nvGrpSpPr>
          <p:cNvPr id="4" name="Gruppieren 22"/>
          <p:cNvGrpSpPr>
            <a:grpSpLocks noChangeAspect="1"/>
          </p:cNvGrpSpPr>
          <p:nvPr/>
        </p:nvGrpSpPr>
        <p:grpSpPr>
          <a:xfrm>
            <a:off x="7573970" y="6948502"/>
            <a:ext cx="4175154" cy="859076"/>
            <a:chOff x="6542088" y="6743700"/>
            <a:chExt cx="5678487" cy="1168400"/>
          </a:xfrm>
        </p:grpSpPr>
        <p:pic>
          <p:nvPicPr>
            <p:cNvPr id="19473" name="Picture 1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9348788" y="6743700"/>
              <a:ext cx="1168400" cy="116840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9474" name="Picture 1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607675" y="6837363"/>
              <a:ext cx="1612900" cy="97790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9475" name="Picture 1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542088" y="6818313"/>
              <a:ext cx="2717800" cy="100330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sp>
        <p:nvSpPr>
          <p:cNvPr id="19476" name="Rectangle 20"/>
          <p:cNvSpPr>
            <a:spLocks/>
          </p:cNvSpPr>
          <p:nvPr/>
        </p:nvSpPr>
        <p:spPr bwMode="auto">
          <a:xfrm>
            <a:off x="293688" y="6864350"/>
            <a:ext cx="5803900" cy="901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2600">
                <a:solidFill>
                  <a:schemeClr val="tx1"/>
                </a:solidFill>
                <a:ea typeface="Optima" charset="0"/>
                <a:cs typeface="Optima" charset="0"/>
              </a:rPr>
              <a:t>… etablierten Firmen in den Bereichen Netzwerk- und Kameratechnik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71000" y="7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71000" y="7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71000" y="7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ADB2F-D193-4A47-8E93-14FBDF04444E}" type="slidenum">
              <a:rPr lang="en-US"/>
              <a:pPr/>
              <a:t>12</a:t>
            </a:fld>
            <a:endParaRPr lang="en-US"/>
          </a:p>
        </p:txBody>
      </p:sp>
      <p:sp>
        <p:nvSpPr>
          <p:cNvPr id="20481" name="Rectangle 1"/>
          <p:cNvSpPr>
            <a:spLocks/>
          </p:cNvSpPr>
          <p:nvPr/>
        </p:nvSpPr>
        <p:spPr bwMode="auto">
          <a:xfrm>
            <a:off x="247650" y="2425700"/>
            <a:ext cx="6426200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Idee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Unternehmen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b="1">
                <a:solidFill>
                  <a:schemeClr val="tx1"/>
                </a:solidFill>
                <a:ea typeface="Optima" charset="0"/>
                <a:cs typeface="Optima" charset="0"/>
              </a:rPr>
              <a:t>Markt &amp; Wettbewerb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Finanzen &amp; Strategie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SWOT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Zukunftsaussichten</a:t>
            </a:r>
          </a:p>
        </p:txBody>
      </p:sp>
      <p:sp>
        <p:nvSpPr>
          <p:cNvPr id="20482" name="Rectangle 2"/>
          <p:cNvSpPr>
            <a:spLocks/>
          </p:cNvSpPr>
          <p:nvPr/>
        </p:nvSpPr>
        <p:spPr bwMode="auto">
          <a:xfrm>
            <a:off x="0" y="88138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Bild: Liz West @ Flickr, </a:t>
            </a: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  <a:hlinkClick r:id="rId2"/>
              </a:rPr>
              <a:t>http://www.flickr.com/photos/calliope/2313727442/</a:t>
            </a:r>
            <a:endParaRPr lang="en-US" sz="130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pic>
        <p:nvPicPr>
          <p:cNvPr id="20483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1288" y="509588"/>
            <a:ext cx="6273800" cy="8369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blurRad="127000" dist="12700" dir="15960244" algn="ctr" rotWithShape="0">
              <a:schemeClr val="bg2">
                <a:alpha val="23999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560E-75D6-EF48-BA49-D0AF68F700D4}" type="slidenum">
              <a:rPr lang="en-US"/>
              <a:pPr/>
              <a:t>13</a:t>
            </a:fld>
            <a:endParaRPr lang="en-US"/>
          </a:p>
        </p:txBody>
      </p:sp>
      <p:sp>
        <p:nvSpPr>
          <p:cNvPr id="21505" name="Oval 1"/>
          <p:cNvSpPr>
            <a:spLocks/>
          </p:cNvSpPr>
          <p:nvPr/>
        </p:nvSpPr>
        <p:spPr bwMode="auto">
          <a:xfrm>
            <a:off x="3784600" y="2527300"/>
            <a:ext cx="5435600" cy="5435600"/>
          </a:xfrm>
          <a:prstGeom prst="ellipse">
            <a:avLst/>
          </a:prstGeom>
          <a:solidFill>
            <a:schemeClr val="accent1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21506" name="Rectangle 2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1507" name="Rectangle 3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1508" name="Rectangle 4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1509" name="Rectangle 5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1510" name="Rectangle 6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Analyse, Gespräch mit Telecom Behnke</a:t>
            </a:r>
          </a:p>
        </p:txBody>
      </p:sp>
      <p:sp>
        <p:nvSpPr>
          <p:cNvPr id="21511" name="Rectangle 7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1512" name="Rectangle 8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title"/>
          </p:nvPr>
        </p:nvSpPr>
        <p:spPr>
          <a:xfrm>
            <a:off x="177800" y="228600"/>
            <a:ext cx="12649200" cy="1676400"/>
          </a:xfrm>
          <a:ln/>
        </p:spPr>
        <p:txBody>
          <a:bodyPr/>
          <a:lstStyle/>
          <a:p>
            <a:r>
              <a:rPr lang="en-US"/>
              <a:t>Wir fühlen uns sicher in Sachen Sicherheit</a:t>
            </a:r>
          </a:p>
        </p:txBody>
      </p:sp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1900" y="2527300"/>
            <a:ext cx="5461000" cy="5461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1515" name="Rectangle 11"/>
          <p:cNvSpPr>
            <a:spLocks/>
          </p:cNvSpPr>
          <p:nvPr/>
        </p:nvSpPr>
        <p:spPr bwMode="auto">
          <a:xfrm>
            <a:off x="7961313" y="2406650"/>
            <a:ext cx="3860800" cy="1079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/>
            <a:r>
              <a:rPr lang="en-US" sz="3200">
                <a:solidFill>
                  <a:schemeClr val="tx1"/>
                </a:solidFill>
                <a:ea typeface="Optima" charset="0"/>
                <a:cs typeface="Optima" charset="0"/>
              </a:rPr>
              <a:t>Erste Komplettlösung</a:t>
            </a:r>
            <a:br>
              <a:rPr lang="en-US" sz="3200">
                <a:solidFill>
                  <a:schemeClr val="tx1"/>
                </a:solidFill>
                <a:ea typeface="Optima" charset="0"/>
                <a:cs typeface="Optima" charset="0"/>
              </a:rPr>
            </a:br>
            <a:r>
              <a:rPr lang="en-US" sz="3200">
                <a:solidFill>
                  <a:schemeClr val="tx1"/>
                </a:solidFill>
                <a:ea typeface="Optima" charset="0"/>
                <a:cs typeface="Optima" charset="0"/>
              </a:rPr>
              <a:t>auf dem Markt</a:t>
            </a:r>
          </a:p>
        </p:txBody>
      </p:sp>
      <p:sp>
        <p:nvSpPr>
          <p:cNvPr id="21516" name="Rectangle 12"/>
          <p:cNvSpPr>
            <a:spLocks/>
          </p:cNvSpPr>
          <p:nvPr/>
        </p:nvSpPr>
        <p:spPr bwMode="auto">
          <a:xfrm>
            <a:off x="9396413" y="4470400"/>
            <a:ext cx="2844800" cy="1574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/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Individuelle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Anpassung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 an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Schulen</a:t>
            </a:r>
            <a:endParaRPr lang="en-US" sz="32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21517" name="Rectangle 13"/>
          <p:cNvSpPr>
            <a:spLocks/>
          </p:cNvSpPr>
          <p:nvPr/>
        </p:nvSpPr>
        <p:spPr bwMode="auto">
          <a:xfrm>
            <a:off x="595313" y="6032500"/>
            <a:ext cx="3962400" cy="1574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Kombination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/>
            </a:r>
            <a:b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</a:b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und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Ergänzung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vorhandener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Systeme</a:t>
            </a:r>
            <a:endParaRPr lang="en-US" sz="32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21518" name="Rectangle 14"/>
          <p:cNvSpPr>
            <a:spLocks/>
          </p:cNvSpPr>
          <p:nvPr/>
        </p:nvSpPr>
        <p:spPr bwMode="auto">
          <a:xfrm>
            <a:off x="976313" y="2679700"/>
            <a:ext cx="2997200" cy="1574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Hervorragendes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Preis-Leistungs-Verhältnis</a:t>
            </a:r>
            <a:endParaRPr lang="en-US" sz="32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21519" name="Rectangle 15"/>
          <p:cNvSpPr>
            <a:spLocks/>
          </p:cNvSpPr>
          <p:nvPr/>
        </p:nvSpPr>
        <p:spPr bwMode="auto">
          <a:xfrm>
            <a:off x="8139113" y="6902450"/>
            <a:ext cx="2997200" cy="1079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/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Beliebige</a:t>
            </a:r>
            <a:r>
              <a:rPr lang="en-US" sz="32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a typeface="Optima" charset="0"/>
                <a:cs typeface="Optima" charset="0"/>
              </a:rPr>
              <a:t>Erweiterbarkeit</a:t>
            </a:r>
            <a:endParaRPr lang="en-US" sz="32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081 0.17975 L 1.83262E-8 2.47802E-6 " pathEditMode="relative" ptsTypes="AA">
                                      <p:cBhvr>
                                        <p:cTn id="11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563 0.22663 L 4.27611E-7 4.98535E-6 " pathEditMode="relative" ptsTypes="AA">
                                      <p:cBhvr>
                                        <p:cTn id="20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6 -0.01564 L 3.43922E-6 -5.04396E-6 " pathEditMode="relative" ptsTypes="AA">
                                      <p:cBhvr>
                                        <p:cTn id="29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044 -0.23445 L 1.83262E-8 2.93064E-8 " pathEditMode="relative" ptsTypes="AA">
                                      <p:cBhvr>
                                        <p:cTn id="38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494 -0.17975 L -5.18632E-6 -7.52198E-6 " pathEditMode="relative" ptsTypes="AA">
                                      <p:cBhvr>
                                        <p:cTn id="47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  <p:bldP spid="21515" grpId="1"/>
      <p:bldP spid="21516" grpId="0"/>
      <p:bldP spid="21516" grpId="1"/>
      <p:bldP spid="21517" grpId="0"/>
      <p:bldP spid="21517" grpId="1"/>
      <p:bldP spid="21518" grpId="0"/>
      <p:bldP spid="21518" grpId="1"/>
      <p:bldP spid="21519" grpId="0"/>
      <p:bldP spid="215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ED23A-DF6E-5E4C-9B24-24C0FB767DB7}" type="slidenum">
              <a:rPr lang="en-US"/>
              <a:pPr/>
              <a:t>14</a:t>
            </a:fld>
            <a:endParaRPr lang="en-US"/>
          </a:p>
        </p:txBody>
      </p:sp>
      <p:sp>
        <p:nvSpPr>
          <p:cNvPr id="22529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2530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2531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2532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2533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http://www.behnke-online.de/download/de/entpackt/flyer/0820_0110_flyer_amok_dl.pdf</a:t>
            </a:r>
          </a:p>
        </p:txBody>
      </p:sp>
      <p:sp>
        <p:nvSpPr>
          <p:cNvPr id="22534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2535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err="1"/>
              <a:t>Nur</a:t>
            </a:r>
            <a:r>
              <a:rPr lang="en-US" dirty="0"/>
              <a:t>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Mitstreiter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auf </a:t>
            </a:r>
            <a:r>
              <a:rPr lang="en-US" dirty="0" err="1"/>
              <a:t>weiter</a:t>
            </a:r>
            <a:r>
              <a:rPr lang="en-US" dirty="0"/>
              <a:t> </a:t>
            </a:r>
            <a:r>
              <a:rPr lang="en-US" dirty="0" err="1"/>
              <a:t>Flur</a:t>
            </a:r>
            <a:endParaRPr lang="en-US" dirty="0"/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2">
            <a:lum bright="6000" contrast="-14000"/>
          </a:blip>
          <a:srcRect/>
          <a:stretch>
            <a:fillRect/>
          </a:stretch>
        </p:blipFill>
        <p:spPr bwMode="auto">
          <a:xfrm>
            <a:off x="3986213" y="2311400"/>
            <a:ext cx="5029200" cy="11938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/>
            <a:tailEnd/>
          </a:ln>
        </p:spPr>
      </p:pic>
      <p:graphicFrame>
        <p:nvGraphicFramePr>
          <p:cNvPr id="22538" name="Group 10"/>
          <p:cNvGraphicFramePr>
            <a:graphicFrameLocks noGrp="1"/>
          </p:cNvGraphicFramePr>
          <p:nvPr/>
        </p:nvGraphicFramePr>
        <p:xfrm>
          <a:off x="609600" y="3708400"/>
          <a:ext cx="11772900" cy="3251200"/>
        </p:xfrm>
        <a:graphic>
          <a:graphicData uri="http://schemas.openxmlformats.org/drawingml/2006/table">
            <a:tbl>
              <a:tblPr/>
              <a:tblGrid>
                <a:gridCol w="4978400"/>
                <a:gridCol w="6794500"/>
              </a:tblGrid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Vorteile</a:t>
                      </a: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B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Nachteile</a:t>
                      </a: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0B00"/>
                    </a:solidFill>
                  </a:tcPr>
                </a:tc>
              </a:tr>
              <a:tr h="2654300"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Erfahrung im</a:t>
                      </a:r>
                      <a:b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</a:b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Telekommunikationsbereich</a:t>
                      </a: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Integration mit</a:t>
                      </a:r>
                      <a:b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</a:b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Behnke-Telefonanlagen</a:t>
                      </a: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Zeitvergeudung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bei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Alarmierung</a:t>
                      </a:r>
                      <a:endParaRPr kumimoji="0" lang="en-US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Keine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aktiven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Sicherheitsvorkehrungen</a:t>
                      </a:r>
                      <a:endParaRPr kumimoji="0" lang="en-US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Sehr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hoher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Preis</a:t>
                      </a:r>
                      <a:endParaRPr kumimoji="0" lang="en-US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Keine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Kombination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mit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anderen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Systemen</a:t>
                      </a:r>
                      <a:r>
                        <a:rPr kumimoji="0" lang="en-US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möglich</a:t>
                      </a:r>
                      <a:endParaRPr kumimoji="0" lang="en-US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715962" y="7213600"/>
            <a:ext cx="11572876" cy="800100"/>
            <a:chOff x="-361" y="0"/>
            <a:chExt cx="7290" cy="504"/>
          </a:xfrm>
        </p:grpSpPr>
        <p:sp>
          <p:nvSpPr>
            <p:cNvPr id="22556" name="AutoShape 28"/>
            <p:cNvSpPr>
              <a:spLocks/>
            </p:cNvSpPr>
            <p:nvPr/>
          </p:nvSpPr>
          <p:spPr bwMode="auto">
            <a:xfrm>
              <a:off x="-361" y="0"/>
              <a:ext cx="7290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557" name="Rectangle 29"/>
            <p:cNvSpPr>
              <a:spLocks/>
            </p:cNvSpPr>
            <p:nvPr/>
          </p:nvSpPr>
          <p:spPr bwMode="auto">
            <a:xfrm>
              <a:off x="124" y="68"/>
              <a:ext cx="6312" cy="3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>
                  <a:solidFill>
                    <a:srgbClr val="FDFEFC"/>
                  </a:solidFill>
                  <a:ea typeface="Optima" charset="0"/>
                  <a:cs typeface="Optima" charset="0"/>
                </a:rPr>
                <a:t>Behnkes System ist unvollständig und wenig durchdacht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90F2B-AFCF-0C44-9FD6-F44ED3CCF81E}" type="slidenum">
              <a:rPr lang="en-US"/>
              <a:pPr/>
              <a:t>15</a:t>
            </a:fld>
            <a:endParaRPr lang="en-US"/>
          </a:p>
        </p:txBody>
      </p:sp>
      <p:sp>
        <p:nvSpPr>
          <p:cNvPr id="2355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355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355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355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355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Google Maps (Direktlink: http://bit.ly/azMDQJ)</a:t>
            </a:r>
          </a:p>
        </p:txBody>
      </p:sp>
      <p:sp>
        <p:nvSpPr>
          <p:cNvPr id="2355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355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grpSp>
        <p:nvGrpSpPr>
          <p:cNvPr id="2" name="Group 20"/>
          <p:cNvGrpSpPr/>
          <p:nvPr/>
        </p:nvGrpSpPr>
        <p:grpSpPr>
          <a:xfrm>
            <a:off x="279400" y="1917700"/>
            <a:ext cx="6019800" cy="6413500"/>
            <a:chOff x="279400" y="1917700"/>
            <a:chExt cx="6019800" cy="6413500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79400" y="1917700"/>
              <a:ext cx="6019800" cy="6413500"/>
              <a:chOff x="0" y="0"/>
              <a:chExt cx="3792" cy="4040"/>
            </a:xfrm>
          </p:grpSpPr>
          <p:pic>
            <p:nvPicPr>
              <p:cNvPr id="23561" name="Picture 9"/>
              <p:cNvPicPr>
                <a:picLocks noChangeAspect="1" noChangeArrowheads="1"/>
              </p:cNvPicPr>
              <p:nvPr/>
            </p:nvPicPr>
            <p:blipFill>
              <a:blip r:embed="rId2"/>
              <a:srcRect l="145" r="19780" b="22574"/>
              <a:stretch>
                <a:fillRect/>
              </a:stretch>
            </p:blipFill>
            <p:spPr bwMode="auto">
              <a:xfrm>
                <a:off x="128" y="105"/>
                <a:ext cx="3536" cy="3673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23562" name="Picture 10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3792" cy="4040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23564" name="AutoShape 12"/>
            <p:cNvSpPr>
              <a:spLocks/>
            </p:cNvSpPr>
            <p:nvPr/>
          </p:nvSpPr>
          <p:spPr bwMode="auto">
            <a:xfrm rot="5400000">
              <a:off x="3206750" y="5607050"/>
              <a:ext cx="546100" cy="406400"/>
            </a:xfrm>
            <a:prstGeom prst="rightArrow">
              <a:avLst>
                <a:gd name="adj1" fmla="val 46880"/>
                <a:gd name="adj2" fmla="val 69533"/>
              </a:avLst>
            </a:prstGeom>
            <a:solidFill>
              <a:srgbClr val="67F72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565" name="Rectangle 13"/>
            <p:cNvSpPr>
              <a:spLocks/>
            </p:cNvSpPr>
            <p:nvPr/>
          </p:nvSpPr>
          <p:spPr bwMode="auto">
            <a:xfrm>
              <a:off x="1912938" y="4876800"/>
              <a:ext cx="3130550" cy="5588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8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Sitz</a:t>
              </a:r>
              <a:r>
                <a:rPr lang="en-US" sz="28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der</a:t>
              </a:r>
              <a:r>
                <a:rPr lang="en-US" sz="28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 APS GmbH</a:t>
              </a:r>
            </a:p>
          </p:txBody>
        </p:sp>
      </p:grpSp>
      <p:sp>
        <p:nvSpPr>
          <p:cNvPr id="23566" name="Rectangle 14"/>
          <p:cNvSpPr>
            <a:spLocks/>
          </p:cNvSpPr>
          <p:nvPr/>
        </p:nvSpPr>
        <p:spPr bwMode="auto">
          <a:xfrm>
            <a:off x="6413500" y="2584450"/>
            <a:ext cx="6337300" cy="4279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marL="850900" indent="-5334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Sämtliche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öffentliche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Schulen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in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Region</a:t>
            </a:r>
          </a:p>
          <a:p>
            <a:pPr marL="850900" indent="-5334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Privatschulen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sofern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noch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nicht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mit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Sicherheitstechnik</a:t>
            </a:r>
            <a:r>
              <a:rPr lang="en-US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Optima" charset="0"/>
                <a:cs typeface="Optima" charset="0"/>
              </a:rPr>
              <a:t>ausgestattet</a:t>
            </a:r>
            <a:endParaRPr lang="en-US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23567" name="Rectangle 15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Sicherheitsbedürftig sind...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2921000" y="7315200"/>
            <a:ext cx="7670800" cy="800100"/>
            <a:chOff x="0" y="0"/>
            <a:chExt cx="4832" cy="504"/>
          </a:xfrm>
        </p:grpSpPr>
        <p:sp>
          <p:nvSpPr>
            <p:cNvPr id="23569" name="AutoShape 17"/>
            <p:cNvSpPr>
              <a:spLocks/>
            </p:cNvSpPr>
            <p:nvPr/>
          </p:nvSpPr>
          <p:spPr bwMode="auto">
            <a:xfrm>
              <a:off x="0" y="0"/>
              <a:ext cx="4832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77800" algn="ctr" rotWithShape="0">
                <a:srgbClr val="FFFFFF">
                  <a:alpha val="50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570" name="Rectangle 18"/>
            <p:cNvSpPr>
              <a:spLocks/>
            </p:cNvSpPr>
            <p:nvPr/>
          </p:nvSpPr>
          <p:spPr bwMode="auto">
            <a:xfrm>
              <a:off x="173" y="68"/>
              <a:ext cx="4478" cy="3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150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Schulen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allein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im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näheren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Umkreis</a:t>
              </a:r>
              <a:endParaRPr lang="en-US" sz="3200" b="1" dirty="0">
                <a:solidFill>
                  <a:srgbClr val="FDFEFC"/>
                </a:solidFill>
                <a:ea typeface="Optima" charset="0"/>
                <a:cs typeface="Optima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809E-6 3.64583E-7 L -0.00024 -0.04183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BF80F-E64E-B74A-92FF-000688EDB3C4}" type="slidenum">
              <a:rPr lang="en-US"/>
              <a:pPr/>
              <a:t>16</a:t>
            </a:fld>
            <a:endParaRPr lang="en-US"/>
          </a:p>
        </p:txBody>
      </p:sp>
      <p:sp>
        <p:nvSpPr>
          <p:cNvPr id="2457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457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457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458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4581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Entwicklung</a:t>
            </a:r>
          </a:p>
        </p:txBody>
      </p:sp>
      <p:sp>
        <p:nvSpPr>
          <p:cNvPr id="24582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4583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Werbung – gezielt!</a:t>
            </a: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2978150" y="2400300"/>
            <a:ext cx="9842500" cy="4470400"/>
          </a:xfrm>
          <a:ln/>
        </p:spPr>
        <p:txBody>
          <a:bodyPr lIns="0" tIns="0" rIns="0" bIns="0"/>
          <a:lstStyle/>
          <a:p>
            <a:pPr marL="850900" indent="-825500"/>
            <a:r>
              <a:rPr lang="en-US" sz="3900"/>
              <a:t>Kontaktaufnahme zu Schulleitung und Stadtverwaltung</a:t>
            </a:r>
          </a:p>
          <a:p>
            <a:pPr marL="1295400" lvl="1" indent="-825500">
              <a:buFont typeface="Lucida Grande" charset="0"/>
              <a:buChar char="‣"/>
            </a:pPr>
            <a:r>
              <a:rPr lang="en-US" sz="3900"/>
              <a:t>Präsentation des Systems vor Lehrern </a:t>
            </a:r>
            <a:br>
              <a:rPr lang="en-US" sz="3900"/>
            </a:br>
            <a:r>
              <a:rPr lang="en-US" sz="3900"/>
              <a:t>und Verantwortlichen aus der Politik</a:t>
            </a:r>
          </a:p>
          <a:p>
            <a:pPr marL="850900" indent="-825500"/>
            <a:r>
              <a:rPr lang="en-US" sz="3900"/>
              <a:t>Beispielsystem in unseren Räumlichkeiten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667000" y="7099300"/>
            <a:ext cx="7670800" cy="800100"/>
            <a:chOff x="0" y="0"/>
            <a:chExt cx="4832" cy="504"/>
          </a:xfrm>
        </p:grpSpPr>
        <p:sp>
          <p:nvSpPr>
            <p:cNvPr id="24587" name="AutoShape 11"/>
            <p:cNvSpPr>
              <a:spLocks/>
            </p:cNvSpPr>
            <p:nvPr/>
          </p:nvSpPr>
          <p:spPr bwMode="auto">
            <a:xfrm>
              <a:off x="0" y="0"/>
              <a:ext cx="4832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588" name="Rectangle 12"/>
            <p:cNvSpPr>
              <a:spLocks/>
            </p:cNvSpPr>
            <p:nvPr/>
          </p:nvSpPr>
          <p:spPr bwMode="auto">
            <a:xfrm>
              <a:off x="282" y="68"/>
              <a:ext cx="4260" cy="3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Wir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werben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zielgerichtet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und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effektiv</a:t>
              </a:r>
              <a:endParaRPr lang="en-US" sz="3200" b="1" dirty="0">
                <a:solidFill>
                  <a:srgbClr val="FDFEFC"/>
                </a:solidFill>
                <a:ea typeface="Optima" charset="0"/>
                <a:cs typeface="Optima" charset="0"/>
              </a:endParaRPr>
            </a:p>
          </p:txBody>
        </p:sp>
      </p:grpSp>
      <p:sp>
        <p:nvSpPr>
          <p:cNvPr id="24589" name="Comment 13"/>
          <p:cNvSpPr>
            <a:spLocks/>
          </p:cNvSpPr>
          <p:nvPr/>
        </p:nvSpPr>
        <p:spPr bwMode="auto">
          <a:xfrm>
            <a:off x="13309600" y="2286000"/>
            <a:ext cx="2667000" cy="233838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blurRad="76200" dist="507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>
                <a:solidFill>
                  <a:srgbClr val="262626"/>
                </a:solidFill>
                <a:latin typeface="Marker Felt" charset="0"/>
                <a:ea typeface="Marker Felt" charset="0"/>
                <a:cs typeface="Marker Felt" charset="0"/>
                <a:sym typeface="Marker Felt" charset="0"/>
              </a:rPr>
              <a:t>Postwurfsendungen</a:t>
            </a:r>
          </a:p>
          <a:p>
            <a:pPr algn="l"/>
            <a:endParaRPr lang="en-US" sz="1600">
              <a:solidFill>
                <a:srgbClr val="262626"/>
              </a:solidFill>
              <a:latin typeface="Marker Felt" charset="0"/>
              <a:ea typeface="Marker Felt" charset="0"/>
              <a:cs typeface="Marker Felt" charset="0"/>
              <a:sym typeface="Marker Felt" charset="0"/>
            </a:endParaRPr>
          </a:p>
          <a:p>
            <a:pPr algn="l"/>
            <a:r>
              <a:rPr lang="en-US" sz="1600">
                <a:solidFill>
                  <a:srgbClr val="262626"/>
                </a:solidFill>
                <a:latin typeface="Marker Felt" charset="0"/>
                <a:ea typeface="Marker Felt" charset="0"/>
                <a:cs typeface="Marker Felt" charset="0"/>
                <a:sym typeface="Marker Felt" charset="0"/>
              </a:rPr>
              <a:t>Piktrogramme</a:t>
            </a:r>
          </a:p>
        </p:txBody>
      </p:sp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4102">
            <a:off x="760413" y="4860925"/>
            <a:ext cx="1552575" cy="2887663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3">
            <a:alphaModFix amt="50000"/>
          </a:blip>
          <a:srcRect/>
          <a:stretch>
            <a:fillRect/>
          </a:stretch>
        </p:blipFill>
        <p:spPr bwMode="auto">
          <a:xfrm>
            <a:off x="1116013" y="5243513"/>
            <a:ext cx="941387" cy="941387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4592" name="Rectangle 16"/>
          <p:cNvSpPr>
            <a:spLocks/>
          </p:cNvSpPr>
          <p:nvPr/>
        </p:nvSpPr>
        <p:spPr bwMode="auto">
          <a:xfrm>
            <a:off x="1246188" y="6216650"/>
            <a:ext cx="552450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chemeClr val="tx1"/>
                </a:solidFill>
                <a:ea typeface="Optima" charset="0"/>
                <a:cs typeface="Optima" charset="0"/>
              </a:rPr>
              <a:t>APS</a:t>
            </a:r>
          </a:p>
        </p:txBody>
      </p:sp>
      <p:pic>
        <p:nvPicPr>
          <p:cNvPr id="24593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650" y="2425700"/>
            <a:ext cx="2552700" cy="1879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489CC-98C7-9249-AE90-B5BB66FD00E8}" type="slidenum">
              <a:rPr lang="en-US"/>
              <a:pPr/>
              <a:t>17</a:t>
            </a:fld>
            <a:endParaRPr lang="en-US"/>
          </a:p>
        </p:txBody>
      </p:sp>
      <p:sp>
        <p:nvSpPr>
          <p:cNvPr id="25601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5602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5603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5604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5605" name="Rectangle 5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5606" name="Rectangle 6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5607" name="Rectangle 7"/>
          <p:cNvSpPr>
            <a:spLocks/>
          </p:cNvSpPr>
          <p:nvPr/>
        </p:nvSpPr>
        <p:spPr bwMode="auto">
          <a:xfrm>
            <a:off x="69850" y="4641850"/>
            <a:ext cx="12852400" cy="1638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„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Einsatz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dieser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Technik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kann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zwar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keine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Amoklage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verhindern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,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aber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den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Schadenseintritt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erheblich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mindern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.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Wie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beim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angebotenen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System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Fall, muss die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eingesetzte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Technik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im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Einklang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mit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dem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pädagogischen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Konzept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800" b="1" spc="-150" dirty="0" err="1">
                <a:solidFill>
                  <a:schemeClr val="tx1"/>
                </a:solidFill>
                <a:ea typeface="Optima" charset="0"/>
                <a:cs typeface="Optima" charset="0"/>
              </a:rPr>
              <a:t>stehen</a:t>
            </a:r>
            <a:r>
              <a:rPr lang="en-US" sz="2800" b="1" spc="-150" dirty="0">
                <a:solidFill>
                  <a:schemeClr val="tx1"/>
                </a:solidFill>
                <a:ea typeface="Optima" charset="0"/>
                <a:cs typeface="Optima" charset="0"/>
              </a:rPr>
              <a:t>.“</a:t>
            </a:r>
          </a:p>
          <a:p>
            <a:pPr algn="r"/>
            <a:r>
              <a:rPr lang="en-US" sz="1900" dirty="0">
                <a:solidFill>
                  <a:schemeClr val="tx1"/>
                </a:solidFill>
                <a:ea typeface="Optima" charset="0"/>
                <a:cs typeface="Optima" charset="0"/>
              </a:rPr>
              <a:t>– Gerhard </a:t>
            </a:r>
            <a:r>
              <a:rPr lang="en-US" sz="1900" dirty="0" err="1">
                <a:solidFill>
                  <a:schemeClr val="tx1"/>
                </a:solidFill>
                <a:ea typeface="Optima" charset="0"/>
                <a:cs typeface="Optima" charset="0"/>
              </a:rPr>
              <a:t>Scheuermann</a:t>
            </a:r>
            <a:r>
              <a:rPr lang="en-US" sz="1900" dirty="0">
                <a:solidFill>
                  <a:schemeClr val="tx1"/>
                </a:solidFill>
                <a:ea typeface="Optima" charset="0"/>
                <a:cs typeface="Optima" charset="0"/>
              </a:rPr>
              <a:t>, Amok-</a:t>
            </a:r>
            <a:r>
              <a:rPr lang="en-US" sz="1900" dirty="0" err="1">
                <a:solidFill>
                  <a:schemeClr val="tx1"/>
                </a:solidFill>
                <a:ea typeface="Optima" charset="0"/>
                <a:cs typeface="Optima" charset="0"/>
              </a:rPr>
              <a:t>Beauftragter</a:t>
            </a:r>
            <a:r>
              <a:rPr lang="en-US" sz="19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19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ea typeface="Optima" charset="0"/>
                <a:cs typeface="Optima" charset="0"/>
              </a:rPr>
              <a:t>Polizei</a:t>
            </a:r>
            <a:r>
              <a:rPr lang="en-US" sz="1900" dirty="0">
                <a:solidFill>
                  <a:schemeClr val="tx1"/>
                </a:solidFill>
                <a:ea typeface="Optima" charset="0"/>
                <a:cs typeface="Optima" charset="0"/>
              </a:rPr>
              <a:t>, </a:t>
            </a:r>
            <a:r>
              <a:rPr lang="en-US" sz="1900" dirty="0" err="1">
                <a:solidFill>
                  <a:schemeClr val="tx1"/>
                </a:solidFill>
                <a:ea typeface="Optima" charset="0"/>
                <a:cs typeface="Optima" charset="0"/>
              </a:rPr>
              <a:t>Polizeipräsidium</a:t>
            </a:r>
            <a:r>
              <a:rPr lang="en-US" sz="1900" dirty="0">
                <a:solidFill>
                  <a:schemeClr val="tx1"/>
                </a:solidFill>
                <a:ea typeface="Optima" charset="0"/>
                <a:cs typeface="Optima" charset="0"/>
              </a:rPr>
              <a:t> Mannheim</a:t>
            </a: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Positive Resonanz</a:t>
            </a:r>
          </a:p>
        </p:txBody>
      </p:sp>
      <p:sp>
        <p:nvSpPr>
          <p:cNvPr id="25609" name="Rectangle 9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Interviews</a:t>
            </a:r>
          </a:p>
        </p:txBody>
      </p:sp>
      <p:sp>
        <p:nvSpPr>
          <p:cNvPr id="25610" name="Rectangle 10"/>
          <p:cNvSpPr>
            <a:spLocks/>
          </p:cNvSpPr>
          <p:nvPr/>
        </p:nvSpPr>
        <p:spPr bwMode="auto">
          <a:xfrm>
            <a:off x="1866900" y="2711450"/>
            <a:ext cx="9258300" cy="1257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100">
                <a:solidFill>
                  <a:schemeClr val="tx1"/>
                </a:solidFill>
                <a:ea typeface="Optima" charset="0"/>
                <a:cs typeface="Optima" charset="0"/>
              </a:rPr>
              <a:t>„Kameras sind eine gute Sache und abschreckend, wenn der Datenschutz gewährleistet werden kann. Wir könnten uns das APS als Ergänzung zu unseren bereits bestehenden Sicherheitsvorkehrungen vorstellen.“</a:t>
            </a:r>
          </a:p>
          <a:p>
            <a:pPr algn="r"/>
            <a:r>
              <a:rPr lang="en-US" sz="1100">
                <a:solidFill>
                  <a:schemeClr val="tx1"/>
                </a:solidFill>
                <a:ea typeface="Optima" charset="0"/>
                <a:cs typeface="Optima" charset="0"/>
              </a:rPr>
              <a:t>– Marianne Falkner, Schulleiterin Gymnasium Walldorf </a:t>
            </a:r>
          </a:p>
        </p:txBody>
      </p:sp>
      <p:sp>
        <p:nvSpPr>
          <p:cNvPr id="25611" name="Rectangle 11"/>
          <p:cNvSpPr>
            <a:spLocks/>
          </p:cNvSpPr>
          <p:nvPr/>
        </p:nvSpPr>
        <p:spPr bwMode="auto">
          <a:xfrm>
            <a:off x="1663700" y="6902450"/>
            <a:ext cx="9652000" cy="927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100">
                <a:solidFill>
                  <a:schemeClr val="tx1"/>
                </a:solidFill>
                <a:ea typeface="Optima" charset="0"/>
                <a:cs typeface="Optima" charset="0"/>
              </a:rPr>
              <a:t>„Die Idee ist sehr interessant, wir wollen sie weiter verfolgen und hoffen, dass wir zu einem späteren Zeitpunkt nochmals darüber ins Gespräch kommen.“</a:t>
            </a:r>
          </a:p>
          <a:p>
            <a:pPr algn="r"/>
            <a:r>
              <a:rPr lang="en-US" sz="1100">
                <a:solidFill>
                  <a:schemeClr val="tx1"/>
                </a:solidFill>
                <a:ea typeface="Optima" charset="0"/>
                <a:cs typeface="Optima" charset="0"/>
              </a:rPr>
              <a:t>– Werner Zimmermann, Bürgermeister der Stadt Hockenheim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4BDBB-64C3-E242-8F6C-F956475EDE3C}" type="slidenum">
              <a:rPr lang="en-US"/>
              <a:pPr/>
              <a:t>18</a:t>
            </a:fld>
            <a:endParaRPr lang="en-US"/>
          </a:p>
        </p:txBody>
      </p:sp>
      <p:sp>
        <p:nvSpPr>
          <p:cNvPr id="26625" name="Rectangle 1"/>
          <p:cNvSpPr>
            <a:spLocks/>
          </p:cNvSpPr>
          <p:nvPr/>
        </p:nvSpPr>
        <p:spPr bwMode="auto">
          <a:xfrm>
            <a:off x="247650" y="2425700"/>
            <a:ext cx="6426200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Idee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Unternehmen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Markt &amp; Wettbewerb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b="1">
                <a:solidFill>
                  <a:schemeClr val="tx1"/>
                </a:solidFill>
                <a:ea typeface="Optima" charset="0"/>
                <a:cs typeface="Optima" charset="0"/>
              </a:rPr>
              <a:t>Finanzen &amp; Strategie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SWOT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Zukunftsaussichten</a:t>
            </a:r>
          </a:p>
        </p:txBody>
      </p:sp>
      <p:pic>
        <p:nvPicPr>
          <p:cNvPr id="26626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3900" y="685800"/>
            <a:ext cx="5600700" cy="8369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blurRad="127000" dist="12700" dir="15960244" algn="ctr" rotWithShape="0">
              <a:schemeClr val="bg2">
                <a:alpha val="23999"/>
              </a:schemeClr>
            </a:outerShdw>
          </a:effectLst>
        </p:spPr>
      </p:pic>
      <p:sp>
        <p:nvSpPr>
          <p:cNvPr id="26627" name="Rectangle 3"/>
          <p:cNvSpPr>
            <a:spLocks/>
          </p:cNvSpPr>
          <p:nvPr/>
        </p:nvSpPr>
        <p:spPr bwMode="auto">
          <a:xfrm>
            <a:off x="0" y="88138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Bild: ultor83 @ Flickr, </a:t>
            </a: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  <a:hlinkClick r:id="rId3"/>
              </a:rPr>
              <a:t>http://www.flickr.com/photos/27271164@N08/4269793095/</a:t>
            </a:r>
            <a:endParaRPr lang="en-US" sz="130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27E2-3931-B941-B547-1999B4F03856}" type="slidenum">
              <a:rPr lang="en-US"/>
              <a:pPr/>
              <a:t>19</a:t>
            </a:fld>
            <a:endParaRPr lang="en-US"/>
          </a:p>
        </p:txBody>
      </p:sp>
      <p:sp>
        <p:nvSpPr>
          <p:cNvPr id="27649" name="Rectangle 1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27650" name="Rectangle 2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7651" name="Rectangle 3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7652" name="Rectangle 4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7653" name="Rectangle 5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7654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7655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7656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Sicherheit hat ihren Preis</a:t>
            </a:r>
          </a:p>
        </p:txBody>
      </p:sp>
      <p:sp>
        <p:nvSpPr>
          <p:cNvPr id="27657" name="Rectangle 9"/>
          <p:cNvSpPr>
            <a:spLocks/>
          </p:cNvSpPr>
          <p:nvPr/>
        </p:nvSpPr>
        <p:spPr bwMode="auto">
          <a:xfrm>
            <a:off x="287294" y="2349500"/>
            <a:ext cx="12623800" cy="1498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marL="381000" indent="-381000" algn="l">
              <a:buSzPct val="80000"/>
              <a:buFont typeface="Optima" charset="0"/>
              <a:buChar char="•"/>
            </a:pP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Preise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variieren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je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nach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Größe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Schule</a:t>
            </a:r>
            <a:endParaRPr lang="en-US" sz="3000" dirty="0">
              <a:solidFill>
                <a:schemeClr val="tx1"/>
              </a:solidFill>
              <a:ea typeface="Optima" charset="0"/>
              <a:cs typeface="Optima" charset="0"/>
            </a:endParaRPr>
          </a:p>
          <a:p>
            <a:pPr marL="381000" indent="-381000" algn="l">
              <a:buSzPct val="80000"/>
              <a:buFont typeface="Optima" charset="0"/>
              <a:buChar char="•"/>
            </a:pP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Kalkulationen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basieren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auf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einer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beispielhaften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Schule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/>
            </a:r>
            <a:b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</a:br>
            <a:r>
              <a:rPr lang="en-US" sz="3000" dirty="0" err="1">
                <a:solidFill>
                  <a:schemeClr val="tx1"/>
                </a:solidFill>
                <a:ea typeface="Optima" charset="0"/>
                <a:cs typeface="Optima" charset="0"/>
              </a:rPr>
              <a:t>mit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ea typeface="Optima" charset="0"/>
                <a:cs typeface="Optima" charset="0"/>
              </a:rPr>
              <a:t>80 </a:t>
            </a:r>
            <a:r>
              <a:rPr lang="en-US" sz="3000" b="1" dirty="0" err="1">
                <a:solidFill>
                  <a:schemeClr val="tx1"/>
                </a:solidFill>
                <a:ea typeface="Optima" charset="0"/>
                <a:cs typeface="Optima" charset="0"/>
              </a:rPr>
              <a:t>Zimmern</a:t>
            </a:r>
            <a:r>
              <a:rPr lang="en-US" sz="3000" dirty="0">
                <a:solidFill>
                  <a:schemeClr val="tx1"/>
                </a:solidFill>
                <a:ea typeface="Optima" charset="0"/>
                <a:cs typeface="Optima" charset="0"/>
              </a:rPr>
              <a:t> und </a:t>
            </a:r>
            <a:r>
              <a:rPr lang="en-US" sz="3000" b="1" dirty="0">
                <a:solidFill>
                  <a:schemeClr val="tx1"/>
                </a:solidFill>
                <a:ea typeface="Optima" charset="0"/>
                <a:cs typeface="Optima" charset="0"/>
              </a:rPr>
              <a:t>75 </a:t>
            </a:r>
            <a:r>
              <a:rPr lang="en-US" sz="30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Lehrern</a:t>
            </a:r>
            <a:endParaRPr lang="en-US" sz="3000" b="1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grpSp>
        <p:nvGrpSpPr>
          <p:cNvPr id="27658" name="Group 10"/>
          <p:cNvGrpSpPr>
            <a:grpSpLocks/>
          </p:cNvGrpSpPr>
          <p:nvPr/>
        </p:nvGrpSpPr>
        <p:grpSpPr bwMode="auto">
          <a:xfrm>
            <a:off x="1712913" y="4610100"/>
            <a:ext cx="2501900" cy="3403600"/>
            <a:chOff x="0" y="0"/>
            <a:chExt cx="1576" cy="2144"/>
          </a:xfrm>
        </p:grpSpPr>
        <p:sp>
          <p:nvSpPr>
            <p:cNvPr id="27659" name="Rectangle 11"/>
            <p:cNvSpPr>
              <a:spLocks/>
            </p:cNvSpPr>
            <p:nvPr/>
          </p:nvSpPr>
          <p:spPr bwMode="auto">
            <a:xfrm>
              <a:off x="0" y="1824"/>
              <a:ext cx="1576" cy="32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r"/>
              <a:r>
                <a:rPr lang="en-US" sz="2600" i="1">
                  <a:solidFill>
                    <a:schemeClr val="tx1"/>
                  </a:solidFill>
                  <a:ea typeface="Optima" charset="0"/>
                  <a:cs typeface="Optima" charset="0"/>
                </a:rPr>
                <a:t>ca.</a:t>
              </a:r>
              <a:r>
                <a:rPr lang="en-US" sz="2600">
                  <a:solidFill>
                    <a:schemeClr val="tx1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2600" b="1">
                  <a:solidFill>
                    <a:schemeClr val="tx1"/>
                  </a:solidFill>
                  <a:ea typeface="Optima" charset="0"/>
                  <a:cs typeface="Optima" charset="0"/>
                </a:rPr>
                <a:t>70.000 €</a:t>
              </a:r>
            </a:p>
          </p:txBody>
        </p:sp>
        <p:grpSp>
          <p:nvGrpSpPr>
            <p:cNvPr id="27660" name="Group 12"/>
            <p:cNvGrpSpPr>
              <a:grpSpLocks/>
            </p:cNvGrpSpPr>
            <p:nvPr/>
          </p:nvGrpSpPr>
          <p:grpSpPr bwMode="auto">
            <a:xfrm>
              <a:off x="27" y="0"/>
              <a:ext cx="1533" cy="1792"/>
              <a:chOff x="0" y="0"/>
              <a:chExt cx="1533" cy="1792"/>
            </a:xfrm>
          </p:grpSpPr>
          <p:sp>
            <p:nvSpPr>
              <p:cNvPr id="27661" name="Rectangle 13"/>
              <p:cNvSpPr>
                <a:spLocks/>
              </p:cNvSpPr>
              <p:nvPr/>
            </p:nvSpPr>
            <p:spPr bwMode="auto">
              <a:xfrm>
                <a:off x="21" y="280"/>
                <a:ext cx="1512" cy="151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662" name="Oval 14"/>
              <p:cNvSpPr>
                <a:spLocks/>
              </p:cNvSpPr>
              <p:nvPr/>
            </p:nvSpPr>
            <p:spPr bwMode="auto">
              <a:xfrm>
                <a:off x="373" y="496"/>
                <a:ext cx="800" cy="800"/>
              </a:xfrm>
              <a:prstGeom prst="ellipse">
                <a:avLst/>
              </a:prstGeom>
              <a:solidFill>
                <a:srgbClr val="CDCDCD"/>
              </a:solidFill>
              <a:ln w="635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7663" name="Group 15"/>
              <p:cNvGrpSpPr>
                <a:grpSpLocks/>
              </p:cNvGrpSpPr>
              <p:nvPr/>
            </p:nvGrpSpPr>
            <p:grpSpPr bwMode="auto">
              <a:xfrm>
                <a:off x="717" y="1480"/>
                <a:ext cx="128" cy="112"/>
                <a:chOff x="0" y="0"/>
                <a:chExt cx="127" cy="111"/>
              </a:xfrm>
            </p:grpSpPr>
            <p:sp>
              <p:nvSpPr>
                <p:cNvPr id="27664" name="Rectangle 1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65" name="Rectangle 1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66" name="Rectangle 1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7667" name="Rectangle 19"/>
              <p:cNvSpPr>
                <a:spLocks/>
              </p:cNvSpPr>
              <p:nvPr/>
            </p:nvSpPr>
            <p:spPr bwMode="auto">
              <a:xfrm>
                <a:off x="0" y="0"/>
                <a:ext cx="600" cy="35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basic</a:t>
                </a:r>
              </a:p>
            </p:txBody>
          </p:sp>
          <p:grpSp>
            <p:nvGrpSpPr>
              <p:cNvPr id="27668" name="Group 20"/>
              <p:cNvGrpSpPr>
                <a:grpSpLocks/>
              </p:cNvGrpSpPr>
              <p:nvPr/>
            </p:nvGrpSpPr>
            <p:grpSpPr bwMode="auto">
              <a:xfrm>
                <a:off x="717" y="1480"/>
                <a:ext cx="128" cy="112"/>
                <a:chOff x="0" y="0"/>
                <a:chExt cx="127" cy="111"/>
              </a:xfrm>
            </p:grpSpPr>
            <p:sp>
              <p:nvSpPr>
                <p:cNvPr id="27669" name="Rectangle 2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70" name="Rectangle 2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71" name="Rectangle 2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672" name="Group 24"/>
              <p:cNvGrpSpPr>
                <a:grpSpLocks/>
              </p:cNvGrpSpPr>
              <p:nvPr/>
            </p:nvGrpSpPr>
            <p:grpSpPr bwMode="auto">
              <a:xfrm>
                <a:off x="549" y="1480"/>
                <a:ext cx="128" cy="112"/>
                <a:chOff x="0" y="0"/>
                <a:chExt cx="127" cy="111"/>
              </a:xfrm>
            </p:grpSpPr>
            <p:sp>
              <p:nvSpPr>
                <p:cNvPr id="27673" name="Rectangle 2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74" name="Rectangle 2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75" name="Rectangle 2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676" name="Group 28"/>
              <p:cNvGrpSpPr>
                <a:grpSpLocks/>
              </p:cNvGrpSpPr>
              <p:nvPr/>
            </p:nvGrpSpPr>
            <p:grpSpPr bwMode="auto">
              <a:xfrm>
                <a:off x="549" y="1480"/>
                <a:ext cx="128" cy="112"/>
                <a:chOff x="0" y="0"/>
                <a:chExt cx="127" cy="111"/>
              </a:xfrm>
            </p:grpSpPr>
            <p:sp>
              <p:nvSpPr>
                <p:cNvPr id="27677" name="Rectangle 2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78" name="Rectangle 3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79" name="Rectangle 3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680" name="Group 32"/>
              <p:cNvGrpSpPr>
                <a:grpSpLocks/>
              </p:cNvGrpSpPr>
              <p:nvPr/>
            </p:nvGrpSpPr>
            <p:grpSpPr bwMode="auto">
              <a:xfrm>
                <a:off x="381" y="1480"/>
                <a:ext cx="128" cy="112"/>
                <a:chOff x="0" y="0"/>
                <a:chExt cx="127" cy="111"/>
              </a:xfrm>
            </p:grpSpPr>
            <p:sp>
              <p:nvSpPr>
                <p:cNvPr id="27681" name="Rectangle 3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82" name="Rectangle 3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83" name="Rectangle 3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684" name="Group 36"/>
              <p:cNvGrpSpPr>
                <a:grpSpLocks/>
              </p:cNvGrpSpPr>
              <p:nvPr/>
            </p:nvGrpSpPr>
            <p:grpSpPr bwMode="auto">
              <a:xfrm>
                <a:off x="381" y="1480"/>
                <a:ext cx="128" cy="112"/>
                <a:chOff x="0" y="0"/>
                <a:chExt cx="127" cy="111"/>
              </a:xfrm>
            </p:grpSpPr>
            <p:sp>
              <p:nvSpPr>
                <p:cNvPr id="27685" name="Rectangle 3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86" name="Rectangle 3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87" name="Rectangle 3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27688" name="Group 40"/>
          <p:cNvGrpSpPr>
            <a:grpSpLocks/>
          </p:cNvGrpSpPr>
          <p:nvPr/>
        </p:nvGrpSpPr>
        <p:grpSpPr bwMode="auto">
          <a:xfrm>
            <a:off x="5561013" y="4127500"/>
            <a:ext cx="2501900" cy="3403600"/>
            <a:chOff x="0" y="0"/>
            <a:chExt cx="1576" cy="2144"/>
          </a:xfrm>
        </p:grpSpPr>
        <p:sp>
          <p:nvSpPr>
            <p:cNvPr id="27689" name="Rectangle 41"/>
            <p:cNvSpPr>
              <a:spLocks/>
            </p:cNvSpPr>
            <p:nvPr/>
          </p:nvSpPr>
          <p:spPr bwMode="auto">
            <a:xfrm>
              <a:off x="0" y="1824"/>
              <a:ext cx="1576" cy="32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r"/>
              <a:r>
                <a:rPr lang="en-US" sz="2600" i="1">
                  <a:solidFill>
                    <a:schemeClr val="tx1"/>
                  </a:solidFill>
                  <a:ea typeface="Optima" charset="0"/>
                  <a:cs typeface="Optima" charset="0"/>
                </a:rPr>
                <a:t>ca.</a:t>
              </a:r>
              <a:r>
                <a:rPr lang="en-US" sz="2600">
                  <a:solidFill>
                    <a:schemeClr val="tx1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2600" b="1">
                  <a:solidFill>
                    <a:schemeClr val="tx1"/>
                  </a:solidFill>
                  <a:ea typeface="Optima" charset="0"/>
                  <a:cs typeface="Optima" charset="0"/>
                </a:rPr>
                <a:t>100.000 €</a:t>
              </a:r>
            </a:p>
          </p:txBody>
        </p:sp>
        <p:grpSp>
          <p:nvGrpSpPr>
            <p:cNvPr id="27690" name="Group 42"/>
            <p:cNvGrpSpPr>
              <a:grpSpLocks/>
            </p:cNvGrpSpPr>
            <p:nvPr/>
          </p:nvGrpSpPr>
          <p:grpSpPr bwMode="auto">
            <a:xfrm>
              <a:off x="15" y="0"/>
              <a:ext cx="1545" cy="1792"/>
              <a:chOff x="0" y="0"/>
              <a:chExt cx="1545" cy="1792"/>
            </a:xfrm>
          </p:grpSpPr>
          <p:sp>
            <p:nvSpPr>
              <p:cNvPr id="27691" name="Rectangle 43"/>
              <p:cNvSpPr>
                <a:spLocks/>
              </p:cNvSpPr>
              <p:nvPr/>
            </p:nvSpPr>
            <p:spPr bwMode="auto">
              <a:xfrm>
                <a:off x="33" y="280"/>
                <a:ext cx="1512" cy="151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692" name="AutoShape 44"/>
              <p:cNvSpPr>
                <a:spLocks/>
              </p:cNvSpPr>
              <p:nvPr/>
            </p:nvSpPr>
            <p:spPr bwMode="auto">
              <a:xfrm rot="-5400000">
                <a:off x="369" y="508"/>
                <a:ext cx="832" cy="800"/>
              </a:xfrm>
              <a:prstGeom prst="rightArrow">
                <a:avLst>
                  <a:gd name="adj1" fmla="val 41602"/>
                  <a:gd name="adj2" fmla="val 56800"/>
                </a:avLst>
              </a:prstGeom>
              <a:solidFill>
                <a:srgbClr val="CDCDCD"/>
              </a:solidFill>
              <a:ln w="635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693" name="Rectangle 45"/>
              <p:cNvSpPr>
                <a:spLocks/>
              </p:cNvSpPr>
              <p:nvPr/>
            </p:nvSpPr>
            <p:spPr bwMode="auto">
              <a:xfrm>
                <a:off x="0" y="0"/>
                <a:ext cx="1069" cy="35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advanced</a:t>
                </a:r>
              </a:p>
            </p:txBody>
          </p:sp>
          <p:grpSp>
            <p:nvGrpSpPr>
              <p:cNvPr id="27694" name="Group 46"/>
              <p:cNvGrpSpPr>
                <a:grpSpLocks/>
              </p:cNvGrpSpPr>
              <p:nvPr/>
            </p:nvGrpSpPr>
            <p:grpSpPr bwMode="auto">
              <a:xfrm>
                <a:off x="385" y="1480"/>
                <a:ext cx="128" cy="112"/>
                <a:chOff x="0" y="0"/>
                <a:chExt cx="127" cy="111"/>
              </a:xfrm>
            </p:grpSpPr>
            <p:sp>
              <p:nvSpPr>
                <p:cNvPr id="27695" name="Rectangle 4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96" name="Rectangle 4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697" name="Rectangle 4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698" name="Group 50"/>
              <p:cNvGrpSpPr>
                <a:grpSpLocks/>
              </p:cNvGrpSpPr>
              <p:nvPr/>
            </p:nvGrpSpPr>
            <p:grpSpPr bwMode="auto">
              <a:xfrm>
                <a:off x="385" y="1480"/>
                <a:ext cx="128" cy="112"/>
                <a:chOff x="0" y="0"/>
                <a:chExt cx="127" cy="111"/>
              </a:xfrm>
            </p:grpSpPr>
            <p:sp>
              <p:nvSpPr>
                <p:cNvPr id="27699" name="Rectangle 5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00" name="Rectangle 5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01" name="Rectangle 5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02" name="Group 54"/>
              <p:cNvGrpSpPr>
                <a:grpSpLocks/>
              </p:cNvGrpSpPr>
              <p:nvPr/>
            </p:nvGrpSpPr>
            <p:grpSpPr bwMode="auto">
              <a:xfrm>
                <a:off x="553" y="1480"/>
                <a:ext cx="128" cy="112"/>
                <a:chOff x="0" y="0"/>
                <a:chExt cx="127" cy="111"/>
              </a:xfrm>
            </p:grpSpPr>
            <p:sp>
              <p:nvSpPr>
                <p:cNvPr id="27703" name="Rectangle 5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04" name="Rectangle 5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05" name="Rectangle 5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06" name="Group 58"/>
              <p:cNvGrpSpPr>
                <a:grpSpLocks/>
              </p:cNvGrpSpPr>
              <p:nvPr/>
            </p:nvGrpSpPr>
            <p:grpSpPr bwMode="auto">
              <a:xfrm>
                <a:off x="553" y="1480"/>
                <a:ext cx="128" cy="112"/>
                <a:chOff x="0" y="0"/>
                <a:chExt cx="127" cy="111"/>
              </a:xfrm>
            </p:grpSpPr>
            <p:sp>
              <p:nvSpPr>
                <p:cNvPr id="27707" name="Rectangle 5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08" name="Rectangle 6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09" name="Rectangle 6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10" name="Group 62"/>
              <p:cNvGrpSpPr>
                <a:grpSpLocks/>
              </p:cNvGrpSpPr>
              <p:nvPr/>
            </p:nvGrpSpPr>
            <p:grpSpPr bwMode="auto">
              <a:xfrm>
                <a:off x="721" y="1480"/>
                <a:ext cx="128" cy="112"/>
                <a:chOff x="0" y="0"/>
                <a:chExt cx="127" cy="111"/>
              </a:xfrm>
            </p:grpSpPr>
            <p:sp>
              <p:nvSpPr>
                <p:cNvPr id="27711" name="Rectangle 6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12" name="Rectangle 6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13" name="Rectangle 6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14" name="Group 66"/>
              <p:cNvGrpSpPr>
                <a:grpSpLocks/>
              </p:cNvGrpSpPr>
              <p:nvPr/>
            </p:nvGrpSpPr>
            <p:grpSpPr bwMode="auto">
              <a:xfrm>
                <a:off x="721" y="1480"/>
                <a:ext cx="128" cy="112"/>
                <a:chOff x="0" y="0"/>
                <a:chExt cx="127" cy="111"/>
              </a:xfrm>
            </p:grpSpPr>
            <p:sp>
              <p:nvSpPr>
                <p:cNvPr id="27715" name="Rectangle 6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16" name="Rectangle 6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17" name="Rectangle 6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18" name="Group 70"/>
              <p:cNvGrpSpPr>
                <a:grpSpLocks/>
              </p:cNvGrpSpPr>
              <p:nvPr/>
            </p:nvGrpSpPr>
            <p:grpSpPr bwMode="auto">
              <a:xfrm>
                <a:off x="889" y="1480"/>
                <a:ext cx="128" cy="112"/>
                <a:chOff x="0" y="0"/>
                <a:chExt cx="127" cy="111"/>
              </a:xfrm>
            </p:grpSpPr>
            <p:sp>
              <p:nvSpPr>
                <p:cNvPr id="27719" name="Rectangle 7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20" name="Rectangle 7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21" name="Rectangle 7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22" name="Group 74"/>
              <p:cNvGrpSpPr>
                <a:grpSpLocks/>
              </p:cNvGrpSpPr>
              <p:nvPr/>
            </p:nvGrpSpPr>
            <p:grpSpPr bwMode="auto">
              <a:xfrm>
                <a:off x="889" y="1480"/>
                <a:ext cx="128" cy="112"/>
                <a:chOff x="0" y="0"/>
                <a:chExt cx="127" cy="111"/>
              </a:xfrm>
            </p:grpSpPr>
            <p:sp>
              <p:nvSpPr>
                <p:cNvPr id="27723" name="Rectangle 7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24" name="Rectangle 7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25" name="Rectangle 7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27726" name="Group 78"/>
          <p:cNvGrpSpPr>
            <a:grpSpLocks/>
          </p:cNvGrpSpPr>
          <p:nvPr/>
        </p:nvGrpSpPr>
        <p:grpSpPr bwMode="auto">
          <a:xfrm>
            <a:off x="9404350" y="3670300"/>
            <a:ext cx="2557463" cy="3365500"/>
            <a:chOff x="0" y="0"/>
            <a:chExt cx="1610" cy="2120"/>
          </a:xfrm>
        </p:grpSpPr>
        <p:sp>
          <p:nvSpPr>
            <p:cNvPr id="27727" name="Rectangle 79"/>
            <p:cNvSpPr>
              <a:spLocks/>
            </p:cNvSpPr>
            <p:nvPr/>
          </p:nvSpPr>
          <p:spPr bwMode="auto">
            <a:xfrm>
              <a:off x="34" y="1800"/>
              <a:ext cx="1576" cy="32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r"/>
              <a:r>
                <a:rPr lang="en-US" sz="2600" i="1">
                  <a:solidFill>
                    <a:schemeClr val="tx1"/>
                  </a:solidFill>
                  <a:ea typeface="Optima" charset="0"/>
                  <a:cs typeface="Optima" charset="0"/>
                </a:rPr>
                <a:t>ca.</a:t>
              </a:r>
              <a:r>
                <a:rPr lang="en-US" sz="2600">
                  <a:solidFill>
                    <a:schemeClr val="tx1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2600" b="1">
                  <a:solidFill>
                    <a:schemeClr val="tx1"/>
                  </a:solidFill>
                  <a:ea typeface="Optima" charset="0"/>
                  <a:cs typeface="Optima" charset="0"/>
                </a:rPr>
                <a:t>150.000 €</a:t>
              </a:r>
            </a:p>
          </p:txBody>
        </p:sp>
        <p:grpSp>
          <p:nvGrpSpPr>
            <p:cNvPr id="27728" name="Group 80"/>
            <p:cNvGrpSpPr>
              <a:grpSpLocks/>
            </p:cNvGrpSpPr>
            <p:nvPr/>
          </p:nvGrpSpPr>
          <p:grpSpPr bwMode="auto">
            <a:xfrm>
              <a:off x="0" y="0"/>
              <a:ext cx="1595" cy="1792"/>
              <a:chOff x="0" y="0"/>
              <a:chExt cx="1595" cy="1792"/>
            </a:xfrm>
          </p:grpSpPr>
          <p:sp>
            <p:nvSpPr>
              <p:cNvPr id="27729" name="Rectangle 81"/>
              <p:cNvSpPr>
                <a:spLocks/>
              </p:cNvSpPr>
              <p:nvPr/>
            </p:nvSpPr>
            <p:spPr bwMode="auto">
              <a:xfrm>
                <a:off x="83" y="280"/>
                <a:ext cx="1512" cy="151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730" name="Rectangle 82"/>
              <p:cNvSpPr>
                <a:spLocks/>
              </p:cNvSpPr>
              <p:nvPr/>
            </p:nvSpPr>
            <p:spPr bwMode="auto">
              <a:xfrm>
                <a:off x="0" y="0"/>
                <a:ext cx="1062" cy="35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protected</a:t>
                </a:r>
              </a:p>
            </p:txBody>
          </p:sp>
          <p:grpSp>
            <p:nvGrpSpPr>
              <p:cNvPr id="27731" name="Group 83"/>
              <p:cNvGrpSpPr>
                <a:grpSpLocks/>
              </p:cNvGrpSpPr>
              <p:nvPr/>
            </p:nvGrpSpPr>
            <p:grpSpPr bwMode="auto">
              <a:xfrm>
                <a:off x="476" y="480"/>
                <a:ext cx="720" cy="848"/>
                <a:chOff x="0" y="0"/>
                <a:chExt cx="720" cy="848"/>
              </a:xfrm>
            </p:grpSpPr>
            <p:sp>
              <p:nvSpPr>
                <p:cNvPr id="27732" name="AutoShape 84"/>
                <p:cNvSpPr>
                  <a:spLocks/>
                </p:cNvSpPr>
                <p:nvPr/>
              </p:nvSpPr>
              <p:spPr bwMode="auto">
                <a:xfrm rot="10800000">
                  <a:off x="14" y="16"/>
                  <a:ext cx="688" cy="80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pic>
              <p:nvPicPr>
                <p:cNvPr id="27733" name="Picture 85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0" y="20"/>
                  <a:ext cx="680" cy="80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7734" name="Freeform 86"/>
                <p:cNvSpPr>
                  <a:spLocks/>
                </p:cNvSpPr>
                <p:nvPr/>
              </p:nvSpPr>
              <p:spPr bwMode="auto">
                <a:xfrm flipH="1">
                  <a:off x="190" y="16"/>
                  <a:ext cx="509" cy="778"/>
                </a:xfrm>
                <a:custGeom>
                  <a:avLst/>
                  <a:gdLst/>
                  <a:ahLst/>
                  <a:cxnLst>
                    <a:cxn ang="0">
                      <a:pos x="270" y="124"/>
                    </a:cxn>
                    <a:cxn ang="0">
                      <a:pos x="3046" y="13292"/>
                    </a:cxn>
                    <a:cxn ang="0">
                      <a:pos x="11160" y="18792"/>
                    </a:cxn>
                    <a:cxn ang="0">
                      <a:pos x="17506" y="75"/>
                    </a:cxn>
                    <a:cxn ang="0">
                      <a:pos x="270" y="124"/>
                    </a:cxn>
                    <a:cxn ang="0">
                      <a:pos x="270" y="124"/>
                    </a:cxn>
                  </a:cxnLst>
                  <a:rect l="0" t="0" r="r" b="b"/>
                  <a:pathLst>
                    <a:path w="18336" h="19028">
                      <a:moveTo>
                        <a:pt x="270" y="124"/>
                      </a:moveTo>
                      <a:cubicBezTo>
                        <a:pt x="270" y="124"/>
                        <a:pt x="-1281" y="9089"/>
                        <a:pt x="3046" y="13292"/>
                      </a:cubicBezTo>
                      <a:cubicBezTo>
                        <a:pt x="7340" y="17463"/>
                        <a:pt x="6905" y="16104"/>
                        <a:pt x="11160" y="18792"/>
                      </a:cubicBezTo>
                      <a:cubicBezTo>
                        <a:pt x="15415" y="21480"/>
                        <a:pt x="20319" y="271"/>
                        <a:pt x="17506" y="75"/>
                      </a:cubicBezTo>
                      <a:cubicBezTo>
                        <a:pt x="14694" y="-120"/>
                        <a:pt x="270" y="124"/>
                        <a:pt x="270" y="124"/>
                      </a:cubicBezTo>
                      <a:close/>
                      <a:moveTo>
                        <a:pt x="270" y="124"/>
                      </a:moveTo>
                    </a:path>
                  </a:pathLst>
                </a:custGeom>
                <a:solidFill>
                  <a:srgbClr val="CDCDCD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35" name="Freeform 87"/>
                <p:cNvSpPr>
                  <a:spLocks/>
                </p:cNvSpPr>
                <p:nvPr/>
              </p:nvSpPr>
              <p:spPr bwMode="auto">
                <a:xfrm>
                  <a:off x="21" y="28"/>
                  <a:ext cx="512" cy="779"/>
                </a:xfrm>
                <a:custGeom>
                  <a:avLst/>
                  <a:gdLst/>
                  <a:ahLst/>
                  <a:cxnLst>
                    <a:cxn ang="0">
                      <a:pos x="419" y="124"/>
                    </a:cxn>
                    <a:cxn ang="0">
                      <a:pos x="3304" y="12977"/>
                    </a:cxn>
                    <a:cxn ang="0">
                      <a:pos x="11043" y="18792"/>
                    </a:cxn>
                    <a:cxn ang="0">
                      <a:pos x="17235" y="75"/>
                    </a:cxn>
                    <a:cxn ang="0">
                      <a:pos x="419" y="124"/>
                    </a:cxn>
                    <a:cxn ang="0">
                      <a:pos x="419" y="124"/>
                    </a:cxn>
                  </a:cxnLst>
                  <a:rect l="0" t="0" r="r" b="b"/>
                  <a:pathLst>
                    <a:path w="18043" h="19028">
                      <a:moveTo>
                        <a:pt x="419" y="124"/>
                      </a:moveTo>
                      <a:cubicBezTo>
                        <a:pt x="419" y="124"/>
                        <a:pt x="-1621" y="9214"/>
                        <a:pt x="3304" y="12977"/>
                      </a:cubicBezTo>
                      <a:cubicBezTo>
                        <a:pt x="8229" y="16740"/>
                        <a:pt x="6892" y="16104"/>
                        <a:pt x="11043" y="18792"/>
                      </a:cubicBezTo>
                      <a:cubicBezTo>
                        <a:pt x="15195" y="21480"/>
                        <a:pt x="19979" y="271"/>
                        <a:pt x="17235" y="75"/>
                      </a:cubicBezTo>
                      <a:cubicBezTo>
                        <a:pt x="14491" y="-120"/>
                        <a:pt x="419" y="124"/>
                        <a:pt x="419" y="124"/>
                      </a:cubicBezTo>
                      <a:close/>
                      <a:moveTo>
                        <a:pt x="419" y="124"/>
                      </a:moveTo>
                    </a:path>
                  </a:pathLst>
                </a:custGeom>
                <a:solidFill>
                  <a:srgbClr val="CDCDCD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pic>
              <p:nvPicPr>
                <p:cNvPr id="27736" name="Picture 88"/>
                <p:cNvPicPr>
                  <a:picLocks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20" cy="8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7737" name="Group 89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27738" name="Rectangle 9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39" name="Rectangle 9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40" name="Rectangle 9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41" name="Group 93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27742" name="Rectangle 9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43" name="Rectangle 9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44" name="Rectangle 9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45" name="Group 97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27746" name="Rectangle 9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47" name="Rectangle 9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48" name="Rectangle 10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49" name="Group 101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27750" name="Rectangle 10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51" name="Rectangle 10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52" name="Rectangle 10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53" name="Group 105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27754" name="Rectangle 10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55" name="Rectangle 10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56" name="Rectangle 10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57" name="Group 109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27758" name="Rectangle 11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59" name="Rectangle 11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60" name="Rectangle 11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61" name="Group 113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27762" name="Rectangle 11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63" name="Rectangle 11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64" name="Rectangle 11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65" name="Group 117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27766" name="Rectangle 11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67" name="Rectangle 11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68" name="Rectangle 12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69" name="Group 121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27770" name="Rectangle 12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71" name="Rectangle 12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72" name="Rectangle 12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73" name="Group 125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27774" name="Rectangle 12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75" name="Rectangle 12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76" name="Rectangle 12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77" name="Group 129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27778" name="Rectangle 13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79" name="Rectangle 13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80" name="Rectangle 13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81" name="Group 133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27782" name="Rectangle 13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83" name="Rectangle 13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84" name="Rectangle 13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85" name="Group 137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27786" name="Rectangle 13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87" name="Rectangle 13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88" name="Rectangle 14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89" name="Group 141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27790" name="Rectangle 14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91" name="Rectangle 14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92" name="Rectangle 14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93" name="Group 145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27794" name="Rectangle 14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95" name="Rectangle 14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96" name="Rectangle 14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797" name="Group 149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27798" name="Rectangle 15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799" name="Rectangle 15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800" name="Rectangle 15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801" name="Group 153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27802" name="Rectangle 15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803" name="Rectangle 15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804" name="Rectangle 15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805" name="Group 157"/>
              <p:cNvGrpSpPr>
                <a:grpSpLocks/>
              </p:cNvGrpSpPr>
              <p:nvPr/>
            </p:nvGrpSpPr>
            <p:grpSpPr bwMode="auto">
              <a:xfrm>
                <a:off x="1107" y="1480"/>
                <a:ext cx="128" cy="112"/>
                <a:chOff x="0" y="0"/>
                <a:chExt cx="127" cy="111"/>
              </a:xfrm>
            </p:grpSpPr>
            <p:grpSp>
              <p:nvGrpSpPr>
                <p:cNvPr id="27806" name="Group 15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27807" name="Rectangle 159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08" name="Rectangle 160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09" name="Rectangle 161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7810" name="Group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27811" name="Rectangle 163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81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12" name="Rectangle 164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81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13" name="Rectangle 165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81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7814" name="Group 16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27815" name="Rectangle 167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16" name="Rectangle 168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17" name="Rectangle 169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7818" name="Group 17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27819" name="Rectangle 171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0000"/>
                  </a:solidFill>
                  <a:ln w="3175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20" name="Rectangle 172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3175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21" name="Rectangle 173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3175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7822" name="Group 17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27823" name="Rectangle 175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FF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24" name="Rectangle 176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FF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7825" name="Rectangle 177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FF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</p:grpSp>
      <p:sp>
        <p:nvSpPr>
          <p:cNvPr id="27826" name="Rectangle 178"/>
          <p:cNvSpPr>
            <a:spLocks/>
          </p:cNvSpPr>
          <p:nvPr/>
        </p:nvSpPr>
        <p:spPr bwMode="auto">
          <a:xfrm>
            <a:off x="8267700" y="7823200"/>
            <a:ext cx="4610100" cy="457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Alle Preise inklusive Umsatzsteuer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06A08-DD2F-934C-8D00-75769A53904F}" type="slidenum">
              <a:rPr lang="en-US"/>
              <a:pPr/>
              <a:t>2</a:t>
            </a:fld>
            <a:endParaRPr lang="en-US"/>
          </a:p>
        </p:txBody>
      </p:sp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APS in Kürze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7294" y="2090718"/>
            <a:ext cx="12325394" cy="6705600"/>
          </a:xfrm>
          <a:ln/>
        </p:spPr>
        <p:txBody>
          <a:bodyPr/>
          <a:lstStyle/>
          <a:p>
            <a:pPr marL="0" indent="0">
              <a:buFont typeface="Optima" charset="0"/>
              <a:buNone/>
              <a:tabLst>
                <a:tab pos="266700" algn="l"/>
              </a:tabLst>
            </a:pPr>
            <a:r>
              <a:rPr lang="en-US" sz="3000" i="1" dirty="0"/>
              <a:t>Das </a:t>
            </a:r>
            <a:r>
              <a:rPr lang="en-US" sz="3000" i="1" dirty="0" err="1"/>
              <a:t>Unternehmen</a:t>
            </a:r>
            <a:r>
              <a:rPr lang="en-US" sz="3000" i="1" dirty="0"/>
              <a:t> Amok Prevention Systems GmbH...</a:t>
            </a:r>
          </a:p>
          <a:p>
            <a:pPr marL="266700" indent="-266700"/>
            <a:r>
              <a:rPr lang="en-US" sz="3600" dirty="0" smtClean="0"/>
              <a:t>... </a:t>
            </a:r>
            <a:r>
              <a:rPr lang="en-US" sz="3600" dirty="0" err="1" smtClean="0"/>
              <a:t>stattet</a:t>
            </a:r>
            <a:r>
              <a:rPr lang="en-US" sz="3600" dirty="0" smtClean="0"/>
              <a:t> </a:t>
            </a:r>
            <a:r>
              <a:rPr lang="en-US" sz="3600" dirty="0" err="1"/>
              <a:t>Schulen</a:t>
            </a:r>
            <a:r>
              <a:rPr lang="en-US" sz="3600" dirty="0"/>
              <a:t> </a:t>
            </a:r>
            <a:r>
              <a:rPr lang="en-US" sz="3600" dirty="0" err="1"/>
              <a:t>mit</a:t>
            </a:r>
            <a:r>
              <a:rPr lang="en-US" sz="3600" dirty="0"/>
              <a:t> </a:t>
            </a:r>
            <a:r>
              <a:rPr lang="en-US" sz="3600" dirty="0" err="1"/>
              <a:t>einem</a:t>
            </a:r>
            <a:r>
              <a:rPr lang="en-US" sz="3600" dirty="0"/>
              <a:t> System </a:t>
            </a:r>
            <a:r>
              <a:rPr lang="en-US" sz="3600" dirty="0" err="1"/>
              <a:t>aus</a:t>
            </a:r>
            <a:r>
              <a:rPr lang="en-US" sz="3600" dirty="0"/>
              <a:t>, das </a:t>
            </a:r>
            <a:r>
              <a:rPr lang="en-US" sz="3600" dirty="0" err="1" smtClean="0"/>
              <a:t>bei</a:t>
            </a:r>
            <a:r>
              <a:rPr lang="en-US" sz="3600" dirty="0"/>
              <a:t> </a:t>
            </a:r>
            <a:r>
              <a:rPr lang="en-US" sz="3600" dirty="0" err="1" smtClean="0"/>
              <a:t>Amokläufen</a:t>
            </a:r>
            <a:r>
              <a:rPr lang="en-US" sz="3600" dirty="0" smtClean="0"/>
              <a:t> </a:t>
            </a:r>
            <a:r>
              <a:rPr lang="en-US" sz="3600" dirty="0" err="1"/>
              <a:t>Leben</a:t>
            </a:r>
            <a:r>
              <a:rPr lang="en-US" sz="3600" dirty="0"/>
              <a:t> </a:t>
            </a:r>
            <a:r>
              <a:rPr lang="en-US" sz="3600" dirty="0" err="1"/>
              <a:t>rettet</a:t>
            </a:r>
            <a:endParaRPr lang="en-US" sz="3600" dirty="0"/>
          </a:p>
          <a:p>
            <a:pPr marL="266700" indent="-266700">
              <a:spcBef>
                <a:spcPts val="1600"/>
              </a:spcBef>
            </a:pPr>
            <a:r>
              <a:rPr lang="en-US" sz="3600" dirty="0" smtClean="0"/>
              <a:t>... </a:t>
            </a:r>
            <a:r>
              <a:rPr lang="en-US" sz="3600" dirty="0" err="1" smtClean="0"/>
              <a:t>bietet</a:t>
            </a:r>
            <a:r>
              <a:rPr lang="en-US" sz="3600" dirty="0" smtClean="0"/>
              <a:t> </a:t>
            </a:r>
            <a:r>
              <a:rPr lang="en-US" sz="3600" dirty="0" err="1"/>
              <a:t>eine</a:t>
            </a:r>
            <a:r>
              <a:rPr lang="en-US" sz="3600" dirty="0"/>
              <a:t> </a:t>
            </a:r>
            <a:r>
              <a:rPr lang="en-US" sz="3600" dirty="0" err="1"/>
              <a:t>modularisierte</a:t>
            </a:r>
            <a:r>
              <a:rPr lang="en-US" sz="3600" dirty="0"/>
              <a:t> </a:t>
            </a:r>
            <a:r>
              <a:rPr lang="en-US" sz="3600" dirty="0" err="1"/>
              <a:t>Lösung</a:t>
            </a:r>
            <a:r>
              <a:rPr lang="en-US" sz="3600" dirty="0"/>
              <a:t> an, die </a:t>
            </a:r>
            <a:r>
              <a:rPr lang="en-US" sz="3600" dirty="0" err="1"/>
              <a:t>individuell</a:t>
            </a:r>
            <a:r>
              <a:rPr lang="en-US" sz="3600" dirty="0"/>
              <a:t> an die </a:t>
            </a:r>
            <a:r>
              <a:rPr lang="en-US" sz="3600" dirty="0" err="1"/>
              <a:t>Bedürfnisse</a:t>
            </a:r>
            <a:r>
              <a:rPr lang="en-US" sz="3600" dirty="0"/>
              <a:t> von </a:t>
            </a:r>
            <a:r>
              <a:rPr lang="en-US" sz="3600" dirty="0" err="1"/>
              <a:t>Schulen</a:t>
            </a:r>
            <a:r>
              <a:rPr lang="en-US" sz="3600" dirty="0"/>
              <a:t> </a:t>
            </a:r>
            <a:r>
              <a:rPr lang="en-US" sz="3600" dirty="0" err="1"/>
              <a:t>angepasst</a:t>
            </a:r>
            <a:r>
              <a:rPr lang="en-US" sz="3600" dirty="0"/>
              <a:t> </a:t>
            </a:r>
            <a:r>
              <a:rPr lang="en-US" sz="3600" dirty="0" err="1"/>
              <a:t>werden</a:t>
            </a:r>
            <a:r>
              <a:rPr lang="en-US" sz="3600" dirty="0"/>
              <a:t> </a:t>
            </a:r>
            <a:r>
              <a:rPr lang="en-US" sz="3600" dirty="0" err="1"/>
              <a:t>kann</a:t>
            </a:r>
            <a:endParaRPr lang="en-US" sz="3600" dirty="0"/>
          </a:p>
          <a:p>
            <a:pPr marL="266700" indent="-266700">
              <a:spcBef>
                <a:spcPts val="1600"/>
              </a:spcBef>
            </a:pPr>
            <a:r>
              <a:rPr lang="en-US" sz="3600" dirty="0" smtClean="0"/>
              <a:t>... </a:t>
            </a:r>
            <a:r>
              <a:rPr lang="en-US" sz="3600" dirty="0" err="1" smtClean="0"/>
              <a:t>punktet</a:t>
            </a:r>
            <a:r>
              <a:rPr lang="en-US" sz="3600" dirty="0" smtClean="0"/>
              <a:t> </a:t>
            </a:r>
            <a:r>
              <a:rPr lang="en-US" sz="3600" dirty="0" err="1"/>
              <a:t>durch</a:t>
            </a:r>
            <a:r>
              <a:rPr lang="en-US" sz="3600" dirty="0"/>
              <a:t> </a:t>
            </a:r>
            <a:r>
              <a:rPr lang="en-US" sz="3600" dirty="0" err="1"/>
              <a:t>eine</a:t>
            </a:r>
            <a:r>
              <a:rPr lang="en-US" sz="3600" dirty="0"/>
              <a:t> </a:t>
            </a:r>
            <a:r>
              <a:rPr lang="en-US" sz="3600" dirty="0" err="1"/>
              <a:t>komplette</a:t>
            </a:r>
            <a:r>
              <a:rPr lang="en-US" sz="3600" dirty="0"/>
              <a:t> und </a:t>
            </a:r>
            <a:r>
              <a:rPr lang="en-US" sz="3600" dirty="0" err="1"/>
              <a:t>durchdachte</a:t>
            </a:r>
            <a:r>
              <a:rPr lang="en-US" sz="3600" dirty="0"/>
              <a:t> </a:t>
            </a:r>
            <a:r>
              <a:rPr lang="en-US" sz="3600" dirty="0" err="1"/>
              <a:t>Lösung</a:t>
            </a:r>
            <a:r>
              <a:rPr lang="en-US" sz="3600" dirty="0"/>
              <a:t> auf </a:t>
            </a:r>
            <a:r>
              <a:rPr lang="en-US" sz="3600" dirty="0" err="1"/>
              <a:t>einem</a:t>
            </a:r>
            <a:r>
              <a:rPr lang="en-US" sz="3600" dirty="0"/>
              <a:t> </a:t>
            </a:r>
            <a:r>
              <a:rPr lang="en-US" sz="3600" dirty="0" err="1"/>
              <a:t>kaum</a:t>
            </a:r>
            <a:r>
              <a:rPr lang="en-US" sz="3600" dirty="0"/>
              <a:t> </a:t>
            </a:r>
            <a:r>
              <a:rPr lang="en-US" sz="3600" dirty="0" err="1"/>
              <a:t>erschlossenen</a:t>
            </a:r>
            <a:r>
              <a:rPr lang="en-US" sz="3600" dirty="0"/>
              <a:t> </a:t>
            </a:r>
            <a:r>
              <a:rPr lang="en-US" sz="3600" dirty="0" err="1"/>
              <a:t>Markt</a:t>
            </a:r>
            <a:endParaRPr lang="en-US" sz="3600" dirty="0"/>
          </a:p>
          <a:p>
            <a:pPr marL="266700" indent="-266700">
              <a:spcBef>
                <a:spcPts val="1600"/>
              </a:spcBef>
            </a:pPr>
            <a:r>
              <a:rPr lang="en-US" sz="3600" dirty="0" smtClean="0"/>
              <a:t>… </a:t>
            </a:r>
            <a:r>
              <a:rPr lang="en-US" sz="3600" dirty="0" err="1" smtClean="0"/>
              <a:t>erwirtschaftet</a:t>
            </a:r>
            <a:r>
              <a:rPr lang="en-US" sz="3600" dirty="0" smtClean="0"/>
              <a:t> </a:t>
            </a:r>
            <a:r>
              <a:rPr lang="en-US" sz="3600" dirty="0" err="1"/>
              <a:t>im</a:t>
            </a:r>
            <a:r>
              <a:rPr lang="en-US" sz="3600" dirty="0"/>
              <a:t> </a:t>
            </a:r>
            <a:r>
              <a:rPr lang="en-US" sz="3600" dirty="0" err="1"/>
              <a:t>ersten</a:t>
            </a:r>
            <a:r>
              <a:rPr lang="en-US" sz="3600" dirty="0"/>
              <a:t> </a:t>
            </a:r>
            <a:r>
              <a:rPr lang="en-US" sz="3600" dirty="0" err="1"/>
              <a:t>Geschäftsjahr</a:t>
            </a:r>
            <a:r>
              <a:rPr lang="en-US" sz="3600" dirty="0"/>
              <a:t> </a:t>
            </a:r>
            <a:r>
              <a:rPr lang="en-US" sz="3600" dirty="0" err="1"/>
              <a:t>rund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165.000 </a:t>
            </a:r>
            <a:r>
              <a:rPr lang="en-US" sz="3600" dirty="0"/>
              <a:t>€ </a:t>
            </a:r>
            <a:r>
              <a:rPr lang="en-US" sz="3600" dirty="0" err="1"/>
              <a:t>Gewinn</a:t>
            </a:r>
            <a:r>
              <a:rPr lang="en-US" sz="3600" dirty="0"/>
              <a:t> </a:t>
            </a:r>
            <a:r>
              <a:rPr lang="en-US" sz="3600" dirty="0" err="1"/>
              <a:t>vor</a:t>
            </a:r>
            <a:r>
              <a:rPr lang="en-US" sz="3600" dirty="0"/>
              <a:t> </a:t>
            </a:r>
            <a:r>
              <a:rPr lang="en-US" sz="3600" dirty="0" err="1"/>
              <a:t>Steuern</a:t>
            </a:r>
            <a:endParaRPr lang="en-US" sz="3600" dirty="0"/>
          </a:p>
        </p:txBody>
      </p:sp>
      <p:sp>
        <p:nvSpPr>
          <p:cNvPr id="10243" name="Rectangle 3"/>
          <p:cNvSpPr>
            <a:spLocks/>
          </p:cNvSpPr>
          <p:nvPr/>
        </p:nvSpPr>
        <p:spPr bwMode="auto">
          <a:xfrm>
            <a:off x="0" y="88138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Geschäftsplan APS GmbH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958ED-CFF5-1745-8D71-F10370E9B21F}" type="slidenum">
              <a:rPr lang="en-US"/>
              <a:pPr/>
              <a:t>20</a:t>
            </a:fld>
            <a:endParaRPr lang="en-US"/>
          </a:p>
        </p:txBody>
      </p:sp>
      <p:sp>
        <p:nvSpPr>
          <p:cNvPr id="2867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867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867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867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867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Beratungsgespräch und Finanzierungsangebot der Volksbank Kur- und Rheinpfalz eG</a:t>
            </a:r>
          </a:p>
        </p:txBody>
      </p:sp>
      <p:sp>
        <p:nvSpPr>
          <p:cNvPr id="2867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867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Gesicherter Einstieg ins Sicherheitsgeschäft</a:t>
            </a: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71450" y="2387600"/>
            <a:ext cx="12636500" cy="4521200"/>
          </a:xfrm>
          <a:ln/>
        </p:spPr>
        <p:txBody>
          <a:bodyPr/>
          <a:lstStyle/>
          <a:p>
            <a:pPr indent="-457200">
              <a:spcBef>
                <a:spcPct val="0"/>
              </a:spcBef>
            </a:pPr>
            <a:r>
              <a:rPr lang="en-US" sz="3000"/>
              <a:t>25.000 € Stammkapital</a:t>
            </a:r>
          </a:p>
          <a:p>
            <a:pPr indent="-457200">
              <a:spcBef>
                <a:spcPts val="1413"/>
              </a:spcBef>
            </a:pPr>
            <a:r>
              <a:rPr lang="en-US" sz="3000"/>
              <a:t>GuW-Darlehen der L-Bank in Höhe von 200.000 €</a:t>
            </a:r>
          </a:p>
          <a:p>
            <a:pPr marL="1066800" lvl="1">
              <a:spcBef>
                <a:spcPts val="938"/>
              </a:spcBef>
              <a:buFont typeface="Lucida Grande" charset="0"/>
              <a:buChar char="‣"/>
            </a:pPr>
            <a:r>
              <a:rPr lang="en-US" sz="2700"/>
              <a:t>Laufzeit: 8 Jahre, 2 tilgungsfreie Anlaufjahre</a:t>
            </a:r>
          </a:p>
          <a:p>
            <a:pPr marL="1066800" lvl="1">
              <a:spcBef>
                <a:spcPts val="938"/>
              </a:spcBef>
              <a:buFont typeface="Lucida Grande" charset="0"/>
              <a:buChar char="‣"/>
            </a:pPr>
            <a:r>
              <a:rPr lang="en-US" sz="2700"/>
              <a:t>Zinssatz 6</a:t>
            </a:r>
            <a:r>
              <a:rPr lang="en-US" sz="3000"/>
              <a:t> </a:t>
            </a:r>
            <a:r>
              <a:rPr lang="en-US" sz="2700"/>
              <a:t>%</a:t>
            </a:r>
            <a:r>
              <a:rPr lang="en-US" sz="3000"/>
              <a:t> </a:t>
            </a:r>
            <a:r>
              <a:rPr lang="en-US" sz="2700"/>
              <a:t>p.</a:t>
            </a:r>
            <a:r>
              <a:rPr lang="en-US" sz="3000"/>
              <a:t> </a:t>
            </a:r>
            <a:r>
              <a:rPr lang="en-US" sz="2700"/>
              <a:t>a.</a:t>
            </a:r>
          </a:p>
          <a:p>
            <a:pPr indent="-457200">
              <a:spcBef>
                <a:spcPts val="1413"/>
              </a:spcBef>
            </a:pPr>
            <a:r>
              <a:rPr lang="en-US" sz="3000"/>
              <a:t>Kontokorrentkredit der Sparkasse Heidelberg mit Kreditlinie von 100.000 €</a:t>
            </a:r>
          </a:p>
          <a:p>
            <a:pPr marL="1066800" lvl="1">
              <a:spcBef>
                <a:spcPts val="938"/>
              </a:spcBef>
              <a:buFont typeface="Lucida Grande" charset="0"/>
              <a:buChar char="‣"/>
            </a:pPr>
            <a:r>
              <a:rPr lang="en-US" sz="2700"/>
              <a:t>Zinssatz 10</a:t>
            </a:r>
            <a:r>
              <a:rPr lang="en-US" sz="3000"/>
              <a:t> </a:t>
            </a:r>
            <a:r>
              <a:rPr lang="en-US" sz="2700"/>
              <a:t>% p. a.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778000" y="6985000"/>
            <a:ext cx="9448800" cy="800100"/>
            <a:chOff x="-320" y="0"/>
            <a:chExt cx="5952" cy="504"/>
          </a:xfrm>
        </p:grpSpPr>
        <p:sp>
          <p:nvSpPr>
            <p:cNvPr id="28683" name="AutoShape 11"/>
            <p:cNvSpPr>
              <a:spLocks/>
            </p:cNvSpPr>
            <p:nvPr/>
          </p:nvSpPr>
          <p:spPr bwMode="auto">
            <a:xfrm>
              <a:off x="-320" y="0"/>
              <a:ext cx="5952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684" name="Rectangle 12"/>
            <p:cNvSpPr>
              <a:spLocks/>
            </p:cNvSpPr>
            <p:nvPr/>
          </p:nvSpPr>
          <p:spPr bwMode="auto">
            <a:xfrm>
              <a:off x="91" y="68"/>
              <a:ext cx="5123" cy="3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Ausreichende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Startfinanzierung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sichergestellt</a:t>
              </a:r>
              <a:endParaRPr lang="en-US" sz="3200" b="1" dirty="0">
                <a:solidFill>
                  <a:srgbClr val="FDFEFC"/>
                </a:solidFill>
                <a:ea typeface="Optima" charset="0"/>
                <a:cs typeface="Optima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D1FDD-AE0A-0D4E-AA92-C83F47A69E77}" type="slidenum">
              <a:rPr lang="en-US"/>
              <a:pPr/>
              <a:t>21</a:t>
            </a:fld>
            <a:endParaRPr lang="en-US"/>
          </a:p>
        </p:txBody>
      </p:sp>
      <p:sp>
        <p:nvSpPr>
          <p:cNvPr id="2969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2969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2969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2970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29701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29702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9703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29704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Wir zahlen – aber sicher!</a:t>
            </a:r>
          </a:p>
        </p:txBody>
      </p:sp>
      <p:graphicFrame>
        <p:nvGraphicFramePr>
          <p:cNvPr id="29705" name="Object 9"/>
          <p:cNvGraphicFramePr>
            <a:graphicFrameLocks/>
          </p:cNvGraphicFramePr>
          <p:nvPr/>
        </p:nvGraphicFramePr>
        <p:xfrm>
          <a:off x="814388" y="876272"/>
          <a:ext cx="76300012" cy="7604125"/>
        </p:xfrm>
        <a:graphic>
          <a:graphicData uri="http://schemas.openxmlformats.org/presentationml/2006/ole">
            <p:oleObj spid="_x0000_s29705" name="Diagramm" r:id="rId3" imgW="107200000" imgH="10684526" progId="MSGraph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174BF-D323-5A4B-B423-4F746FD2AB25}" type="slidenum">
              <a:rPr lang="en-US"/>
              <a:pPr/>
              <a:t>22</a:t>
            </a:fld>
            <a:endParaRPr lang="en-US"/>
          </a:p>
        </p:txBody>
      </p:sp>
      <p:sp>
        <p:nvSpPr>
          <p:cNvPr id="30721" name="Rectangle 1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30722" name="Rectangle 2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30723" name="Rectangle 3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30724" name="Rectangle 4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30725" name="Rectangle 5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30726" name="Rectangle 6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Berechnungen, alle Zahlen auf 1000 € gerundet</a:t>
            </a:r>
          </a:p>
        </p:txBody>
      </p:sp>
      <p:sp>
        <p:nvSpPr>
          <p:cNvPr id="30727" name="Rectangle 7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30728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Ergebnisrechnung</a:t>
            </a:r>
          </a:p>
        </p:txBody>
      </p:sp>
      <p:sp>
        <p:nvSpPr>
          <p:cNvPr id="30729" name="Rectangle 9"/>
          <p:cNvSpPr>
            <a:spLocks/>
          </p:cNvSpPr>
          <p:nvPr/>
        </p:nvSpPr>
        <p:spPr bwMode="auto">
          <a:xfrm>
            <a:off x="3549650" y="2419350"/>
            <a:ext cx="5851525" cy="647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tx1"/>
                </a:solidFill>
                <a:ea typeface="Optima" charset="0"/>
                <a:cs typeface="Optima" charset="0"/>
              </a:rPr>
              <a:t>Realistic Case über fünf Jahre</a:t>
            </a:r>
          </a:p>
        </p:txBody>
      </p:sp>
      <p:graphicFrame>
        <p:nvGraphicFramePr>
          <p:cNvPr id="30730" name="Group 10"/>
          <p:cNvGraphicFramePr>
            <a:graphicFrameLocks noGrp="1"/>
          </p:cNvGraphicFramePr>
          <p:nvPr/>
        </p:nvGraphicFramePr>
        <p:xfrm>
          <a:off x="901700" y="3062288"/>
          <a:ext cx="11152188" cy="4914900"/>
        </p:xfrm>
        <a:graphic>
          <a:graphicData uri="http://schemas.openxmlformats.org/drawingml/2006/table">
            <a:tbl>
              <a:tblPr/>
              <a:tblGrid>
                <a:gridCol w="2895600"/>
                <a:gridCol w="1754188"/>
                <a:gridCol w="1625600"/>
                <a:gridCol w="1625600"/>
                <a:gridCol w="1625600"/>
                <a:gridCol w="1625600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Jahr 1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Jahr 2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Jahr 3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Jahr 4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Jahr 5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Umsatzerlöse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B1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1.266.000 €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1.907.000 €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3.818.000 €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6.374.000 €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7.680.000 €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– Materialkosten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644.000 €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966.000 €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1.931.000 €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3.219.000 €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3.862.000 €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– Zeitarbeitskosten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228.000 €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342.000 €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54.000 €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Bruttoergebnis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394.000 €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599.000 €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1.833.000 €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3.155.000 €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3.818.000 €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– Personalkosten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180.000 €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288.000 €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720.000 €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1.064.000 €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1.064.000 €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Rohergebnis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214.000 €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311.000 €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1.113.000 €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2.091.000 €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2.754.000 €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– Sonstige Kosten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49.000 €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35.000 €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31.000 €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29.000 €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– Zinsen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12.000 €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12.000 €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11.000 €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9.000 €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7.000 €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Ergebnis vor Steuern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B1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165.000 €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277.000 €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1.078.000 €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2.060.000 €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2.725.000 €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– Steuern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48.000 €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81.000 €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314.000 €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600.000 €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793.000 €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Jahresüberschuss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B1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117.000 €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196.000 €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764.000 €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1.460.000 €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1.932.000 €</a:t>
                      </a: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A6"/>
                    </a:solidFill>
                  </a:tcPr>
                </a:tc>
              </a:tr>
            </a:tbl>
          </a:graphicData>
        </a:graphic>
      </p:graphicFrame>
      <p:grpSp>
        <p:nvGrpSpPr>
          <p:cNvPr id="30965" name="Group 245"/>
          <p:cNvGrpSpPr>
            <a:grpSpLocks/>
          </p:cNvGrpSpPr>
          <p:nvPr/>
        </p:nvGrpSpPr>
        <p:grpSpPr bwMode="auto">
          <a:xfrm>
            <a:off x="7150100" y="3463926"/>
            <a:ext cx="3073400" cy="1295399"/>
            <a:chOff x="0" y="0"/>
            <a:chExt cx="1936" cy="815"/>
          </a:xfrm>
        </p:grpSpPr>
        <p:sp>
          <p:nvSpPr>
            <p:cNvPr id="30966" name="Rectangle 246"/>
            <p:cNvSpPr>
              <a:spLocks/>
            </p:cNvSpPr>
            <p:nvPr/>
          </p:nvSpPr>
          <p:spPr bwMode="auto">
            <a:xfrm>
              <a:off x="0" y="276"/>
              <a:ext cx="1936" cy="539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r>
                <a:rPr lang="en-US" sz="24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Ausweitung</a:t>
              </a:r>
              <a:r>
                <a:rPr lang="en-US" sz="24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 auf </a:t>
              </a:r>
              <a:r>
                <a:rPr lang="en-US" sz="24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ganz</a:t>
              </a:r>
              <a:r>
                <a:rPr lang="en-US" sz="24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 Baden-Württemberg</a:t>
              </a:r>
            </a:p>
          </p:txBody>
        </p:sp>
        <p:sp>
          <p:nvSpPr>
            <p:cNvPr id="30967" name="Rectangle 247"/>
            <p:cNvSpPr>
              <a:spLocks/>
            </p:cNvSpPr>
            <p:nvPr/>
          </p:nvSpPr>
          <p:spPr bwMode="auto">
            <a:xfrm>
              <a:off x="7" y="0"/>
              <a:ext cx="1048" cy="272"/>
            </a:xfrm>
            <a:prstGeom prst="rect">
              <a:avLst/>
            </a:prstGeom>
            <a:noFill/>
            <a:ln w="50800" cap="flat">
              <a:solidFill>
                <a:srgbClr val="3F691E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968" name="Rectangle 248"/>
            <p:cNvSpPr>
              <a:spLocks/>
            </p:cNvSpPr>
            <p:nvPr/>
          </p:nvSpPr>
          <p:spPr bwMode="auto">
            <a:xfrm>
              <a:off x="33" y="39"/>
              <a:ext cx="852" cy="19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000" b="1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3.818.000 </a:t>
              </a:r>
              <a:r>
                <a:rPr lang="en-US" sz="2000" b="1" dirty="0" smtClean="0">
                  <a:solidFill>
                    <a:schemeClr val="tx1"/>
                  </a:solidFill>
                  <a:ea typeface="Optima" charset="0"/>
                  <a:cs typeface="Optima" charset="0"/>
                </a:rPr>
                <a:t>€</a:t>
              </a:r>
            </a:p>
          </p:txBody>
        </p:sp>
      </p:grpSp>
      <p:sp>
        <p:nvSpPr>
          <p:cNvPr id="30969" name="Rectangle 249"/>
          <p:cNvSpPr>
            <a:spLocks/>
          </p:cNvSpPr>
          <p:nvPr/>
        </p:nvSpPr>
        <p:spPr bwMode="auto">
          <a:xfrm>
            <a:off x="3759200" y="3467100"/>
            <a:ext cx="8318500" cy="431800"/>
          </a:xfrm>
          <a:prstGeom prst="rect">
            <a:avLst/>
          </a:prstGeom>
          <a:noFill/>
          <a:ln w="50800" cap="flat">
            <a:solidFill>
              <a:srgbClr val="3F691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970" name="Rectangle 250"/>
          <p:cNvSpPr>
            <a:spLocks/>
          </p:cNvSpPr>
          <p:nvPr/>
        </p:nvSpPr>
        <p:spPr bwMode="auto">
          <a:xfrm>
            <a:off x="3759200" y="6743700"/>
            <a:ext cx="8318500" cy="431800"/>
          </a:xfrm>
          <a:prstGeom prst="rect">
            <a:avLst/>
          </a:prstGeom>
          <a:noFill/>
          <a:ln w="50800" cap="flat">
            <a:solidFill>
              <a:srgbClr val="3F691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0971" name="Group 251"/>
          <p:cNvGrpSpPr>
            <a:grpSpLocks/>
          </p:cNvGrpSpPr>
          <p:nvPr/>
        </p:nvGrpSpPr>
        <p:grpSpPr bwMode="auto">
          <a:xfrm>
            <a:off x="7150099" y="4276725"/>
            <a:ext cx="4710114" cy="1749425"/>
            <a:chOff x="0" y="0"/>
            <a:chExt cx="2967" cy="1102"/>
          </a:xfrm>
        </p:grpSpPr>
        <p:sp>
          <p:nvSpPr>
            <p:cNvPr id="30972" name="Rectangle 252"/>
            <p:cNvSpPr>
              <a:spLocks/>
            </p:cNvSpPr>
            <p:nvPr/>
          </p:nvSpPr>
          <p:spPr bwMode="auto">
            <a:xfrm>
              <a:off x="0" y="790"/>
              <a:ext cx="2967" cy="312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r>
                <a:rPr lang="en-US" sz="2400" b="1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Festeinstellung</a:t>
              </a:r>
              <a:r>
                <a:rPr lang="en-US" sz="2400" b="1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 von </a:t>
              </a:r>
              <a:r>
                <a:rPr lang="en-US" sz="2400" b="1" dirty="0" err="1" smtClean="0">
                  <a:solidFill>
                    <a:schemeClr val="tx1"/>
                  </a:solidFill>
                  <a:ea typeface="Optima" charset="0"/>
                  <a:cs typeface="Optima" charset="0"/>
                </a:rPr>
                <a:t>Elektrikern</a:t>
              </a:r>
              <a:endParaRPr lang="en-US" sz="2400" b="1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</p:txBody>
        </p:sp>
        <p:sp>
          <p:nvSpPr>
            <p:cNvPr id="30973" name="Rectangle 253"/>
            <p:cNvSpPr>
              <a:spLocks/>
            </p:cNvSpPr>
            <p:nvPr/>
          </p:nvSpPr>
          <p:spPr bwMode="auto">
            <a:xfrm>
              <a:off x="7" y="0"/>
              <a:ext cx="2072" cy="272"/>
            </a:xfrm>
            <a:prstGeom prst="rect">
              <a:avLst/>
            </a:prstGeom>
            <a:noFill/>
            <a:ln w="50800" cap="flat">
              <a:solidFill>
                <a:srgbClr val="3F691E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974" name="Rectangle 254"/>
            <p:cNvSpPr>
              <a:spLocks/>
            </p:cNvSpPr>
            <p:nvPr/>
          </p:nvSpPr>
          <p:spPr bwMode="auto">
            <a:xfrm>
              <a:off x="7" y="512"/>
              <a:ext cx="2072" cy="272"/>
            </a:xfrm>
            <a:prstGeom prst="rect">
              <a:avLst/>
            </a:prstGeom>
            <a:noFill/>
            <a:ln w="50800" cap="flat">
              <a:solidFill>
                <a:srgbClr val="3F691E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975" name="Rectangle 255"/>
            <p:cNvSpPr>
              <a:spLocks/>
            </p:cNvSpPr>
            <p:nvPr/>
          </p:nvSpPr>
          <p:spPr bwMode="auto">
            <a:xfrm>
              <a:off x="37" y="40"/>
              <a:ext cx="628" cy="19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r"/>
              <a:r>
                <a:rPr lang="en-US" sz="2000" b="1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54.000 €</a:t>
              </a:r>
            </a:p>
          </p:txBody>
        </p:sp>
        <p:sp>
          <p:nvSpPr>
            <p:cNvPr id="30977" name="Rectangle 257"/>
            <p:cNvSpPr>
              <a:spLocks/>
            </p:cNvSpPr>
            <p:nvPr/>
          </p:nvSpPr>
          <p:spPr bwMode="auto">
            <a:xfrm>
              <a:off x="32" y="555"/>
              <a:ext cx="718" cy="19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r"/>
              <a:r>
                <a:rPr lang="en-US" sz="2000" b="1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720.000 €</a:t>
              </a:r>
            </a:p>
          </p:txBody>
        </p:sp>
        <p:sp>
          <p:nvSpPr>
            <p:cNvPr id="30978" name="Rectangle 258"/>
            <p:cNvSpPr>
              <a:spLocks/>
            </p:cNvSpPr>
            <p:nvPr/>
          </p:nvSpPr>
          <p:spPr bwMode="auto">
            <a:xfrm>
              <a:off x="1058" y="556"/>
              <a:ext cx="852" cy="19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r"/>
              <a:r>
                <a:rPr lang="en-US" sz="2000" b="1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1.064.000 €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0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9" grpId="0" animBg="1"/>
      <p:bldP spid="30969" grpId="1" animBg="1"/>
      <p:bldP spid="30970" grpId="0" animBg="1"/>
      <p:bldP spid="3097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7B90D-2007-104E-8441-3BF925A999E6}" type="slidenum">
              <a:rPr lang="en-US"/>
              <a:pPr/>
              <a:t>23</a:t>
            </a:fld>
            <a:endParaRPr lang="en-US"/>
          </a:p>
        </p:txBody>
      </p:sp>
      <p:sp>
        <p:nvSpPr>
          <p:cNvPr id="31745" name="Rectangle 1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31746" name="Rectangle 2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31747" name="Rectangle 3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31748" name="Rectangle 4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31749" name="Rectangle 5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31750" name="Rectangle 6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31751" name="Rectangle 7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31752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Der Trend geht nach oben...</a:t>
            </a:r>
          </a:p>
        </p:txBody>
      </p:sp>
      <p:sp>
        <p:nvSpPr>
          <p:cNvPr id="31753" name="Rectangle 9"/>
          <p:cNvSpPr>
            <a:spLocks/>
          </p:cNvSpPr>
          <p:nvPr/>
        </p:nvSpPr>
        <p:spPr bwMode="auto">
          <a:xfrm>
            <a:off x="3463925" y="2489200"/>
            <a:ext cx="6073775" cy="558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3000">
                <a:solidFill>
                  <a:schemeClr val="tx1"/>
                </a:solidFill>
                <a:ea typeface="Optima" charset="0"/>
                <a:cs typeface="Optima" charset="0"/>
              </a:rPr>
              <a:t>EBT in den verschiedenen Szenarien</a:t>
            </a:r>
          </a:p>
        </p:txBody>
      </p:sp>
      <p:graphicFrame>
        <p:nvGraphicFramePr>
          <p:cNvPr id="31754" name="Object 10"/>
          <p:cNvGraphicFramePr>
            <a:graphicFrameLocks/>
          </p:cNvGraphicFramePr>
          <p:nvPr/>
        </p:nvGraphicFramePr>
        <p:xfrm>
          <a:off x="2386013" y="2898775"/>
          <a:ext cx="9709150" cy="5246688"/>
        </p:xfrm>
        <a:graphic>
          <a:graphicData uri="http://schemas.openxmlformats.org/presentationml/2006/ole">
            <p:oleObj spid="_x0000_s166914" name="Chart" r:id="rId3" imgW="13641170" imgH="7372577" progId="MSGraph.Chart.8">
              <p:embed/>
            </p:oleObj>
          </a:graphicData>
        </a:graphic>
      </p:graphicFrame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051050" y="7162800"/>
            <a:ext cx="8902700" cy="800100"/>
            <a:chOff x="0" y="0"/>
            <a:chExt cx="5608" cy="504"/>
          </a:xfrm>
        </p:grpSpPr>
        <p:sp>
          <p:nvSpPr>
            <p:cNvPr id="31756" name="AutoShape 12"/>
            <p:cNvSpPr>
              <a:spLocks/>
            </p:cNvSpPr>
            <p:nvPr/>
          </p:nvSpPr>
          <p:spPr bwMode="auto">
            <a:xfrm>
              <a:off x="0" y="0"/>
              <a:ext cx="5608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757" name="Rectangle 13"/>
            <p:cNvSpPr>
              <a:spLocks/>
            </p:cNvSpPr>
            <p:nvPr/>
          </p:nvSpPr>
          <p:spPr bwMode="auto">
            <a:xfrm>
              <a:off x="965" y="97"/>
              <a:ext cx="3670" cy="31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Sichtbar</a:t>
              </a:r>
              <a:r>
                <a:rPr lang="en-US" sz="3200" b="1" dirty="0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>
                  <a:solidFill>
                    <a:srgbClr val="FDFEFC"/>
                  </a:solidFill>
                  <a:ea typeface="Optima" charset="0"/>
                  <a:cs typeface="Optima" charset="0"/>
                </a:rPr>
                <a:t>positive </a:t>
              </a:r>
              <a:r>
                <a:rPr lang="en-US" sz="3200" b="1" dirty="0" err="1">
                  <a:solidFill>
                    <a:srgbClr val="FDFEFC"/>
                  </a:solidFill>
                  <a:ea typeface="Optima" charset="0"/>
                  <a:cs typeface="Optima" charset="0"/>
                </a:rPr>
                <a:t>Entwicklung</a:t>
              </a:r>
              <a:endParaRPr lang="en-US" sz="3200" b="1" dirty="0">
                <a:solidFill>
                  <a:srgbClr val="FDFEFC"/>
                </a:solidFill>
                <a:ea typeface="Optima" charset="0"/>
                <a:cs typeface="Optima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D0B97-7D76-AB44-84AA-06695A292E9D}" type="slidenum">
              <a:rPr lang="en-US"/>
              <a:pPr/>
              <a:t>24</a:t>
            </a:fld>
            <a:endParaRPr lang="en-US"/>
          </a:p>
        </p:txBody>
      </p:sp>
      <p:sp>
        <p:nvSpPr>
          <p:cNvPr id="32769" name="Rectangle 1"/>
          <p:cNvSpPr>
            <a:spLocks/>
          </p:cNvSpPr>
          <p:nvPr/>
        </p:nvSpPr>
        <p:spPr bwMode="auto">
          <a:xfrm>
            <a:off x="247650" y="2425700"/>
            <a:ext cx="6426200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Idee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Unternehmen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Markt &amp; Wettbewerb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Finanzen &amp; Strategie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b="1">
                <a:solidFill>
                  <a:schemeClr val="tx1"/>
                </a:solidFill>
                <a:ea typeface="Optima" charset="0"/>
                <a:cs typeface="Optima" charset="0"/>
              </a:rPr>
              <a:t>SWOT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Zukunftsaussichten</a:t>
            </a:r>
          </a:p>
        </p:txBody>
      </p:sp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6819900" y="685800"/>
            <a:ext cx="5600700" cy="8369300"/>
            <a:chOff x="0" y="0"/>
            <a:chExt cx="3528" cy="5272"/>
          </a:xfrm>
        </p:grpSpPr>
        <p:pic>
          <p:nvPicPr>
            <p:cNvPr id="32771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" y="40"/>
              <a:ext cx="3416" cy="512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32772" name="Picture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3528" cy="527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6AC-F0C0-8141-9EB4-5A2076B77251}" type="slidenum">
              <a:rPr lang="en-US"/>
              <a:pPr/>
              <a:t>25</a:t>
            </a:fld>
            <a:endParaRPr lang="en-US"/>
          </a:p>
        </p:txBody>
      </p:sp>
      <p:sp>
        <p:nvSpPr>
          <p:cNvPr id="3379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3379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3379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3379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33797" name="Rectangle 5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33798" name="Rectangle 6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Der Erfolg ist uns sicher</a:t>
            </a:r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 flipH="1">
            <a:off x="6611938" y="2640013"/>
            <a:ext cx="1587" cy="5487987"/>
          </a:xfrm>
          <a:prstGeom prst="line">
            <a:avLst/>
          </a:prstGeom>
          <a:noFill/>
          <a:ln w="12700" cap="flat">
            <a:solidFill>
              <a:srgbClr val="8C8D8C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 rot="10800000" flipH="1">
            <a:off x="912813" y="5467350"/>
            <a:ext cx="11266487" cy="1588"/>
          </a:xfrm>
          <a:prstGeom prst="line">
            <a:avLst/>
          </a:prstGeom>
          <a:noFill/>
          <a:ln w="12700" cap="flat">
            <a:solidFill>
              <a:srgbClr val="8C8D8C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de-DE"/>
          </a:p>
        </p:txBody>
      </p:sp>
      <p:graphicFrame>
        <p:nvGraphicFramePr>
          <p:cNvPr id="33802" name="Group 10"/>
          <p:cNvGraphicFramePr>
            <a:graphicFrameLocks noGrp="1"/>
          </p:cNvGraphicFramePr>
          <p:nvPr/>
        </p:nvGraphicFramePr>
        <p:xfrm>
          <a:off x="838200" y="2603500"/>
          <a:ext cx="5753100" cy="2843213"/>
        </p:xfrm>
        <a:graphic>
          <a:graphicData uri="http://schemas.openxmlformats.org/drawingml/2006/table">
            <a:tbl>
              <a:tblPr/>
              <a:tblGrid>
                <a:gridCol w="5753100"/>
              </a:tblGrid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Stärken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0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Modularisierung</a:t>
                      </a:r>
                      <a:endParaRPr kumimoji="0" 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Preis-Leistungs-Verhältnis</a:t>
                      </a:r>
                      <a:endParaRPr kumimoji="0" 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Erstes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System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dieser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Art</a:t>
                      </a: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Sehr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großer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Markt</a:t>
                      </a: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812" name="Group 20"/>
          <p:cNvGraphicFramePr>
            <a:graphicFrameLocks noGrp="1"/>
          </p:cNvGraphicFramePr>
          <p:nvPr/>
        </p:nvGraphicFramePr>
        <p:xfrm>
          <a:off x="6654800" y="2590800"/>
          <a:ext cx="5549900" cy="2868613"/>
        </p:xfrm>
        <a:graphic>
          <a:graphicData uri="http://schemas.openxmlformats.org/drawingml/2006/table">
            <a:tbl>
              <a:tblPr/>
              <a:tblGrid>
                <a:gridCol w="5549900"/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Schwächen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4888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Noch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nicht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erprobt</a:t>
                      </a:r>
                      <a:endParaRPr kumimoji="0" 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Nur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bedingte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Wirksamkeit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/>
                      </a:r>
                      <a:b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</a:b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in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Pausen</a:t>
                      </a: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822" name="Group 30"/>
          <p:cNvGraphicFramePr>
            <a:graphicFrameLocks noGrp="1"/>
          </p:cNvGraphicFramePr>
          <p:nvPr/>
        </p:nvGraphicFramePr>
        <p:xfrm>
          <a:off x="838200" y="5549900"/>
          <a:ext cx="5791200" cy="2895600"/>
        </p:xfrm>
        <a:graphic>
          <a:graphicData uri="http://schemas.openxmlformats.org/drawingml/2006/table">
            <a:tbl>
              <a:tblPr/>
              <a:tblGrid>
                <a:gridCol w="5791200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Chancen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0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Markt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auch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im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Ausland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vorhanden</a:t>
                      </a:r>
                      <a:endParaRPr kumimoji="0" lang="en-US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Weiterentwicklung</a:t>
                      </a:r>
                      <a:endParaRPr kumimoji="0" lang="en-US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Steigende</a:t>
                      </a:r>
                      <a:r>
                        <a:rPr kumimoji="0" lang="en-US" sz="2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technische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Standards</a:t>
                      </a: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832" name="Group 40"/>
          <p:cNvGraphicFramePr>
            <a:graphicFrameLocks noGrp="1"/>
          </p:cNvGraphicFramePr>
          <p:nvPr/>
        </p:nvGraphicFramePr>
        <p:xfrm>
          <a:off x="6654800" y="5537200"/>
          <a:ext cx="5549900" cy="2634615"/>
        </p:xfrm>
        <a:graphic>
          <a:graphicData uri="http://schemas.openxmlformats.org/drawingml/2006/table">
            <a:tbl>
              <a:tblPr/>
              <a:tblGrid>
                <a:gridCol w="5549900"/>
              </a:tblGrid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Risiken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6775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Ablehnung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durch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Eltern</a:t>
                      </a: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Skepsis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seitens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der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Politik</a:t>
                      </a:r>
                      <a:endParaRPr kumimoji="0" 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Konkurrenz</a:t>
                      </a:r>
                      <a:r>
                        <a:rPr kumimoji="0" 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durch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etablierte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949494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Firmen</a:t>
                      </a: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rgbClr val="949494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10"/>
          <p:cNvGraphicFramePr>
            <a:graphicFrameLocks noGrp="1"/>
          </p:cNvGraphicFramePr>
          <p:nvPr/>
        </p:nvGraphicFramePr>
        <p:xfrm>
          <a:off x="840984" y="2602660"/>
          <a:ext cx="5753100" cy="2843213"/>
        </p:xfrm>
        <a:graphic>
          <a:graphicData uri="http://schemas.openxmlformats.org/drawingml/2006/table">
            <a:tbl>
              <a:tblPr/>
              <a:tblGrid>
                <a:gridCol w="5753100"/>
              </a:tblGrid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Stärken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0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Modularisierung</a:t>
                      </a:r>
                      <a:endParaRPr kumimoji="0" 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Preis-Leistungs-Verhältnis</a:t>
                      </a:r>
                      <a:endParaRPr kumimoji="0" 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Erstes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System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dieser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Art</a:t>
                      </a: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Sehr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großer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Markt</a:t>
                      </a: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Group 20"/>
          <p:cNvGraphicFramePr>
            <a:graphicFrameLocks noGrp="1"/>
          </p:cNvGraphicFramePr>
          <p:nvPr/>
        </p:nvGraphicFramePr>
        <p:xfrm>
          <a:off x="6651214" y="2591567"/>
          <a:ext cx="5549900" cy="2868613"/>
        </p:xfrm>
        <a:graphic>
          <a:graphicData uri="http://schemas.openxmlformats.org/drawingml/2006/table">
            <a:tbl>
              <a:tblPr/>
              <a:tblGrid>
                <a:gridCol w="5549900"/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Schwächen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4888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Noch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nicht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erprobt</a:t>
                      </a:r>
                      <a:endParaRPr kumimoji="0" 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3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Nur</a:t>
                      </a: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bedingte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Wirksamkeit</a:t>
                      </a: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/>
                      </a:r>
                      <a:b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</a:br>
                      <a:r>
                        <a:rPr kumimoji="0" lang="en-US" sz="3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in </a:t>
                      </a:r>
                      <a:r>
                        <a:rPr kumimoji="0" lang="en-US" sz="3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Pausen</a:t>
                      </a:r>
                      <a:endParaRPr kumimoji="0" lang="en-US" sz="3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Group 40"/>
          <p:cNvGraphicFramePr>
            <a:graphicFrameLocks noGrp="1"/>
          </p:cNvGraphicFramePr>
          <p:nvPr/>
        </p:nvGraphicFramePr>
        <p:xfrm>
          <a:off x="6651214" y="5537556"/>
          <a:ext cx="5549900" cy="2634615"/>
        </p:xfrm>
        <a:graphic>
          <a:graphicData uri="http://schemas.openxmlformats.org/drawingml/2006/table">
            <a:tbl>
              <a:tblPr/>
              <a:tblGrid>
                <a:gridCol w="5549900"/>
              </a:tblGrid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Risiken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6775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Ablehnung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durch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Eltern</a:t>
                      </a: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Skepsis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seitens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der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Politik</a:t>
                      </a:r>
                      <a:endParaRPr kumimoji="0" 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Konkurrenz</a:t>
                      </a:r>
                      <a:r>
                        <a:rPr kumimoji="0" 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durch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etablierte</a:t>
                      </a: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Firmen</a:t>
                      </a: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Group 30"/>
          <p:cNvGraphicFramePr>
            <a:graphicFrameLocks noGrp="1"/>
          </p:cNvGraphicFramePr>
          <p:nvPr/>
        </p:nvGraphicFramePr>
        <p:xfrm>
          <a:off x="842200" y="5553100"/>
          <a:ext cx="5791200" cy="2895600"/>
        </p:xfrm>
        <a:graphic>
          <a:graphicData uri="http://schemas.openxmlformats.org/drawingml/2006/table">
            <a:tbl>
              <a:tblPr/>
              <a:tblGrid>
                <a:gridCol w="5791200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Chancen</a:t>
                      </a: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0">
                <a:tc>
                  <a:txBody>
                    <a:bodyPr/>
                    <a:lstStyle/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Markt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auch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im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Ausland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vorhanden</a:t>
                      </a:r>
                      <a:endParaRPr kumimoji="0" lang="en-US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Weiterentwicklung</a:t>
                      </a:r>
                      <a:endParaRPr kumimoji="0" lang="en-US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660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Char char="•"/>
                        <a:tabLst/>
                      </a:pPr>
                      <a:r>
                        <a:rPr kumimoji="0" lang="en-US" sz="2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Steigende</a:t>
                      </a:r>
                      <a:r>
                        <a:rPr kumimoji="0" lang="en-US" sz="2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technische</a:t>
                      </a:r>
                      <a:r>
                        <a:rPr kumimoji="0" lang="en-US" sz="2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Standards</a:t>
                      </a:r>
                    </a:p>
                  </a:txBody>
                  <a:tcPr marL="50800" marR="50800" marT="50800" marB="50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FA77A-FC55-1840-B528-9D0C6CF76984}" type="slidenum">
              <a:rPr lang="en-US"/>
              <a:pPr/>
              <a:t>26</a:t>
            </a:fld>
            <a:endParaRPr lang="en-US"/>
          </a:p>
        </p:txBody>
      </p:sp>
      <p:sp>
        <p:nvSpPr>
          <p:cNvPr id="34817" name="Rectangle 1"/>
          <p:cNvSpPr>
            <a:spLocks/>
          </p:cNvSpPr>
          <p:nvPr/>
        </p:nvSpPr>
        <p:spPr bwMode="auto">
          <a:xfrm>
            <a:off x="247650" y="2425700"/>
            <a:ext cx="6426200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Idee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Unternehmen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Markt &amp; Wettbewerb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Finanzen &amp; Strategie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SWOT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b="1">
                <a:solidFill>
                  <a:schemeClr val="tx1"/>
                </a:solidFill>
                <a:ea typeface="Optima" charset="0"/>
                <a:cs typeface="Optima" charset="0"/>
              </a:rPr>
              <a:t>Zukunftsaussichten</a:t>
            </a:r>
          </a:p>
        </p:txBody>
      </p:sp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6413500" y="685800"/>
            <a:ext cx="6273800" cy="8369300"/>
            <a:chOff x="0" y="0"/>
            <a:chExt cx="3952" cy="5272"/>
          </a:xfrm>
        </p:grpSpPr>
        <p:pic>
          <p:nvPicPr>
            <p:cNvPr id="348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" y="40"/>
              <a:ext cx="3840" cy="512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34820" name="Picture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3952" cy="527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sp>
        <p:nvSpPr>
          <p:cNvPr id="34821" name="Rectangle 5"/>
          <p:cNvSpPr>
            <a:spLocks/>
          </p:cNvSpPr>
          <p:nvPr/>
        </p:nvSpPr>
        <p:spPr bwMode="auto">
          <a:xfrm>
            <a:off x="0" y="88138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Bild: TheTruthAbout @ Flickr, </a:t>
            </a: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  <a:hlinkClick r:id="rId4"/>
              </a:rPr>
              <a:t>http://www.flickr.com/photos/thetruthabout/2920460060/</a:t>
            </a:r>
            <a:endParaRPr lang="en-US" sz="130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C6873-D315-304B-8ECF-C4CD71C6F63A}" type="slidenum">
              <a:rPr lang="en-US"/>
              <a:pPr/>
              <a:t>27</a:t>
            </a:fld>
            <a:endParaRPr lang="en-US"/>
          </a:p>
        </p:txBody>
      </p:sp>
      <p:sp>
        <p:nvSpPr>
          <p:cNvPr id="35841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35842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35843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35845" name="Rectangle 5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35846" name="Rectangle 6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Zukunftsaussichten</a:t>
            </a:r>
          </a:p>
        </p:txBody>
      </p:sp>
      <p:sp>
        <p:nvSpPr>
          <p:cNvPr id="35848" name="Rectangle 8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50900" indent="-825500"/>
            <a:r>
              <a:rPr lang="en-US"/>
              <a:t>Erweiterung der Präsenz von Landes- auf Bundesebene</a:t>
            </a:r>
          </a:p>
          <a:p>
            <a:pPr marL="1295400" lvl="1" indent="-825500">
              <a:buFont typeface="Lucida Grande" charset="0"/>
              <a:buChar char="‣"/>
            </a:pPr>
            <a:r>
              <a:rPr lang="en-US"/>
              <a:t>Ausweitung auf internationalen Markt</a:t>
            </a:r>
          </a:p>
          <a:p>
            <a:pPr marL="850900" indent="-825500"/>
            <a:r>
              <a:rPr lang="en-US"/>
              <a:t>Konfiguration des Systems auch für andere öffentliche Gebäude</a:t>
            </a:r>
          </a:p>
          <a:p>
            <a:pPr marL="850900" indent="-825500"/>
            <a:r>
              <a:rPr lang="en-US"/>
              <a:t>Veränderung der Mitarbeiterstruktur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/>
          </p:cNvSpPr>
          <p:nvPr/>
        </p:nvSpPr>
        <p:spPr bwMode="auto">
          <a:xfrm>
            <a:off x="2012950" y="4502150"/>
            <a:ext cx="8967788" cy="736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FFFFFF"/>
                </a:solidFill>
                <a:ea typeface="Optima" charset="0"/>
                <a:cs typeface="Optima" charset="0"/>
              </a:rPr>
              <a:t>Vielen Dank für Ihre Aufmerksamkeit!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22F15-E068-C54F-AAC8-74FE30C7815D}" type="slidenum">
              <a:rPr lang="en-US"/>
              <a:pPr/>
              <a:t>29</a:t>
            </a:fld>
            <a:endParaRPr lang="en-US"/>
          </a:p>
        </p:txBody>
      </p:sp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Backup-Übersicht</a:t>
            </a:r>
          </a:p>
        </p:txBody>
      </p:sp>
      <p:sp>
        <p:nvSpPr>
          <p:cNvPr id="38914" name="Rectangle 2"/>
          <p:cNvSpPr>
            <a:spLocks/>
          </p:cNvSpPr>
          <p:nvPr/>
        </p:nvSpPr>
        <p:spPr bwMode="auto">
          <a:xfrm>
            <a:off x="2235200" y="2286000"/>
            <a:ext cx="8729662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GmbH – Pro und Contra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30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OHG – Pro und Contra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31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Das System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kritisch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betrachtet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32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Annahmen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zur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Berechnung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33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GuV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worst case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34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Exit-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Strategie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35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GuV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realistic case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36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GuV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best case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37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Investitionen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und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laufende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Kosten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38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Einzelpreise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Module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39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Was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vom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Lohn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bleibt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40</a:t>
            </a:r>
            <a:endParaRPr lang="en-US" sz="1600" dirty="0" smtClean="0">
              <a:solidFill>
                <a:schemeClr val="tx1"/>
              </a:solidFill>
              <a:ea typeface="Optima" charset="0"/>
              <a:cs typeface="Optima" charset="0"/>
              <a:hlinkClick r:id="" action="ppaction://noaction"/>
            </a:endParaRP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Umsatzrentabilität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41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Liquidität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realistic case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42-47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Liquidität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best case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48-53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Produktions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- und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Personalkosten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für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ein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System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54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Möglichkeiten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zur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Weiterentwicklung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55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Kreditbestätigung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Volksbank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Kur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- und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Rheinpfalz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eG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56</a:t>
            </a:r>
          </a:p>
          <a:p>
            <a:pPr marL="698500" indent="-698500" algn="l">
              <a:lnSpc>
                <a:spcPct val="150000"/>
              </a:lnSpc>
              <a:buClr>
                <a:srgbClr val="000000"/>
              </a:buClr>
              <a:buSzPct val="125000"/>
              <a:buFont typeface="Optima" charset="0"/>
              <a:buChar char="•"/>
              <a:tabLst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  <a:tab pos="7496175" algn="l"/>
              </a:tabLst>
            </a:pP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Kreditbestätigung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Sparkasse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Heidelberg	</a:t>
            </a:r>
            <a:r>
              <a:rPr lang="en-US" sz="16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</a:t>
            </a:r>
            <a:r>
              <a:rPr lang="en-US" sz="16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57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alphaModFix amt="10000"/>
          </a:blip>
          <a:srcRect/>
          <a:stretch>
            <a:fillRect/>
          </a:stretch>
        </p:blipFill>
        <p:spPr bwMode="auto">
          <a:xfrm>
            <a:off x="1004888" y="-2143125"/>
            <a:ext cx="19807237" cy="198056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60562-DCCB-A54A-861B-947A3033362F}" type="slidenum">
              <a:rPr lang="en-US"/>
              <a:pPr/>
              <a:t>3</a:t>
            </a:fld>
            <a:endParaRPr lang="en-US"/>
          </a:p>
        </p:txBody>
      </p:sp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Gliederung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93750" y="2233594"/>
            <a:ext cx="6426200" cy="6705600"/>
          </a:xfrm>
          <a:ln/>
          <a:effectLst>
            <a:outerShdw blurRad="127000" algn="ctr" rotWithShape="0">
              <a:schemeClr val="bg2">
                <a:alpha val="74998"/>
              </a:schemeClr>
            </a:outerShdw>
          </a:effectLst>
        </p:spPr>
        <p:txBody>
          <a:bodyPr/>
          <a:lstStyle/>
          <a:p>
            <a:pPr marL="850900" indent="-825500"/>
            <a:r>
              <a:rPr lang="en-US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Idee</a:t>
            </a:r>
            <a:endParaRPr lang="en-US" dirty="0"/>
          </a:p>
          <a:p>
            <a:pPr marL="850900" indent="-825500"/>
            <a:r>
              <a:rPr lang="en-US" dirty="0" err="1"/>
              <a:t>Unternehmen</a:t>
            </a:r>
            <a:endParaRPr lang="en-US" dirty="0"/>
          </a:p>
          <a:p>
            <a:pPr marL="850900" indent="-825500"/>
            <a:r>
              <a:rPr lang="en-US" dirty="0" err="1"/>
              <a:t>Markt</a:t>
            </a:r>
            <a:r>
              <a:rPr lang="en-US" dirty="0"/>
              <a:t> &amp; </a:t>
            </a:r>
            <a:r>
              <a:rPr lang="en-US" dirty="0" err="1"/>
              <a:t>Wettbewerb</a:t>
            </a:r>
            <a:endParaRPr lang="en-US" dirty="0"/>
          </a:p>
          <a:p>
            <a:pPr marL="850900" indent="-825500"/>
            <a:r>
              <a:rPr lang="en-US" dirty="0" err="1"/>
              <a:t>Finanzen</a:t>
            </a:r>
            <a:r>
              <a:rPr lang="en-US" dirty="0"/>
              <a:t> &amp; </a:t>
            </a:r>
            <a:r>
              <a:rPr lang="en-US" dirty="0" err="1"/>
              <a:t>Strategie</a:t>
            </a:r>
            <a:endParaRPr lang="en-US" dirty="0"/>
          </a:p>
          <a:p>
            <a:pPr marL="850900" indent="-825500"/>
            <a:r>
              <a:rPr lang="en-US" dirty="0"/>
              <a:t>SWOT</a:t>
            </a:r>
          </a:p>
          <a:p>
            <a:pPr marL="850900" indent="-825500"/>
            <a:r>
              <a:rPr lang="en-US" dirty="0" err="1"/>
              <a:t>Zukunftsaussichten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9983F-018B-9E41-8A5C-7A67C946F789}" type="slidenum">
              <a:rPr lang="en-US"/>
              <a:pPr/>
              <a:t>30</a:t>
            </a:fld>
            <a:endParaRPr lang="en-US"/>
          </a:p>
        </p:txBody>
      </p:sp>
      <p:sp>
        <p:nvSpPr>
          <p:cNvPr id="3993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3993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3993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3994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39941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Analyse, http://de.wikipedia.org/wiki/GmbH, C. C. Buchner Verlag: »Wirtschaft: Märkte, Akteure und Institutionen«</a:t>
            </a:r>
          </a:p>
        </p:txBody>
      </p:sp>
      <p:sp>
        <p:nvSpPr>
          <p:cNvPr id="39942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39943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39944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GmbH – Pro und Contra</a:t>
            </a:r>
          </a:p>
        </p:txBody>
      </p:sp>
      <p:graphicFrame>
        <p:nvGraphicFramePr>
          <p:cNvPr id="39945" name="Group 9"/>
          <p:cNvGraphicFramePr>
            <a:graphicFrameLocks noGrp="1"/>
          </p:cNvGraphicFramePr>
          <p:nvPr/>
        </p:nvGraphicFramePr>
        <p:xfrm>
          <a:off x="406400" y="2368550"/>
          <a:ext cx="12179300" cy="5522913"/>
        </p:xfrm>
        <a:graphic>
          <a:graphicData uri="http://schemas.openxmlformats.org/drawingml/2006/table">
            <a:tbl>
              <a:tblPr/>
              <a:tblGrid>
                <a:gridCol w="6926263"/>
                <a:gridCol w="5253037"/>
              </a:tblGrid>
              <a:tr h="790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Vorteile</a:t>
                      </a:r>
                      <a:endParaRPr kumimoji="0" lang="en-US" sz="3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B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Nachteile</a:t>
                      </a:r>
                      <a:endParaRPr kumimoji="0" lang="en-US" sz="3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0B00"/>
                    </a:solidFill>
                  </a:tcPr>
                </a:tc>
              </a:tr>
              <a:tr h="4732338"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Gesellschafterstruktur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einfach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veränderbar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Eigene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Rechtsfähigkeit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Bildung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stiller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Reserven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Geschäftsführer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frei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wählbar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Bei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Banken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gern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gesehene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Gesellschaftsform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Erleichterte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Kapitalbeschaffung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Steuervorteil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durch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abzugsfähige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Betriebsausgaben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Hohe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Gründungskosten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Aufwändige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Buchhaltung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Kein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Gewerbesteuer-Freibetrag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Körperschaftssteuer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A9A6-E319-5949-A23D-8763EE5B81A6}" type="slidenum">
              <a:rPr lang="en-US"/>
              <a:pPr/>
              <a:t>31</a:t>
            </a:fld>
            <a:endParaRPr lang="en-US"/>
          </a:p>
        </p:txBody>
      </p:sp>
      <p:sp>
        <p:nvSpPr>
          <p:cNvPr id="40961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0962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0963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0964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0965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Analyse, http://de.wikipedia.org/wiki/OHG, C. C. Buchner Verlag: »Wirtschaft: Märkte, Akteure und Institutionen«</a:t>
            </a:r>
          </a:p>
        </p:txBody>
      </p:sp>
      <p:sp>
        <p:nvSpPr>
          <p:cNvPr id="40966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0967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OHG – Pro und Contra</a:t>
            </a:r>
          </a:p>
        </p:txBody>
      </p:sp>
      <p:graphicFrame>
        <p:nvGraphicFramePr>
          <p:cNvPr id="40969" name="Group 9"/>
          <p:cNvGraphicFramePr>
            <a:graphicFrameLocks noGrp="1"/>
          </p:cNvGraphicFramePr>
          <p:nvPr/>
        </p:nvGraphicFramePr>
        <p:xfrm>
          <a:off x="831850" y="2482850"/>
          <a:ext cx="11328400" cy="5522913"/>
        </p:xfrm>
        <a:graphic>
          <a:graphicData uri="http://schemas.openxmlformats.org/drawingml/2006/table">
            <a:tbl>
              <a:tblPr/>
              <a:tblGrid>
                <a:gridCol w="5664200"/>
                <a:gridCol w="5664200"/>
              </a:tblGrid>
              <a:tr h="674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de-DE" sz="33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Vorteile</a:t>
                      </a:r>
                      <a:endParaRPr kumimoji="0" lang="de-DE" sz="33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B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de-DE" sz="33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Nachteile</a:t>
                      </a:r>
                      <a:endParaRPr kumimoji="0" lang="de-DE" sz="3300" b="0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0B00"/>
                    </a:solidFill>
                  </a:tcPr>
                </a:tc>
              </a:tr>
              <a:tr h="4848225"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Flexible Unternehmensführung</a:t>
                      </a: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Mitbestimmungsrecht aller Gesellschafter</a:t>
                      </a: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Schnelle, kostengünstige Gründung</a:t>
                      </a:r>
                      <a:endParaRPr kumimoji="0" lang="de-DE" sz="2600" b="0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Volle persönliche Haftung</a:t>
                      </a: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Gewinnentnahmebeschränkung</a:t>
                      </a:r>
                      <a:endParaRPr kumimoji="0" lang="de-DE" sz="26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Gewerbesteuerpflicht auf</a:t>
                      </a:r>
                      <a:br>
                        <a:rPr kumimoji="0" lang="de-DE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</a:br>
                      <a:r>
                        <a:rPr kumimoji="0" lang="de-DE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gesamten Gewinn</a:t>
                      </a: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Gesellschaftergehalt nicht als  Betriebsausgabe deklarierbar</a:t>
                      </a: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de-DE" sz="2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Entscheidungsfindung bei Meinungsverschiedenheiten der Gesellschafter gefährdet</a:t>
                      </a:r>
                      <a:endParaRPr kumimoji="0" lang="de-DE" sz="26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9D611-361E-B045-A393-71B633A05443}" type="slidenum">
              <a:rPr lang="en-US"/>
              <a:pPr/>
              <a:t>32</a:t>
            </a:fld>
            <a:endParaRPr lang="en-US"/>
          </a:p>
        </p:txBody>
      </p:sp>
      <p:sp>
        <p:nvSpPr>
          <p:cNvPr id="41985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1986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1987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1988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1989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Analyse</a:t>
            </a:r>
          </a:p>
        </p:txBody>
      </p:sp>
      <p:sp>
        <p:nvSpPr>
          <p:cNvPr id="41990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1991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Das </a:t>
            </a:r>
            <a:r>
              <a:rPr lang="en-US" dirty="0" smtClean="0"/>
              <a:t>System </a:t>
            </a:r>
            <a:r>
              <a:rPr lang="en-US" dirty="0" err="1" smtClean="0"/>
              <a:t>kritisch</a:t>
            </a:r>
            <a:r>
              <a:rPr lang="en-US" dirty="0" smtClean="0"/>
              <a:t> </a:t>
            </a:r>
            <a:r>
              <a:rPr lang="en-US" dirty="0" err="1" smtClean="0"/>
              <a:t>betrachtet</a:t>
            </a:r>
            <a:endParaRPr lang="en-US" dirty="0"/>
          </a:p>
        </p:txBody>
      </p:sp>
      <p:graphicFrame>
        <p:nvGraphicFramePr>
          <p:cNvPr id="41993" name="Group 9"/>
          <p:cNvGraphicFramePr>
            <a:graphicFrameLocks noGrp="1"/>
          </p:cNvGraphicFramePr>
          <p:nvPr/>
        </p:nvGraphicFramePr>
        <p:xfrm>
          <a:off x="482600" y="3124200"/>
          <a:ext cx="12014200" cy="4302760"/>
        </p:xfrm>
        <a:graphic>
          <a:graphicData uri="http://schemas.openxmlformats.org/drawingml/2006/table">
            <a:tbl>
              <a:tblPr/>
              <a:tblGrid>
                <a:gridCol w="6199188"/>
                <a:gridCol w="5815012"/>
              </a:tblGrid>
              <a:tr h="635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Vorteile</a:t>
                      </a:r>
                      <a:endParaRPr kumimoji="0" lang="en-US" sz="3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B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Nachteile</a:t>
                      </a:r>
                      <a:endParaRPr kumimoji="0" lang="en-US" sz="3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0B00"/>
                    </a:solidFill>
                  </a:tcPr>
                </a:tc>
              </a:tr>
              <a:tr h="3603625"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Möglichkeit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zur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individuellen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Anpassung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Immense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Erhöhung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der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Sicherheit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an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Schulen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Ständige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Erweiterbarkeit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Sehr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günstiger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Preis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Einzigartigkeit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Individuelle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Beratung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+"/>
                        <a:tabLst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Gelungene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Gratwanderung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zwischen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Sicherheit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und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Datenschutz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Keine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komplette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Verhinderung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von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Amokläufen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möglich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  <a:p>
                      <a:pPr marL="4191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Optima" charset="0"/>
                        <a:buChar char="–"/>
                        <a:tabLst>
                          <a:tab pos="914400" algn="l"/>
                          <a:tab pos="914400" algn="l"/>
                        </a:tabLst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Geringere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Wirksamkeit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 in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Unterrichtspausen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009A90-1D2A-0E4A-A749-1050F963B3F6}" type="slidenum">
              <a:rPr lang="en-US"/>
              <a:pPr/>
              <a:t>33</a:t>
            </a:fld>
            <a:endParaRPr lang="en-US"/>
          </a:p>
        </p:txBody>
      </p:sp>
      <p:sp>
        <p:nvSpPr>
          <p:cNvPr id="43009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3010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3011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3012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3013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Quelle</a:t>
            </a:r>
            <a:r>
              <a:rPr lang="en-US" sz="13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: </a:t>
            </a:r>
            <a:r>
              <a:rPr lang="en-US" sz="13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Eigene</a:t>
            </a:r>
            <a:r>
              <a:rPr lang="en-US" sz="13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3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Analyse</a:t>
            </a:r>
            <a:endParaRPr lang="en-US" sz="13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43014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3015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Annahmen</a:t>
            </a:r>
          </a:p>
        </p:txBody>
      </p:sp>
      <p:sp>
        <p:nvSpPr>
          <p:cNvPr id="43017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84150" y="2400300"/>
            <a:ext cx="12395200" cy="5600700"/>
          </a:xfrm>
          <a:ln/>
        </p:spPr>
        <p:txBody>
          <a:bodyPr/>
          <a:lstStyle/>
          <a:p>
            <a:pPr marL="850900" indent="-825500"/>
            <a:r>
              <a:rPr lang="en-US" sz="3000" dirty="0" err="1"/>
              <a:t>Anzahlung</a:t>
            </a:r>
            <a:r>
              <a:rPr lang="en-US" sz="3000" dirty="0"/>
              <a:t> in </a:t>
            </a:r>
            <a:r>
              <a:rPr lang="en-US" sz="3000" dirty="0" err="1"/>
              <a:t>Höhe</a:t>
            </a:r>
            <a:r>
              <a:rPr lang="en-US" sz="3000" dirty="0"/>
              <a:t> </a:t>
            </a:r>
            <a:r>
              <a:rPr lang="en-US" sz="3000" dirty="0" err="1"/>
              <a:t>der</a:t>
            </a:r>
            <a:r>
              <a:rPr lang="en-US" sz="3000" dirty="0"/>
              <a:t> </a:t>
            </a:r>
            <a:r>
              <a:rPr lang="en-US" sz="3000" dirty="0" err="1"/>
              <a:t>Materialkosten</a:t>
            </a:r>
            <a:r>
              <a:rPr lang="en-US" sz="3000" dirty="0"/>
              <a:t> </a:t>
            </a:r>
            <a:r>
              <a:rPr lang="en-US" sz="3000" dirty="0" err="1"/>
              <a:t>zu</a:t>
            </a:r>
            <a:r>
              <a:rPr lang="en-US" sz="3000" dirty="0"/>
              <a:t> </a:t>
            </a:r>
            <a:r>
              <a:rPr lang="en-US" sz="3000" dirty="0" err="1"/>
              <a:t>Baubeginn</a:t>
            </a:r>
            <a:endParaRPr lang="en-US" sz="3000" dirty="0"/>
          </a:p>
          <a:p>
            <a:pPr marL="850900" indent="-825500"/>
            <a:r>
              <a:rPr lang="en-US" sz="3000" dirty="0" err="1"/>
              <a:t>Einbaudauer</a:t>
            </a:r>
            <a:r>
              <a:rPr lang="en-US" sz="3000" dirty="0"/>
              <a:t>: 4 </a:t>
            </a:r>
            <a:r>
              <a:rPr lang="en-US" sz="3000" dirty="0" err="1"/>
              <a:t>Wochen</a:t>
            </a:r>
            <a:endParaRPr lang="en-US" sz="3000" dirty="0"/>
          </a:p>
          <a:p>
            <a:pPr marL="850900" indent="-825500"/>
            <a:r>
              <a:rPr lang="en-US" sz="3000" dirty="0" err="1"/>
              <a:t>Abschlagszahlung</a:t>
            </a:r>
            <a:r>
              <a:rPr lang="en-US" sz="3000" dirty="0"/>
              <a:t> 3 </a:t>
            </a:r>
            <a:r>
              <a:rPr lang="en-US" sz="3000" dirty="0" err="1"/>
              <a:t>Monate</a:t>
            </a:r>
            <a:r>
              <a:rPr lang="en-US" sz="3000" dirty="0"/>
              <a:t> </a:t>
            </a:r>
            <a:r>
              <a:rPr lang="en-US" sz="3000" dirty="0" err="1"/>
              <a:t>nach</a:t>
            </a:r>
            <a:r>
              <a:rPr lang="en-US" sz="3000" dirty="0"/>
              <a:t> </a:t>
            </a:r>
            <a:r>
              <a:rPr lang="en-US" sz="3000" dirty="0" err="1"/>
              <a:t>Baubeginn</a:t>
            </a:r>
            <a:endParaRPr lang="en-US" sz="3000" dirty="0"/>
          </a:p>
          <a:p>
            <a:pPr marL="850900" indent="-825500"/>
            <a:r>
              <a:rPr lang="en-US" sz="3000" dirty="0" err="1"/>
              <a:t>Bei</a:t>
            </a:r>
            <a:r>
              <a:rPr lang="en-US" sz="3000" dirty="0"/>
              <a:t> </a:t>
            </a:r>
            <a:r>
              <a:rPr lang="en-US" sz="3000" dirty="0" err="1"/>
              <a:t>Berechnungen</a:t>
            </a:r>
            <a:r>
              <a:rPr lang="en-US" sz="3000" dirty="0"/>
              <a:t>: die </a:t>
            </a:r>
            <a:r>
              <a:rPr lang="en-US" sz="3000" dirty="0" err="1"/>
              <a:t>Schulen</a:t>
            </a:r>
            <a:r>
              <a:rPr lang="en-US" sz="3000" dirty="0"/>
              <a:t> </a:t>
            </a:r>
            <a:r>
              <a:rPr lang="en-US" sz="3000" dirty="0" err="1"/>
              <a:t>verfügen</a:t>
            </a:r>
            <a:r>
              <a:rPr lang="en-US" sz="3000" dirty="0"/>
              <a:t> </a:t>
            </a:r>
            <a:r>
              <a:rPr lang="en-US" sz="3000" dirty="0" err="1"/>
              <a:t>über</a:t>
            </a:r>
            <a:r>
              <a:rPr lang="en-US" sz="3000" dirty="0"/>
              <a:t> </a:t>
            </a:r>
            <a:r>
              <a:rPr lang="en-US" sz="3000" dirty="0" err="1"/>
              <a:t>abgehängte</a:t>
            </a:r>
            <a:r>
              <a:rPr lang="en-US" sz="3000" dirty="0"/>
              <a:t> </a:t>
            </a:r>
            <a:r>
              <a:rPr lang="en-US" sz="3000" dirty="0" err="1"/>
              <a:t>Decken</a:t>
            </a:r>
            <a:endParaRPr lang="en-US" sz="3000" dirty="0"/>
          </a:p>
          <a:p>
            <a:pPr marL="850900" indent="-825500"/>
            <a:r>
              <a:rPr lang="en-US" sz="3000" dirty="0" err="1"/>
              <a:t>Beispielhafte</a:t>
            </a:r>
            <a:r>
              <a:rPr lang="en-US" sz="3000" dirty="0"/>
              <a:t> </a:t>
            </a:r>
            <a:r>
              <a:rPr lang="en-US" sz="3000" dirty="0" err="1"/>
              <a:t>Schule</a:t>
            </a:r>
            <a:r>
              <a:rPr lang="en-US" sz="3000" dirty="0"/>
              <a:t> </a:t>
            </a:r>
            <a:r>
              <a:rPr lang="en-US" sz="3000" dirty="0" err="1"/>
              <a:t>mit</a:t>
            </a:r>
            <a:r>
              <a:rPr lang="en-US" sz="3000" dirty="0"/>
              <a:t> 80 </a:t>
            </a:r>
            <a:r>
              <a:rPr lang="en-US" sz="3000" dirty="0" err="1"/>
              <a:t>Räumen</a:t>
            </a:r>
            <a:r>
              <a:rPr lang="en-US" sz="3000" dirty="0"/>
              <a:t> und 75 </a:t>
            </a:r>
            <a:r>
              <a:rPr lang="en-US" sz="3000" dirty="0" err="1"/>
              <a:t>Lehrern</a:t>
            </a:r>
            <a:endParaRPr lang="en-US" sz="3000" dirty="0"/>
          </a:p>
          <a:p>
            <a:pPr marL="850900" indent="-825500"/>
            <a:r>
              <a:rPr lang="en-US" sz="3000" dirty="0" err="1"/>
              <a:t>Einbau</a:t>
            </a:r>
            <a:r>
              <a:rPr lang="en-US" sz="3000" dirty="0"/>
              <a:t>: 4 </a:t>
            </a:r>
            <a:r>
              <a:rPr lang="en-US" sz="3000" dirty="0" err="1"/>
              <a:t>Elektriker</a:t>
            </a:r>
            <a:r>
              <a:rPr lang="en-US" sz="3000" dirty="0"/>
              <a:t> </a:t>
            </a:r>
            <a:r>
              <a:rPr lang="en-US" sz="3000" dirty="0" err="1"/>
              <a:t>á</a:t>
            </a:r>
            <a:r>
              <a:rPr lang="en-US" sz="3000" dirty="0"/>
              <a:t> 150 </a:t>
            </a:r>
            <a:r>
              <a:rPr lang="en-US" sz="3000" dirty="0" err="1"/>
              <a:t>Stunden</a:t>
            </a:r>
            <a:endParaRPr lang="en-US" sz="3000" dirty="0"/>
          </a:p>
          <a:p>
            <a:pPr marL="850900" indent="-825500"/>
            <a:r>
              <a:rPr lang="en-US" sz="3000" dirty="0" err="1"/>
              <a:t>Gewerbesteuerhebesatz</a:t>
            </a:r>
            <a:r>
              <a:rPr lang="en-US" sz="3000" dirty="0"/>
              <a:t> </a:t>
            </a:r>
            <a:r>
              <a:rPr lang="en-US" sz="3000" dirty="0" err="1"/>
              <a:t>der</a:t>
            </a:r>
            <a:r>
              <a:rPr lang="en-US" sz="3000" dirty="0"/>
              <a:t> </a:t>
            </a:r>
            <a:r>
              <a:rPr lang="en-US" sz="3000" dirty="0" err="1"/>
              <a:t>Gemeinde</a:t>
            </a:r>
            <a:r>
              <a:rPr lang="en-US" sz="3000" dirty="0"/>
              <a:t> </a:t>
            </a:r>
            <a:r>
              <a:rPr lang="en-US" sz="3000" dirty="0" err="1"/>
              <a:t>Ketsch</a:t>
            </a:r>
            <a:r>
              <a:rPr lang="en-US" sz="3000" dirty="0"/>
              <a:t>: </a:t>
            </a:r>
            <a:r>
              <a:rPr lang="en-US" sz="3000" dirty="0" smtClean="0"/>
              <a:t>380 %</a:t>
            </a:r>
            <a:endParaRPr lang="en-US" sz="3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98C46-85B7-BE4C-A5BA-7B865DC093DB}" type="slidenum">
              <a:rPr lang="en-US"/>
              <a:pPr/>
              <a:t>34</a:t>
            </a:fld>
            <a:endParaRPr lang="en-US"/>
          </a:p>
        </p:txBody>
      </p:sp>
      <p:sp>
        <p:nvSpPr>
          <p:cNvPr id="4403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403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403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403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403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</a:t>
            </a:r>
          </a:p>
        </p:txBody>
      </p:sp>
      <p:sp>
        <p:nvSpPr>
          <p:cNvPr id="4403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403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4040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err="1"/>
              <a:t>Gewinn</a:t>
            </a:r>
            <a:r>
              <a:rPr lang="en-US" dirty="0"/>
              <a:t>- und </a:t>
            </a:r>
            <a:r>
              <a:rPr lang="en-US" dirty="0" err="1"/>
              <a:t>Verlustrechnung</a:t>
            </a:r>
            <a:r>
              <a:rPr lang="en-US" dirty="0"/>
              <a:t/>
            </a:r>
            <a:br>
              <a:rPr lang="en-US" dirty="0"/>
            </a:br>
            <a:r>
              <a:rPr lang="en-US" sz="4200" b="0" dirty="0"/>
              <a:t>Worst </a:t>
            </a:r>
            <a:r>
              <a:rPr lang="en-US" sz="4200" b="0" dirty="0" smtClean="0"/>
              <a:t>Case, in Euro</a:t>
            </a:r>
            <a:endParaRPr lang="en-US" sz="4200" b="0" dirty="0"/>
          </a:p>
        </p:txBody>
      </p:sp>
      <p:graphicFrame>
        <p:nvGraphicFramePr>
          <p:cNvPr id="44041" name="Group 9"/>
          <p:cNvGraphicFramePr>
            <a:graphicFrameLocks noGrp="1"/>
          </p:cNvGraphicFramePr>
          <p:nvPr/>
        </p:nvGraphicFramePr>
        <p:xfrm>
          <a:off x="2573310" y="2688927"/>
          <a:ext cx="7899400" cy="4973955"/>
        </p:xfrm>
        <a:graphic>
          <a:graphicData uri="http://schemas.openxmlformats.org/drawingml/2006/table">
            <a:tbl>
              <a:tblPr/>
              <a:tblGrid>
                <a:gridCol w="5813425"/>
                <a:gridCol w="208597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Entwicklung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Umgesetzte Einheiten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Erlös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Wartungsaufträge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Erlös pro Wartungsauftrag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Umsatzerlöse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126.594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Herstellungskosten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Herstellungskosten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Zeitarbeitskosten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Fremdleistungen (Zeitarbeit)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22.800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Bruttoergebnis vom Umsatz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39.423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Personalkosten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180.000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Marketing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15.200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Rohergebnis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-155.777</a:t>
                      </a:r>
                      <a:endParaRPr kumimoji="0" 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Abschreibungen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sonstige Aufwendungen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Betriebsergebnis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-177.941</a:t>
                      </a:r>
                      <a:endParaRPr kumimoji="0" 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</a:t>
                      </a: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Zinsen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12.000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Ergebnis der gewöhnlichen Geschäftstätigkeit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-189.941</a:t>
                      </a:r>
                      <a:endParaRPr kumimoji="0" 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Körperschaftssteuer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Solidaritätszuschlag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Gewerbesteuer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Jahresüberschuss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-189.941</a:t>
                      </a:r>
                      <a:endParaRPr kumimoji="0" 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274C4-3C85-2244-ACFF-D9C3B1ADD6F1}" type="slidenum">
              <a:rPr lang="en-US"/>
              <a:pPr/>
              <a:t>35</a:t>
            </a:fld>
            <a:endParaRPr lang="en-US"/>
          </a:p>
        </p:txBody>
      </p:sp>
      <p:sp>
        <p:nvSpPr>
          <p:cNvPr id="4505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505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505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506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5061" name="Rectangle 5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5062" name="Rectangle 6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Im schlimmsten Fall...</a:t>
            </a:r>
          </a:p>
        </p:txBody>
      </p:sp>
      <p:sp>
        <p:nvSpPr>
          <p:cNvPr id="4506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84150" y="2400300"/>
            <a:ext cx="12788900" cy="5715000"/>
          </a:xfrm>
          <a:ln/>
        </p:spPr>
        <p:txBody>
          <a:bodyPr/>
          <a:lstStyle/>
          <a:p>
            <a:pPr marL="850900" indent="-825500"/>
            <a:r>
              <a:rPr lang="en-US"/>
              <a:t>Lediglich Ausstattung einer Modellschule</a:t>
            </a:r>
          </a:p>
          <a:p>
            <a:pPr marL="850900" indent="-825500"/>
            <a:r>
              <a:rPr lang="en-US"/>
              <a:t>Tilgung des L-Bank-Startkredits mit Stammkapital, Gewinn durch Modellschule und Restbetrag</a:t>
            </a:r>
          </a:p>
          <a:p>
            <a:pPr marL="850900" indent="-825500"/>
            <a:r>
              <a:rPr lang="en-US"/>
              <a:t>Auflösung der Gesellschaft</a:t>
            </a:r>
          </a:p>
          <a:p>
            <a:pPr marL="850900" indent="-825500"/>
            <a:r>
              <a:rPr lang="en-US"/>
              <a:t>Verkauf des Gesellschaftseigentums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FA212-E638-6949-A5D0-C6A43F382BAD}" type="slidenum">
              <a:rPr lang="en-US"/>
              <a:pPr/>
              <a:t>36</a:t>
            </a:fld>
            <a:endParaRPr lang="en-US"/>
          </a:p>
        </p:txBody>
      </p:sp>
      <p:sp>
        <p:nvSpPr>
          <p:cNvPr id="46081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6082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6083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6084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6085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</a:t>
            </a:r>
          </a:p>
        </p:txBody>
      </p:sp>
      <p:sp>
        <p:nvSpPr>
          <p:cNvPr id="46086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6087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6088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err="1"/>
              <a:t>Gewinn</a:t>
            </a:r>
            <a:r>
              <a:rPr lang="en-US" dirty="0"/>
              <a:t>- und </a:t>
            </a:r>
            <a:r>
              <a:rPr lang="en-US" dirty="0" err="1"/>
              <a:t>Verlustrechnung</a:t>
            </a:r>
            <a:r>
              <a:rPr lang="en-US" dirty="0"/>
              <a:t/>
            </a:r>
            <a:br>
              <a:rPr lang="en-US" dirty="0"/>
            </a:br>
            <a:r>
              <a:rPr lang="en-US" sz="4200" b="0" dirty="0"/>
              <a:t>Realistic </a:t>
            </a:r>
            <a:r>
              <a:rPr lang="en-US" sz="4200" b="0" dirty="0" smtClean="0"/>
              <a:t>Case, in Euro</a:t>
            </a:r>
            <a:endParaRPr lang="en-US" sz="4200" b="0" dirty="0"/>
          </a:p>
        </p:txBody>
      </p:sp>
      <p:graphicFrame>
        <p:nvGraphicFramePr>
          <p:cNvPr id="46089" name="Group 9"/>
          <p:cNvGraphicFramePr>
            <a:graphicFrameLocks noGrp="1"/>
          </p:cNvGraphicFramePr>
          <p:nvPr/>
        </p:nvGraphicFramePr>
        <p:xfrm>
          <a:off x="114300" y="2524463"/>
          <a:ext cx="12734925" cy="5281295"/>
        </p:xfrm>
        <a:graphic>
          <a:graphicData uri="http://schemas.openxmlformats.org/drawingml/2006/table">
            <a:tbl>
              <a:tblPr/>
              <a:tblGrid>
                <a:gridCol w="4559300"/>
                <a:gridCol w="1635125"/>
                <a:gridCol w="1635125"/>
                <a:gridCol w="1635125"/>
                <a:gridCol w="1635125"/>
                <a:gridCol w="1635125"/>
              </a:tblGrid>
              <a:tr h="231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Entwicklung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2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3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4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Umgesetzte Einheiten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Erlös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Wartungsaufträge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110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330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Erlös pro Wartungsauftrag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Umsatzerlöse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1.265.937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1.906.905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3.817.810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6.373.683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7.679.620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Herstellungskosten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Herstellungskosten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643.710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965.566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1.931.131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3.218.552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3.862.262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Zeitarbeitskosten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Fremdleistungen (Zeitarbeit)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228.000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342.000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54.000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Bruttoergebnis vom Umsatz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394.226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599.339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1.832.679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3.155.131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3.817.357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Personalkosten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180.000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288.000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720.000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1.064.400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1.064.400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Marketing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15.200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1.370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Rohergebnis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199.027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311.139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1.111.309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2.090.731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2.752.957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Abschreibungen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sonstige Aufwendungen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Betriebsergebnis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176.863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288.976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1.089.145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2.068.568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2.730.794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Zinsen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12.000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11.250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9.250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7.250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Ergebnis der gewöhnlichen Geschäftstätigkeit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164.863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276.976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1.077.895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2.059.318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2.723.544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</a:t>
                      </a:r>
                      <a:r>
                        <a:rPr kumimoji="0" lang="en-US" sz="1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Körperschaftssteuer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24.729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41.546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161.684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308.898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408.532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Solidaritätszuschlag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1.360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2.285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8.893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16.989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22.469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Gewerbesteuer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21.927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36.838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143.360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273.889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362.231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Jahresüberschuss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116.847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196.307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763.958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1.459.541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1.930.312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A4D17-2039-2A46-9914-66A6C9F07B08}" type="slidenum">
              <a:rPr lang="en-US"/>
              <a:pPr/>
              <a:t>37</a:t>
            </a:fld>
            <a:endParaRPr lang="en-US"/>
          </a:p>
        </p:txBody>
      </p:sp>
      <p:sp>
        <p:nvSpPr>
          <p:cNvPr id="47105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7106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7107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7108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7109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</a:t>
            </a:r>
          </a:p>
        </p:txBody>
      </p:sp>
      <p:sp>
        <p:nvSpPr>
          <p:cNvPr id="47110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7111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7112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err="1"/>
              <a:t>Gewinn</a:t>
            </a:r>
            <a:r>
              <a:rPr lang="en-US" dirty="0"/>
              <a:t>- und </a:t>
            </a:r>
            <a:r>
              <a:rPr lang="en-US" dirty="0" err="1"/>
              <a:t>Verlustrechnung</a:t>
            </a:r>
            <a:r>
              <a:rPr lang="en-US" dirty="0"/>
              <a:t/>
            </a:r>
            <a:br>
              <a:rPr lang="en-US" dirty="0"/>
            </a:br>
            <a:r>
              <a:rPr lang="en-US" sz="4200" b="0" dirty="0"/>
              <a:t>Best </a:t>
            </a:r>
            <a:r>
              <a:rPr lang="en-US" sz="4200" b="0" dirty="0" smtClean="0"/>
              <a:t>Case, in Euro</a:t>
            </a:r>
            <a:endParaRPr lang="en-US" sz="4200" b="0" dirty="0"/>
          </a:p>
        </p:txBody>
      </p:sp>
      <p:graphicFrame>
        <p:nvGraphicFramePr>
          <p:cNvPr id="47113" name="Group 9"/>
          <p:cNvGraphicFramePr>
            <a:graphicFrameLocks noGrp="1"/>
          </p:cNvGraphicFramePr>
          <p:nvPr/>
        </p:nvGraphicFramePr>
        <p:xfrm>
          <a:off x="266700" y="2344738"/>
          <a:ext cx="12472988" cy="5588635"/>
        </p:xfrm>
        <a:graphic>
          <a:graphicData uri="http://schemas.openxmlformats.org/drawingml/2006/table">
            <a:tbl>
              <a:tblPr/>
              <a:tblGrid>
                <a:gridCol w="4464050"/>
                <a:gridCol w="1601788"/>
                <a:gridCol w="1601787"/>
                <a:gridCol w="1601788"/>
                <a:gridCol w="1601787"/>
                <a:gridCol w="1601788"/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Entwicklung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2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3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4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 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Umgesetzte Einheiten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Erlös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125.793,66 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Wartungsaufträge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160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360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660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960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Erlös pro Wartungsauftrag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400,00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Umsatzerlöse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3.797.810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6.353.683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12.723.366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19.133.050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19.253.050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Herstellungskosten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64.371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Herstellungskosten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1.931.131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3.218.552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6.437.104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9.655.656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9.655.656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Zeitarbeitskosten pro Einheit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21.000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Fremdleistungen (Zeitarbeit)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684.000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1.140.000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180.000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Bruttoergebnis vom Umsatz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1.182.679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1.995.131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6.106.262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9.477.394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9.597.394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Personalkosten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180.000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288.000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720.000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1.064.400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1.064.400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Marketing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15.200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1.370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Rohergebnis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987.479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1.706.931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5.384.892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8.412.994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8.532.994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Abschreibungen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sonstige Aufwendungen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17.373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Betriebsergebnis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965.316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1.684.768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5.362.729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8.390.830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8.510.830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Zinsen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12.000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11.250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9.250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7.250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Ergebnis der gewöhnlichen Geschäftstätigkeit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953.316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1.672.768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5.351.479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8.381.580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8.503.580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</a:t>
                      </a: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Körperschaftssteuer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142.997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250.915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802.722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1.257.237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1.275.537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Solidaritätszuschlag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7.865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13.800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44.150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69.148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70.155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– Gewerbesteuer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126.791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222.478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711.747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1.114.750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1.130.976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Jahresüberschuss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675.662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1.185.574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3.792.861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5.940.445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6.026.912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7FCA5-9EEF-8F4D-B5A3-94B529011B9C}" type="slidenum">
              <a:rPr lang="en-US"/>
              <a:pPr/>
              <a:t>38</a:t>
            </a:fld>
            <a:endParaRPr lang="en-US"/>
          </a:p>
        </p:txBody>
      </p:sp>
      <p:sp>
        <p:nvSpPr>
          <p:cNvPr id="48129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8130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8131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8132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8133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Planung</a:t>
            </a:r>
          </a:p>
        </p:txBody>
      </p:sp>
      <p:sp>
        <p:nvSpPr>
          <p:cNvPr id="48134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8135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Investitionen &amp; laufende Kosten</a:t>
            </a:r>
          </a:p>
        </p:txBody>
      </p:sp>
      <p:graphicFrame>
        <p:nvGraphicFramePr>
          <p:cNvPr id="48137" name="Group 9"/>
          <p:cNvGraphicFramePr>
            <a:graphicFrameLocks noGrp="1"/>
          </p:cNvGraphicFramePr>
          <p:nvPr/>
        </p:nvGraphicFramePr>
        <p:xfrm>
          <a:off x="139700" y="2298700"/>
          <a:ext cx="10768013" cy="3465196"/>
        </p:xfrm>
        <a:graphic>
          <a:graphicData uri="http://schemas.openxmlformats.org/drawingml/2006/table">
            <a:tbl>
              <a:tblPr/>
              <a:tblGrid>
                <a:gridCol w="2306638"/>
                <a:gridCol w="1849437"/>
                <a:gridCol w="1849438"/>
                <a:gridCol w="1849437"/>
                <a:gridCol w="2913063"/>
              </a:tblGrid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Einmalige 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Produkt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Menge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Preis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Abschreibungswert/Jahr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Firmenwagen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Opel Vivaro NFZ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€15.961,50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€2.660,25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Gebäudeausstattung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Renovierung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€400,00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Einrichtung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€6.121,38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€765,17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Beispielsystem (siehe Beispielrechnung)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€918,00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€114,75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Firmengründung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Siehe Extrablatt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1.406,94 €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Werkzeug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10.000 €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1.250 €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Lizenzen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Kamera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€600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TÜV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Prüfung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10.000 €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Gesamt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45.407,82 €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4.790,17 €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319" name="Group 191"/>
          <p:cNvGraphicFramePr>
            <a:graphicFrameLocks noGrp="1"/>
          </p:cNvGraphicFramePr>
          <p:nvPr/>
        </p:nvGraphicFramePr>
        <p:xfrm>
          <a:off x="4073508" y="5905698"/>
          <a:ext cx="8715436" cy="2387600"/>
        </p:xfrm>
        <a:graphic>
          <a:graphicData uri="http://schemas.openxmlformats.org/drawingml/2006/table">
            <a:tbl>
              <a:tblPr/>
              <a:tblGrid>
                <a:gridCol w="2274185"/>
                <a:gridCol w="2791663"/>
                <a:gridCol w="1824794"/>
                <a:gridCol w="1824794"/>
              </a:tblGrid>
              <a:tr h="221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Laufende</a:t>
                      </a: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 </a:t>
                      </a:r>
                      <a:r>
                        <a:rPr kumimoji="0" lang="en-US" sz="1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Kosten</a:t>
                      </a:r>
                      <a:endParaRPr kumimoji="0" 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Produkt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Preis/Monat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Preis/Jahr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Gebäude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Räumlichkeiten in Ketsch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€800,00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€9.600,00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Nebenkosten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€150,00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€1.800,00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Gebäudeausstattung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Telefon/Internet (KabelBW)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€49,90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€598,80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Versicherung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Fahrzeughaftpflicht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€1.079,38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Betriebshaftpflicht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€2.075,21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Fahrzeug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Treibstoffkosten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€1.820,00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KFZ-Steuer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€400,00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6" charset="-128"/>
                        <a:cs typeface="ヒラギノ角ゴ ProN W6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Summe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charset="0"/>
                        <a:ea typeface="ヒラギノ角ゴ ProN W3" charset="-128"/>
                        <a:cs typeface="ヒラギノ角ゴ ProN W3" charset="-128"/>
                        <a:sym typeface="Helvetica Neue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€17.373,39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454" name="Group 326"/>
          <p:cNvGraphicFramePr>
            <a:graphicFrameLocks noGrp="1"/>
          </p:cNvGraphicFramePr>
          <p:nvPr/>
        </p:nvGraphicFramePr>
        <p:xfrm>
          <a:off x="152400" y="6875463"/>
          <a:ext cx="3213100" cy="609600"/>
        </p:xfrm>
        <a:graphic>
          <a:graphicData uri="http://schemas.openxmlformats.org/drawingml/2006/table">
            <a:tbl>
              <a:tblPr/>
              <a:tblGrid>
                <a:gridCol w="1882775"/>
                <a:gridCol w="1330325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Gesamtsumme Jahr 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  <a:sym typeface="Helvetica Neue" charset="0"/>
                        </a:rPr>
                        <a:t>62.781,21 €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7E535-A4EA-0A4E-B094-E86F11A2E9B8}" type="slidenum">
              <a:rPr lang="en-US"/>
              <a:pPr/>
              <a:t>39</a:t>
            </a:fld>
            <a:endParaRPr lang="en-US"/>
          </a:p>
        </p:txBody>
      </p:sp>
      <p:sp>
        <p:nvSpPr>
          <p:cNvPr id="4915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4915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4915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4915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4915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4915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4915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49160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Verkaufspreise für Module</a:t>
            </a:r>
          </a:p>
        </p:txBody>
      </p:sp>
      <p:sp>
        <p:nvSpPr>
          <p:cNvPr id="49161" name="Rectangle 9"/>
          <p:cNvSpPr>
            <a:spLocks/>
          </p:cNvSpPr>
          <p:nvPr/>
        </p:nvSpPr>
        <p:spPr bwMode="auto">
          <a:xfrm>
            <a:off x="239713" y="7556500"/>
            <a:ext cx="12522200" cy="558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3000" i="1">
                <a:solidFill>
                  <a:schemeClr val="tx1"/>
                </a:solidFill>
                <a:ea typeface="Optima" charset="0"/>
                <a:cs typeface="Optima" charset="0"/>
              </a:rPr>
              <a:t>für eine beispielhafte Schule mit 80 Zimmern und 75 Lehrern</a:t>
            </a:r>
          </a:p>
        </p:txBody>
      </p:sp>
      <p:sp>
        <p:nvSpPr>
          <p:cNvPr id="49162" name="Comment 10"/>
          <p:cNvSpPr>
            <a:spLocks/>
          </p:cNvSpPr>
          <p:nvPr/>
        </p:nvSpPr>
        <p:spPr bwMode="auto">
          <a:xfrm>
            <a:off x="13157200" y="304800"/>
            <a:ext cx="2667000" cy="233838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blurRad="76200" dist="507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>
                <a:solidFill>
                  <a:srgbClr val="262626"/>
                </a:solidFill>
                <a:latin typeface="Marker Felt" charset="0"/>
                <a:ea typeface="Marker Felt" charset="0"/>
                <a:cs typeface="Marker Felt" charset="0"/>
                <a:sym typeface="Marker Felt" charset="0"/>
              </a:rPr>
              <a:t>evtl. paar rausnehmen, da sowieso immer verbaut</a:t>
            </a:r>
          </a:p>
          <a:p>
            <a:pPr algn="l"/>
            <a:endParaRPr lang="en-US" sz="1600">
              <a:solidFill>
                <a:srgbClr val="262626"/>
              </a:solidFill>
              <a:latin typeface="Marker Felt" charset="0"/>
              <a:ea typeface="Marker Felt" charset="0"/>
              <a:cs typeface="Marker Felt" charset="0"/>
              <a:sym typeface="Marker Felt" charset="0"/>
            </a:endParaRPr>
          </a:p>
          <a:p>
            <a:pPr algn="l"/>
            <a:r>
              <a:rPr lang="en-US" sz="1600">
                <a:solidFill>
                  <a:srgbClr val="262626"/>
                </a:solidFill>
                <a:latin typeface="Marker Felt" charset="0"/>
                <a:ea typeface="Marker Felt" charset="0"/>
                <a:cs typeface="Marker Felt" charset="0"/>
                <a:sym typeface="Marker Felt" charset="0"/>
              </a:rPr>
              <a:t>eher Kostenberechnung von „Grundausstattung“</a:t>
            </a:r>
          </a:p>
        </p:txBody>
      </p:sp>
      <p:graphicFrame>
        <p:nvGraphicFramePr>
          <p:cNvPr id="49163" name="Object 11"/>
          <p:cNvGraphicFramePr>
            <a:graphicFrameLocks noChangeAspect="1"/>
          </p:cNvGraphicFramePr>
          <p:nvPr/>
        </p:nvGraphicFramePr>
        <p:xfrm>
          <a:off x="1222375" y="2162175"/>
          <a:ext cx="8086725" cy="4914900"/>
        </p:xfrm>
        <a:graphic>
          <a:graphicData uri="http://schemas.openxmlformats.org/presentationml/2006/ole">
            <p:oleObj spid="_x0000_s49163" name="Diagramm" r:id="rId3" imgW="11361072" imgH="6905501" progId="MSGraph.Chart.8">
              <p:embed/>
            </p:oleObj>
          </a:graphicData>
        </a:graphic>
      </p:graphicFrame>
      <p:graphicFrame>
        <p:nvGraphicFramePr>
          <p:cNvPr id="49164" name="Group 12"/>
          <p:cNvGraphicFramePr>
            <a:graphicFrameLocks noGrp="1"/>
          </p:cNvGraphicFramePr>
          <p:nvPr/>
        </p:nvGraphicFramePr>
        <p:xfrm>
          <a:off x="9163084" y="3733800"/>
          <a:ext cx="2197100" cy="2889251"/>
        </p:xfrm>
        <a:graphic>
          <a:graphicData uri="http://schemas.openxmlformats.org/drawingml/2006/table">
            <a:tbl>
              <a:tblPr/>
              <a:tblGrid>
                <a:gridCol w="2197100"/>
              </a:tblGrid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16.500,00 €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28.500,00 €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15.500,00 €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57.500,00 €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2.500,00 €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2.500,00 €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27.000,00 €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150.000,00 €</a:t>
                      </a:r>
                    </a:p>
                  </a:txBody>
                  <a:tcPr marL="38100" marR="38100" marT="38100" marB="38100" anchor="ctr" horzOverflow="overflow">
                    <a:lnL cap="flat"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94BA-DC9A-2D4E-83B0-548EAED395A4}" type="slidenum">
              <a:rPr lang="en-US"/>
              <a:pPr/>
              <a:t>4</a:t>
            </a:fld>
            <a:endParaRPr lang="en-US"/>
          </a:p>
        </p:txBody>
      </p:sp>
      <p:pic>
        <p:nvPicPr>
          <p:cNvPr id="12289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9913" y="495300"/>
            <a:ext cx="5575300" cy="8369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blurRad="127000" dist="12700" dir="15960244" algn="ctr" rotWithShape="0">
              <a:schemeClr val="bg2">
                <a:alpha val="23999"/>
              </a:schemeClr>
            </a:outerShdw>
          </a:effectLst>
        </p:spPr>
      </p:pic>
      <p:sp>
        <p:nvSpPr>
          <p:cNvPr id="12290" name="Rectangle 2"/>
          <p:cNvSpPr>
            <a:spLocks/>
          </p:cNvSpPr>
          <p:nvPr/>
        </p:nvSpPr>
        <p:spPr bwMode="auto">
          <a:xfrm>
            <a:off x="247650" y="2425700"/>
            <a:ext cx="6426200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b="1">
                <a:solidFill>
                  <a:schemeClr val="tx1"/>
                </a:solidFill>
                <a:ea typeface="Optima" charset="0"/>
                <a:cs typeface="Optima" charset="0"/>
              </a:rPr>
              <a:t>Idee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Unternehmen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Markt &amp; Wettbewerb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Finanzen &amp; Strategie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SWOT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Zukunftsaussichten</a:t>
            </a:r>
          </a:p>
        </p:txBody>
      </p:sp>
      <p:sp>
        <p:nvSpPr>
          <p:cNvPr id="12291" name="Rectangle 3"/>
          <p:cNvSpPr>
            <a:spLocks/>
          </p:cNvSpPr>
          <p:nvPr/>
        </p:nvSpPr>
        <p:spPr bwMode="auto">
          <a:xfrm>
            <a:off x="0" y="88138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Bild: </a:t>
            </a: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  <a:hlinkClick r:id="rId3"/>
              </a:rPr>
              <a:t>shuttermonkey @ Flickr, http://www.flickr.com/photos/shuttermonkey/3424750103/</a:t>
            </a:r>
            <a:endParaRPr lang="en-US" sz="130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A4B6D-108F-F240-AB3C-43C96B3ABA82}" type="slidenum">
              <a:rPr lang="en-US"/>
              <a:pPr/>
              <a:t>40</a:t>
            </a:fld>
            <a:endParaRPr lang="en-US"/>
          </a:p>
        </p:txBody>
      </p:sp>
      <p:sp>
        <p:nvSpPr>
          <p:cNvPr id="5017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5017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5017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5018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50181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Berechnung durch Steuerbüro Färber-Kapp-und-Schwab – Lohnabteilung: Herr Kohmüller</a:t>
            </a:r>
          </a:p>
        </p:txBody>
      </p:sp>
      <p:sp>
        <p:nvSpPr>
          <p:cNvPr id="50182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50183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50184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Was </a:t>
            </a:r>
            <a:r>
              <a:rPr lang="en-US" dirty="0" err="1"/>
              <a:t>vom</a:t>
            </a:r>
            <a:r>
              <a:rPr lang="en-US" dirty="0"/>
              <a:t> </a:t>
            </a:r>
            <a:r>
              <a:rPr lang="en-US" dirty="0" err="1"/>
              <a:t>Lohn</a:t>
            </a:r>
            <a:r>
              <a:rPr lang="en-US" dirty="0"/>
              <a:t> </a:t>
            </a:r>
            <a:r>
              <a:rPr lang="en-US" dirty="0" err="1"/>
              <a:t>bleibt</a:t>
            </a:r>
            <a:endParaRPr lang="en-US" dirty="0"/>
          </a:p>
        </p:txBody>
      </p:sp>
      <p:sp>
        <p:nvSpPr>
          <p:cNvPr id="5018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8148682" y="1795482"/>
            <a:ext cx="4711700" cy="5867400"/>
          </a:xfrm>
          <a:ln/>
        </p:spPr>
        <p:txBody>
          <a:bodyPr lIns="50800" tIns="50800" rIns="50800" bIns="50800"/>
          <a:lstStyle/>
          <a:p>
            <a:pPr marL="0" lvl="1" indent="0">
              <a:spcBef>
                <a:spcPct val="0"/>
              </a:spcBef>
              <a:buFont typeface="Optima" charset="0"/>
              <a:buNone/>
            </a:pPr>
            <a:r>
              <a:rPr lang="en-US" sz="3300" dirty="0" err="1"/>
              <a:t>Annahmen</a:t>
            </a:r>
            <a:r>
              <a:rPr lang="en-US" sz="3300" dirty="0"/>
              <a:t>:</a:t>
            </a:r>
          </a:p>
          <a:p>
            <a:pPr marL="355600" lvl="1" indent="-355600">
              <a:spcBef>
                <a:spcPts val="2200"/>
              </a:spcBef>
            </a:pPr>
            <a:r>
              <a:rPr lang="en-US" sz="3300" dirty="0" err="1"/>
              <a:t>Ein</a:t>
            </a:r>
            <a:r>
              <a:rPr lang="en-US" sz="3300" dirty="0"/>
              <a:t> </a:t>
            </a:r>
            <a:r>
              <a:rPr lang="en-US" sz="3300" dirty="0" err="1"/>
              <a:t>Unternehmen</a:t>
            </a:r>
            <a:r>
              <a:rPr lang="en-US" sz="3300" dirty="0"/>
              <a:t> muss </a:t>
            </a:r>
            <a:r>
              <a:rPr lang="en-US" sz="3300" dirty="0" err="1"/>
              <a:t>zusätzlich</a:t>
            </a:r>
            <a:r>
              <a:rPr lang="en-US" sz="3300" dirty="0"/>
              <a:t> 32% </a:t>
            </a:r>
            <a:r>
              <a:rPr lang="en-US" sz="3300" dirty="0" err="1"/>
              <a:t>der</a:t>
            </a:r>
            <a:r>
              <a:rPr lang="en-US" sz="3300" dirty="0"/>
              <a:t> </a:t>
            </a:r>
            <a:r>
              <a:rPr lang="en-US" sz="3300" dirty="0" err="1"/>
              <a:t>Bruttolöhne</a:t>
            </a:r>
            <a:r>
              <a:rPr lang="en-US" sz="3300" dirty="0"/>
              <a:t> </a:t>
            </a:r>
            <a:r>
              <a:rPr lang="en-US" sz="3300" dirty="0" err="1"/>
              <a:t>zahlen</a:t>
            </a:r>
            <a:endParaRPr lang="en-US" sz="3300" dirty="0"/>
          </a:p>
          <a:p>
            <a:pPr marL="355600" lvl="1" indent="-355600">
              <a:spcBef>
                <a:spcPts val="2200"/>
              </a:spcBef>
            </a:pPr>
            <a:r>
              <a:rPr lang="en-US" sz="3300" dirty="0" err="1"/>
              <a:t>Steuerklasse</a:t>
            </a:r>
            <a:r>
              <a:rPr lang="en-US" sz="3300" dirty="0"/>
              <a:t> 1</a:t>
            </a:r>
          </a:p>
          <a:p>
            <a:pPr marL="355600" lvl="1" indent="-355600">
              <a:spcBef>
                <a:spcPts val="2200"/>
              </a:spcBef>
            </a:pPr>
            <a:r>
              <a:rPr lang="en-US" sz="3300" dirty="0" err="1"/>
              <a:t>Kirchensteuer</a:t>
            </a:r>
            <a:endParaRPr lang="en-US" sz="3300" dirty="0"/>
          </a:p>
          <a:p>
            <a:pPr marL="355600" lvl="1" indent="-355600">
              <a:spcBef>
                <a:spcPts val="2200"/>
              </a:spcBef>
            </a:pPr>
            <a:r>
              <a:rPr lang="en-US" sz="3300" dirty="0" err="1"/>
              <a:t>Versicherung</a:t>
            </a:r>
            <a:r>
              <a:rPr lang="en-US" sz="3300" dirty="0"/>
              <a:t> DAK</a:t>
            </a:r>
          </a:p>
        </p:txBody>
      </p:sp>
      <p:graphicFrame>
        <p:nvGraphicFramePr>
          <p:cNvPr id="50186" name="Group 10"/>
          <p:cNvGraphicFramePr>
            <a:graphicFrameLocks noGrp="1"/>
          </p:cNvGraphicFramePr>
          <p:nvPr/>
        </p:nvGraphicFramePr>
        <p:xfrm>
          <a:off x="241300" y="3149600"/>
          <a:ext cx="7683500" cy="4875213"/>
        </p:xfrm>
        <a:graphic>
          <a:graphicData uri="http://schemas.openxmlformats.org/drawingml/2006/table">
            <a:tbl>
              <a:tblPr/>
              <a:tblGrid>
                <a:gridCol w="1731963"/>
                <a:gridCol w="1362075"/>
                <a:gridCol w="1528762"/>
                <a:gridCol w="1524000"/>
                <a:gridCol w="1536700"/>
              </a:tblGrid>
              <a:tr h="1219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Monat</a:t>
                      </a:r>
                      <a:endParaRPr kumimoji="0" lang="en-US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Jan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.-</a:t>
                      </a:r>
                      <a:r>
                        <a:rPr kumimoji="0" lang="en-US" sz="3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März</a:t>
                      </a:r>
                      <a:endParaRPr kumimoji="0" lang="en-US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charset="0"/>
                        <a:ea typeface="ヒラギノ角ゴ ProN W3" charset="-128"/>
                        <a:cs typeface="ヒラギノ角ゴ ProN W3" charset="-128"/>
                        <a:sym typeface="Optima" charset="0"/>
                      </a:endParaRP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April-Sep.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Okt.-Dez.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APS zahlt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1500 €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2500 €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3500 €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74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Arbeit-nehmer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brutto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1100 €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1900 €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2700 €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936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netto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900 €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1300 €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sz="3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charset="0"/>
                          <a:ea typeface="ヒラギノ角ゴ ProN W3" charset="-128"/>
                          <a:cs typeface="ヒラギノ角ゴ ProN W3" charset="-128"/>
                          <a:sym typeface="Optima" charset="0"/>
                        </a:rPr>
                        <a:t>1700 €</a:t>
                      </a:r>
                    </a:p>
                  </a:txBody>
                  <a:tcPr marL="50800" marR="50800" marT="50800" marB="50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47" name="Rectangle 71"/>
          <p:cNvSpPr>
            <a:spLocks/>
          </p:cNvSpPr>
          <p:nvPr/>
        </p:nvSpPr>
        <p:spPr bwMode="auto">
          <a:xfrm>
            <a:off x="228600" y="2355850"/>
            <a:ext cx="6692900" cy="647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3600" dirty="0" err="1">
                <a:solidFill>
                  <a:schemeClr val="tx1"/>
                </a:solidFill>
                <a:ea typeface="Optima" charset="0"/>
                <a:cs typeface="Optima" charset="0"/>
              </a:rPr>
              <a:t>Angaben</a:t>
            </a:r>
            <a:r>
              <a:rPr lang="en-US" sz="3600" dirty="0">
                <a:solidFill>
                  <a:schemeClr val="tx1"/>
                </a:solidFill>
                <a:ea typeface="Optima" charset="0"/>
                <a:cs typeface="Optima" charset="0"/>
              </a:rPr>
              <a:t> auf 100 </a:t>
            </a:r>
            <a:r>
              <a:rPr lang="en-US" sz="3600" dirty="0" err="1">
                <a:solidFill>
                  <a:schemeClr val="tx1"/>
                </a:solidFill>
                <a:ea typeface="Optima" charset="0"/>
                <a:cs typeface="Optima" charset="0"/>
              </a:rPr>
              <a:t>gerundet</a:t>
            </a:r>
            <a:endParaRPr lang="en-US" sz="36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CBE99-F72A-9E4B-BE86-8C9B5BE958E0}" type="slidenum">
              <a:rPr lang="en-US"/>
              <a:pPr/>
              <a:t>41</a:t>
            </a:fld>
            <a:endParaRPr lang="en-US"/>
          </a:p>
        </p:txBody>
      </p:sp>
      <p:sp>
        <p:nvSpPr>
          <p:cNvPr id="51201" name="Rectangle 1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51202" name="Rectangle 2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51203" name="Rectangle 3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51204" name="Rectangle 4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51205" name="Rectangle 5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51206" name="Rectangle 6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51207" name="Rectangle 7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51208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Umsatzrentabilität</a:t>
            </a:r>
          </a:p>
        </p:txBody>
      </p:sp>
      <p:grpSp>
        <p:nvGrpSpPr>
          <p:cNvPr id="51209" name="Group 9"/>
          <p:cNvGrpSpPr>
            <a:grpSpLocks/>
          </p:cNvGrpSpPr>
          <p:nvPr/>
        </p:nvGrpSpPr>
        <p:grpSpPr bwMode="auto">
          <a:xfrm>
            <a:off x="3038475" y="2228850"/>
            <a:ext cx="7283450" cy="685800"/>
            <a:chOff x="0" y="0"/>
            <a:chExt cx="4588" cy="432"/>
          </a:xfrm>
        </p:grpSpPr>
        <p:sp>
          <p:nvSpPr>
            <p:cNvPr id="51210" name="Rectangle 10"/>
            <p:cNvSpPr>
              <a:spLocks/>
            </p:cNvSpPr>
            <p:nvPr/>
          </p:nvSpPr>
          <p:spPr bwMode="auto">
            <a:xfrm>
              <a:off x="652" y="32"/>
              <a:ext cx="3936" cy="35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chemeClr val="tx1"/>
                  </a:solidFill>
                  <a:ea typeface="Optima" charset="0"/>
                  <a:cs typeface="Optima" charset="0"/>
                </a:rPr>
                <a:t>in %, </a:t>
              </a:r>
              <a:r>
                <a:rPr lang="en-US" sz="3000">
                  <a:solidFill>
                    <a:schemeClr val="tx1"/>
                  </a:solidFill>
                  <a:ea typeface="Optima" charset="0"/>
                  <a:cs typeface="Optima" charset="0"/>
                </a:rPr>
                <a:t>in den verschiedenen Szenarien</a:t>
              </a:r>
            </a:p>
          </p:txBody>
        </p:sp>
        <p:sp>
          <p:nvSpPr>
            <p:cNvPr id="51211" name="Rectangle 11"/>
            <p:cNvSpPr>
              <a:spLocks/>
            </p:cNvSpPr>
            <p:nvPr/>
          </p:nvSpPr>
          <p:spPr bwMode="auto">
            <a:xfrm>
              <a:off x="142" y="0"/>
              <a:ext cx="323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800">
                  <a:solidFill>
                    <a:schemeClr val="tx1"/>
                  </a:solidFill>
                  <a:ea typeface="Optima" charset="0"/>
                  <a:cs typeface="Optima" charset="0"/>
                </a:rPr>
                <a:t>EBT</a:t>
              </a:r>
            </a:p>
          </p:txBody>
        </p:sp>
        <p:sp>
          <p:nvSpPr>
            <p:cNvPr id="51212" name="Rectangle 12"/>
            <p:cNvSpPr>
              <a:spLocks/>
            </p:cNvSpPr>
            <p:nvPr/>
          </p:nvSpPr>
          <p:spPr bwMode="auto">
            <a:xfrm>
              <a:off x="17" y="192"/>
              <a:ext cx="573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800">
                  <a:solidFill>
                    <a:schemeClr val="tx1"/>
                  </a:solidFill>
                  <a:ea typeface="Optima" charset="0"/>
                  <a:cs typeface="Optima" charset="0"/>
                </a:rPr>
                <a:t>Umsatz</a:t>
              </a:r>
            </a:p>
          </p:txBody>
        </p:sp>
        <p:sp>
          <p:nvSpPr>
            <p:cNvPr id="51213" name="Line 13"/>
            <p:cNvSpPr>
              <a:spLocks noChangeShapeType="1"/>
            </p:cNvSpPr>
            <p:nvPr/>
          </p:nvSpPr>
          <p:spPr bwMode="auto">
            <a:xfrm rot="10800000" flipH="1">
              <a:off x="0" y="219"/>
              <a:ext cx="611" cy="1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aphicFrame>
        <p:nvGraphicFramePr>
          <p:cNvPr id="51214" name="Object 14"/>
          <p:cNvGraphicFramePr>
            <a:graphicFrameLocks/>
          </p:cNvGraphicFramePr>
          <p:nvPr/>
        </p:nvGraphicFramePr>
        <p:xfrm>
          <a:off x="2073244" y="2876536"/>
          <a:ext cx="8993187" cy="5214938"/>
        </p:xfrm>
        <a:graphic>
          <a:graphicData uri="http://schemas.openxmlformats.org/presentationml/2006/ole">
            <p:oleObj spid="_x0000_s51214" name="Chart" r:id="rId3" imgW="12634921" imgH="7326984" progId="MSGraph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C:\Users\Jannis\Desktop\präsi\Präsentation neu gegliedert.0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" y="1587"/>
            <a:ext cx="13003213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C:\Users\Jannis\Desktop\präsi\Präsentation neu gegliedert.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" y="0"/>
            <a:ext cx="13003213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C:\Users\Jannis\Desktop\präsi\Präsentation neu gegliedert.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" y="1587"/>
            <a:ext cx="13003213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C:\Users\Jannis\Desktop\präsi\Präsentation neu gegliedert.0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" y="0"/>
            <a:ext cx="13003213" cy="97520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C:\Users\Jannis\Desktop\präsi\Präsentation neu gegliedert.0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3003212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7C82-F739-654D-A451-A9C275532066}" type="slidenum">
              <a:rPr lang="en-US"/>
              <a:pPr/>
              <a:t>47</a:t>
            </a:fld>
            <a:endParaRPr lang="en-US"/>
          </a:p>
        </p:txBody>
      </p:sp>
      <p:sp>
        <p:nvSpPr>
          <p:cNvPr id="57345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57346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57347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57348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57349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57350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57351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graphicFrame>
        <p:nvGraphicFramePr>
          <p:cNvPr id="57352" name="Object 8"/>
          <p:cNvGraphicFramePr>
            <a:graphicFrameLocks/>
          </p:cNvGraphicFramePr>
          <p:nvPr/>
        </p:nvGraphicFramePr>
        <p:xfrm>
          <a:off x="174625" y="1638300"/>
          <a:ext cx="77650975" cy="6731000"/>
        </p:xfrm>
        <a:graphic>
          <a:graphicData uri="http://schemas.openxmlformats.org/presentationml/2006/ole">
            <p:oleObj spid="_x0000_s57352" name="Chart" r:id="rId3" imgW="109092063" imgH="9456982" progId="MSGraph.Chart.8">
              <p:embed/>
            </p:oleObj>
          </a:graphicData>
        </a:graphic>
      </p:graphicFrame>
      <p:sp>
        <p:nvSpPr>
          <p:cNvPr id="57353" name="Rectangle 9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Liquiditätsplanung realistic case</a:t>
            </a:r>
          </a:p>
        </p:txBody>
      </p:sp>
      <p:sp>
        <p:nvSpPr>
          <p:cNvPr id="57354" name="Rectangle 10"/>
          <p:cNvSpPr>
            <a:spLocks/>
          </p:cNvSpPr>
          <p:nvPr/>
        </p:nvSpPr>
        <p:spPr bwMode="auto">
          <a:xfrm>
            <a:off x="2406650" y="2844800"/>
            <a:ext cx="1252538" cy="558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3000">
                <a:solidFill>
                  <a:schemeClr val="tx1"/>
                </a:solidFill>
                <a:ea typeface="Optima" charset="0"/>
                <a:cs typeface="Optima" charset="0"/>
              </a:rPr>
              <a:t>5 Jahre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C:\Users\Jannis\Desktop\präsi\Präsentation neu gegliedert.0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"/>
            <a:ext cx="13003212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 descr="C:\Users\Jannis\Desktop\präsi\Präsentation neu gegliedert.0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" y="1588"/>
            <a:ext cx="13003213" cy="97520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DE7E8-D089-2047-B5D3-30EA5A8576B1}" type="slidenum">
              <a:rPr lang="en-US"/>
              <a:pPr/>
              <a:t>5</a:t>
            </a:fld>
            <a:endParaRPr lang="en-US"/>
          </a:p>
        </p:txBody>
      </p:sp>
      <p:sp>
        <p:nvSpPr>
          <p:cNvPr id="1331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1331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1331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1331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1331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Quelle</a:t>
            </a:r>
            <a:r>
              <a:rPr lang="en-US" sz="1300" dirty="0">
                <a:solidFill>
                  <a:schemeClr val="tx1"/>
                </a:solidFill>
                <a:ea typeface="Optima" charset="0"/>
                <a:cs typeface="Optima" charset="0"/>
              </a:rPr>
              <a:t>: </a:t>
            </a: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Eigene</a:t>
            </a:r>
            <a:r>
              <a:rPr lang="en-US" sz="13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Entwicklung</a:t>
            </a:r>
            <a:endParaRPr lang="en-US" sz="13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sp>
        <p:nvSpPr>
          <p:cNvPr id="1331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1331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13320" name="Rectangle 8"/>
          <p:cNvSpPr>
            <a:spLocks/>
          </p:cNvSpPr>
          <p:nvPr/>
        </p:nvSpPr>
        <p:spPr bwMode="auto">
          <a:xfrm>
            <a:off x="3327400" y="228600"/>
            <a:ext cx="9321800" cy="167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4800" b="1">
                <a:solidFill>
                  <a:schemeClr val="tx1"/>
                </a:solidFill>
                <a:ea typeface="Optima" charset="0"/>
                <a:cs typeface="Optima" charset="0"/>
              </a:rPr>
              <a:t>Einmal näher hingeschaut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-6350" y="2171700"/>
            <a:ext cx="13068300" cy="4800600"/>
          </a:xfrm>
          <a:ln/>
        </p:spPr>
        <p:txBody>
          <a:bodyPr/>
          <a:lstStyle/>
          <a:p>
            <a:pPr marL="850900" indent="-825500"/>
            <a:r>
              <a:rPr lang="en-US" sz="3700" b="1"/>
              <a:t>Sicherheitssystem</a:t>
            </a:r>
            <a:r>
              <a:rPr lang="en-US" sz="3700"/>
              <a:t> zum Schutz von Schülern und Lehrern</a:t>
            </a:r>
          </a:p>
          <a:p>
            <a:pPr marL="850900" indent="-825500"/>
            <a:r>
              <a:rPr lang="en-US" sz="3700"/>
              <a:t>Gezielter Polizeieingriff durch </a:t>
            </a:r>
            <a:r>
              <a:rPr lang="en-US" sz="3700" b="1"/>
              <a:t>modernste Technik</a:t>
            </a:r>
            <a:endParaRPr lang="en-US" sz="3700"/>
          </a:p>
          <a:p>
            <a:pPr marL="850900" indent="-825500"/>
            <a:r>
              <a:rPr lang="en-US" sz="3700" b="1"/>
              <a:t>Modularisierung</a:t>
            </a:r>
            <a:r>
              <a:rPr lang="en-US" sz="3700"/>
              <a:t> erlaubt individuelle Anpassung</a:t>
            </a:r>
            <a:endParaRPr lang="en-US" sz="3700" b="1">
              <a:ea typeface="ヒラギノ角ゴ ProN W6" charset="-128"/>
              <a:cs typeface="ヒラギノ角ゴ ProN W6" charset="-128"/>
            </a:endParaRPr>
          </a:p>
          <a:p>
            <a:pPr marL="850900" indent="-825500"/>
            <a:r>
              <a:rPr lang="en-US" sz="3700" b="1"/>
              <a:t>Wartungsverträge</a:t>
            </a:r>
            <a:r>
              <a:rPr lang="en-US" sz="3700"/>
              <a:t> zur Instandhaltung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358996" y="6985000"/>
            <a:ext cx="8286808" cy="800100"/>
            <a:chOff x="0" y="0"/>
            <a:chExt cx="4832" cy="504"/>
          </a:xfrm>
        </p:grpSpPr>
        <p:sp>
          <p:nvSpPr>
            <p:cNvPr id="13323" name="AutoShape 11"/>
            <p:cNvSpPr>
              <a:spLocks/>
            </p:cNvSpPr>
            <p:nvPr/>
          </p:nvSpPr>
          <p:spPr bwMode="auto">
            <a:xfrm>
              <a:off x="0" y="0"/>
              <a:ext cx="4832" cy="504"/>
            </a:xfrm>
            <a:prstGeom prst="roundRect">
              <a:avLst>
                <a:gd name="adj" fmla="val 23806"/>
              </a:avLst>
            </a:prstGeom>
            <a:gradFill rotWithShape="0">
              <a:gsLst>
                <a:gs pos="0">
                  <a:srgbClr val="3D8B19"/>
                </a:gs>
                <a:gs pos="100000">
                  <a:srgbClr val="59CF23"/>
                </a:gs>
              </a:gsLst>
              <a:lin ang="5400000" scaled="1"/>
            </a:gradFill>
            <a:ln w="25400" cap="flat">
              <a:solidFill>
                <a:srgbClr val="2A2A2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324" name="Rectangle 12"/>
            <p:cNvSpPr>
              <a:spLocks/>
            </p:cNvSpPr>
            <p:nvPr/>
          </p:nvSpPr>
          <p:spPr bwMode="auto">
            <a:xfrm>
              <a:off x="171" y="68"/>
              <a:ext cx="4483" cy="3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algn="ctr" rotWithShape="0">
                <a:schemeClr val="bg2">
                  <a:alpha val="74998"/>
                </a:schemeClr>
              </a:outerShdw>
            </a:effectLst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Modularisierung</a:t>
              </a:r>
              <a:r>
                <a:rPr lang="en-US" sz="3200" b="1" dirty="0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entscheidender</a:t>
              </a:r>
              <a:r>
                <a:rPr lang="en-US" sz="3200" b="1" dirty="0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3200" b="1" dirty="0" err="1" smtClean="0">
                  <a:solidFill>
                    <a:srgbClr val="FDFEFC"/>
                  </a:solidFill>
                  <a:ea typeface="Optima" charset="0"/>
                  <a:cs typeface="Optima" charset="0"/>
                </a:rPr>
                <a:t>Vorteil</a:t>
              </a:r>
              <a:endParaRPr lang="en-US" sz="3200" b="1" dirty="0">
                <a:solidFill>
                  <a:srgbClr val="FDFEFC"/>
                </a:solidFill>
                <a:ea typeface="Optima" charset="0"/>
                <a:cs typeface="Optima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7" name="Picture 1" descr="C:\Users\Jannis\Desktop\präsi\Präsentation neu gegliedert.0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"/>
            <a:ext cx="13003212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1" descr="C:\Users\Jannis\Desktop\präsi\Präsentation neu gegliedert.0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003212" cy="97520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89" name="Picture 1" descr="C:\Users\Jannis\Desktop\präsi\Präsentation neu gegliedert.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"/>
            <a:ext cx="13003212" cy="9752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58CC9-84DC-484F-ABCF-716FED0075F7}" type="slidenum">
              <a:rPr lang="en-US"/>
              <a:pPr/>
              <a:t>53</a:t>
            </a:fld>
            <a:endParaRPr lang="en-US"/>
          </a:p>
        </p:txBody>
      </p:sp>
      <p:sp>
        <p:nvSpPr>
          <p:cNvPr id="63489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63490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63491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63492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63493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63494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63495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63496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Liquiditätsplanung best case</a:t>
            </a:r>
          </a:p>
        </p:txBody>
      </p:sp>
      <p:graphicFrame>
        <p:nvGraphicFramePr>
          <p:cNvPr id="63497" name="Object 9"/>
          <p:cNvGraphicFramePr>
            <a:graphicFrameLocks/>
          </p:cNvGraphicFramePr>
          <p:nvPr/>
        </p:nvGraphicFramePr>
        <p:xfrm>
          <a:off x="101600" y="1987550"/>
          <a:ext cx="77247750" cy="6376988"/>
        </p:xfrm>
        <a:graphic>
          <a:graphicData uri="http://schemas.openxmlformats.org/presentationml/2006/ole">
            <p:oleObj spid="_x0000_s63497" name="Chart" r:id="rId3" imgW="108520635" imgH="8961918" progId="MSGraph.Chart.8">
              <p:embed/>
            </p:oleObj>
          </a:graphicData>
        </a:graphic>
      </p:graphicFrame>
      <p:sp>
        <p:nvSpPr>
          <p:cNvPr id="63498" name="Rectangle 10"/>
          <p:cNvSpPr>
            <a:spLocks/>
          </p:cNvSpPr>
          <p:nvPr/>
        </p:nvSpPr>
        <p:spPr bwMode="auto">
          <a:xfrm>
            <a:off x="2406650" y="2844800"/>
            <a:ext cx="1252538" cy="558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3000">
                <a:solidFill>
                  <a:schemeClr val="tx1"/>
                </a:solidFill>
                <a:ea typeface="Optima" charset="0"/>
                <a:cs typeface="Optima" charset="0"/>
              </a:rPr>
              <a:t>5 Jahre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DDD0C-9354-944F-A23B-8F2D31B0B9F1}" type="slidenum">
              <a:rPr lang="en-US"/>
              <a:pPr/>
              <a:t>54</a:t>
            </a:fld>
            <a:endParaRPr lang="en-US"/>
          </a:p>
        </p:txBody>
      </p:sp>
      <p:sp>
        <p:nvSpPr>
          <p:cNvPr id="64513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64514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64515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64516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64517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Berechnungen</a:t>
            </a:r>
          </a:p>
        </p:txBody>
      </p:sp>
      <p:sp>
        <p:nvSpPr>
          <p:cNvPr id="64518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64519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64520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Produktions- und Personalkosten für ein System</a:t>
            </a:r>
          </a:p>
        </p:txBody>
      </p:sp>
      <p:graphicFrame>
        <p:nvGraphicFramePr>
          <p:cNvPr id="64521" name="Group 9"/>
          <p:cNvGraphicFramePr>
            <a:graphicFrameLocks noGrp="1"/>
          </p:cNvGraphicFramePr>
          <p:nvPr/>
        </p:nvGraphicFramePr>
        <p:xfrm>
          <a:off x="139700" y="2162156"/>
          <a:ext cx="12765088" cy="5975987"/>
        </p:xfrm>
        <a:graphic>
          <a:graphicData uri="http://schemas.openxmlformats.org/drawingml/2006/table">
            <a:tbl>
              <a:tblPr/>
              <a:tblGrid>
                <a:gridCol w="2062163"/>
                <a:gridCol w="3522662"/>
                <a:gridCol w="1320800"/>
                <a:gridCol w="1404938"/>
                <a:gridCol w="715962"/>
                <a:gridCol w="1246188"/>
                <a:gridCol w="1246187"/>
                <a:gridCol w="1246188"/>
              </a:tblGrid>
              <a:tr h="790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Produktions</a:t>
                      </a: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- und </a:t>
                      </a:r>
                      <a:r>
                        <a:rPr kumimoji="0" lang="en-US" sz="1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Personalkosten</a:t>
                      </a: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 </a:t>
                      </a:r>
                      <a:r>
                        <a:rPr kumimoji="0" lang="en-US" sz="1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für</a:t>
                      </a: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 </a:t>
                      </a:r>
                      <a:r>
                        <a:rPr kumimoji="0" lang="en-US" sz="1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ein</a:t>
                      </a: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 System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Einkaufspreis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Verkaufspreis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Anzahl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Preis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Gesamtpreis APS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Gesamtpreis Kunde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Amokknopf mit Sprechanlage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Knopf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128,00 €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12.800,00 €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12.800,00 €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Kameraüberwachung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Kameras (IP)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55,00 €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88,00 €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5.500,00 €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13.779,26 €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Server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1.280,00 €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1.280,00 €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Switches für Kameras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62,00 €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99,20 €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496,00 €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310,00 €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USV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46,50 €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74,40 €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74,40 €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46,50 €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CAT 5 LAN-Kabel 200 MHz 1km (brutto)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478,02 €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764,83 €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1.529,66 €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956,04 €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CAT 5 LAN-Kabel 100 MHz 50m (brutto)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19,99 €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31,98 €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50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1.599,20 €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999,50 €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Warnsignal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Funkgerät mit Vibrationsalarm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320,00 €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75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24.000,00 €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15.000,00 €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24.000,00 €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Türschließsystem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Bolzenschließsystem für Innentüren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150,00 €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240,00 €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48.000,00 €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30.000,00 €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48.000,00 €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Schusssichere Türen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Folie (Preis pro m²)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3,40 €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5,44 €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400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2.176,00 €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1.360,00 €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2.176,00 €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Notstromversorgung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Notstromaggregat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1.399,00 €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2.238,40 €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2.238,40 €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1.399,00 €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2.238,40 €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Herstellungskosten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64.371,04 €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102.993,66 €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Personal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Elektriker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 (</a:t>
                      </a:r>
                      <a:r>
                        <a:rPr kumimoji="0" 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Zeitarbeit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, </a:t>
                      </a:r>
                      <a:r>
                        <a:rPr kumimoji="0" 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Preis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 pro h und Mann)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35,00 €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35,00 €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600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21.000,00 €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21.000,00 €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21.000,00 €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Elektrikermeister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60,00 €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30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Personalkosten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22.800,00 €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6" charset="-128"/>
                        <a:cs typeface="ヒラギノ角ゴ ProN W6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Gesamt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87.171,04 €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125.793,66 €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Preis mit 19</a:t>
                      </a:r>
                      <a:r>
                        <a:rPr kumimoji="0" lang="en-US" sz="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% MwSt.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cs typeface="ヒラギノ角ゴ ProN W3" charset="-128"/>
                        <a:sym typeface="Arial" charset="0"/>
                      </a:endParaRP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103.733,54 €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Optima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  <a:sym typeface="Arial" charset="0"/>
                        </a:rPr>
                        <a:t>149.694,46 €</a:t>
                      </a:r>
                    </a:p>
                  </a:txBody>
                  <a:tcPr marL="12700" marR="12700" marT="12700" marB="12700" horzOverflow="overflow">
                    <a:lnL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E2E86-12D6-F24A-8FC2-26F5D9F9EE41}" type="slidenum">
              <a:rPr lang="en-US"/>
              <a:pPr/>
              <a:t>55</a:t>
            </a:fld>
            <a:endParaRPr lang="en-US"/>
          </a:p>
        </p:txBody>
      </p:sp>
      <p:sp>
        <p:nvSpPr>
          <p:cNvPr id="6553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6553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6553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6554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65541" name="Rectangle 5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65542" name="Rectangle 6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Möglichkeiten zur Weiterentwicklung</a:t>
            </a:r>
          </a:p>
        </p:txBody>
      </p:sp>
      <p:sp>
        <p:nvSpPr>
          <p:cNvPr id="65544" name="Rectangle 8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50900" indent="-825500"/>
            <a:r>
              <a:rPr lang="en-US" sz="3600"/>
              <a:t>Anpassung des Systems an andere Gebäude (Arbeitsamt, Kindergärten, Firmenzentralen etc.)</a:t>
            </a:r>
          </a:p>
          <a:p>
            <a:pPr marL="850900" indent="-825500"/>
            <a:r>
              <a:rPr lang="en-US" sz="3600"/>
              <a:t>Schusssichere Fenster</a:t>
            </a:r>
          </a:p>
          <a:p>
            <a:pPr marL="850900" indent="-825500"/>
            <a:r>
              <a:rPr lang="en-US" sz="3600"/>
              <a:t>Absperrung anderer Gebäudeteile</a:t>
            </a:r>
          </a:p>
          <a:p>
            <a:pPr marL="850900" indent="-825500"/>
            <a:r>
              <a:rPr lang="en-US" sz="3600"/>
              <a:t>Kopplung der Kameras mit Alarmanlage zur Beweissicherung bei Einbrüchen</a:t>
            </a:r>
          </a:p>
          <a:p>
            <a:pPr marL="850900" indent="-825500"/>
            <a:r>
              <a:rPr lang="en-US" sz="3600"/>
              <a:t>Unterstützung der Feuerwehr im Brandfall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55625"/>
            <a:ext cx="6248400" cy="8636000"/>
          </a:xfrm>
          <a:prstGeom prst="rect">
            <a:avLst/>
          </a:prstGeom>
          <a:noFill/>
          <a:ln w="38100" cap="flat">
            <a:solidFill>
              <a:srgbClr val="C0C0C0"/>
            </a:solidFill>
            <a:prstDash val="solid"/>
            <a:miter lim="800000"/>
            <a:headEnd/>
            <a:tailEnd/>
          </a:ln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7650" y="549275"/>
            <a:ext cx="6248400" cy="8636000"/>
          </a:xfrm>
          <a:prstGeom prst="rect">
            <a:avLst/>
          </a:prstGeom>
          <a:noFill/>
          <a:ln w="38100" cap="flat">
            <a:solidFill>
              <a:srgbClr val="C0C0C0"/>
            </a:solidFill>
            <a:prstDash val="solid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7538" y="277813"/>
            <a:ext cx="6692900" cy="9194800"/>
          </a:xfrm>
          <a:prstGeom prst="rect">
            <a:avLst/>
          </a:prstGeom>
          <a:noFill/>
          <a:ln w="38100" cap="flat">
            <a:solidFill>
              <a:srgbClr val="C0C0C0"/>
            </a:solidFill>
            <a:prstDash val="solid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9" name="Picture 1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550" y="3690938"/>
            <a:ext cx="2882900" cy="2908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324100"/>
            <a:ext cx="3403600" cy="58674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4"/>
          <a:srcRect r="27515"/>
          <a:stretch>
            <a:fillRect/>
          </a:stretch>
        </p:blipFill>
        <p:spPr bwMode="auto">
          <a:xfrm>
            <a:off x="609600" y="2374900"/>
            <a:ext cx="3111500" cy="55372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4351" name="Picture 1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500" y="2451100"/>
            <a:ext cx="3416300" cy="55372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blurRad="101600" algn="ctr" rotWithShape="0">
              <a:schemeClr val="bg2">
                <a:alpha val="45000"/>
              </a:schemeClr>
            </a:outerShdw>
          </a:effectLst>
        </p:spPr>
      </p:pic>
      <p:sp>
        <p:nvSpPr>
          <p:cNvPr id="19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D482E-86E0-F144-9176-D28244FC75B0}" type="slidenum">
              <a:rPr lang="en-US"/>
              <a:pPr/>
              <a:t>6</a:t>
            </a:fld>
            <a:endParaRPr lang="en-US"/>
          </a:p>
        </p:txBody>
      </p:sp>
      <p:sp>
        <p:nvSpPr>
          <p:cNvPr id="14337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14338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14339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14340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14342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58800" y="2819400"/>
            <a:ext cx="3124200" cy="45720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Optima" charset="0"/>
              <a:ea typeface="ヒラギノ角ゴ ProN W3" charset="-128"/>
              <a:cs typeface="ヒラギノ角ゴ ProN W3" charset="-128"/>
              <a:sym typeface="Optima" charset="0"/>
            </a:endParaRPr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14344" name="Rectangle 8"/>
          <p:cNvSpPr>
            <a:spLocks/>
          </p:cNvSpPr>
          <p:nvPr/>
        </p:nvSpPr>
        <p:spPr bwMode="auto">
          <a:xfrm>
            <a:off x="3327400" y="228600"/>
            <a:ext cx="9321800" cy="167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4800" b="1">
                <a:solidFill>
                  <a:schemeClr val="tx1"/>
                </a:solidFill>
                <a:ea typeface="Optima" charset="0"/>
                <a:cs typeface="Optima" charset="0"/>
              </a:rPr>
              <a:t>Stein um Stein zum Schutz</a:t>
            </a:r>
          </a:p>
        </p:txBody>
      </p:sp>
      <p:sp>
        <p:nvSpPr>
          <p:cNvPr id="14348" name="Rectangle 12"/>
          <p:cNvSpPr>
            <a:spLocks/>
          </p:cNvSpPr>
          <p:nvPr/>
        </p:nvSpPr>
        <p:spPr bwMode="auto">
          <a:xfrm>
            <a:off x="4144946" y="2260600"/>
            <a:ext cx="8548704" cy="5981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blurRad="127000" algn="ctr" rotWithShape="0">
              <a:srgbClr val="FFFFFF">
                <a:alpha val="74998"/>
              </a:srgbClr>
            </a:outerShdw>
          </a:effectLst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lnSpc>
                <a:spcPct val="150000"/>
              </a:lnSpc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Alarmknopf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verständigt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die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Polizei</a:t>
            </a:r>
            <a:endParaRPr lang="en-US" sz="2900" dirty="0" smtClean="0">
              <a:solidFill>
                <a:schemeClr val="tx1"/>
              </a:solidFill>
              <a:ea typeface="Optima" charset="0"/>
              <a:cs typeface="Optima" charset="0"/>
            </a:endParaRPr>
          </a:p>
          <a:p>
            <a:pPr marL="241300" indent="-241300" algn="l">
              <a:lnSpc>
                <a:spcPct val="150000"/>
              </a:lnSpc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Kameras</a:t>
            </a:r>
            <a:r>
              <a:rPr lang="en-US" sz="2900" b="1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geben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taktischen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Vorteil</a:t>
            </a:r>
            <a:endParaRPr lang="en-US" sz="2900" dirty="0" smtClean="0">
              <a:solidFill>
                <a:schemeClr val="tx1"/>
              </a:solidFill>
              <a:ea typeface="Optima" charset="0"/>
              <a:cs typeface="Optima" charset="0"/>
            </a:endParaRP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Alarmsignal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ertönt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im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Schulhaus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–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oder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/>
            </a:r>
            <a:b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</a:br>
            <a:r>
              <a:rPr lang="en-US" sz="2900" b="1" dirty="0" err="1" smtClean="0">
                <a:solidFill>
                  <a:schemeClr val="tx1"/>
                </a:solidFill>
                <a:ea typeface="ヒラギノ角ゴ ProN W6" charset="-128"/>
                <a:cs typeface="ヒラギノ角ゴ ProN W6" charset="-128"/>
              </a:rPr>
              <a:t>stille</a:t>
            </a:r>
            <a:r>
              <a:rPr lang="en-US" sz="2900" b="1" dirty="0" smtClean="0">
                <a:solidFill>
                  <a:schemeClr val="tx1"/>
                </a:solidFill>
                <a:ea typeface="ヒラギノ角ゴ ProN W6" charset="-128"/>
                <a:cs typeface="ヒラギノ角ゴ ProN W6" charset="-128"/>
              </a:rPr>
              <a:t> </a:t>
            </a:r>
            <a:r>
              <a:rPr lang="de-DE" sz="2900" b="1" dirty="0" smtClean="0">
                <a:solidFill>
                  <a:schemeClr val="tx1"/>
                </a:solidFill>
                <a:ea typeface="ヒラギノ角ゴ ProN W6" charset="-128"/>
                <a:cs typeface="ヒラギノ角ゴ ProN W6" charset="-128"/>
              </a:rPr>
              <a:t>Alarmierung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Lehrer</a:t>
            </a:r>
          </a:p>
          <a:p>
            <a:pPr marL="241300" indent="-241300" algn="l">
              <a:lnSpc>
                <a:spcPct val="150000"/>
              </a:lnSpc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Mechanische</a:t>
            </a:r>
            <a:r>
              <a:rPr lang="en-US" sz="2900" b="1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Verriegelung</a:t>
            </a:r>
            <a:r>
              <a:rPr lang="en-US" sz="2900" b="1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der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Zimmertüren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</a:p>
          <a:p>
            <a:pPr marL="241300" indent="-241300" algn="l">
              <a:lnSpc>
                <a:spcPct val="150000"/>
              </a:lnSpc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Schusssichere</a:t>
            </a:r>
            <a:r>
              <a:rPr lang="en-US" sz="2900" b="1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2900" b="1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Folien</a:t>
            </a:r>
            <a:r>
              <a:rPr lang="en-US" sz="2900" dirty="0" smtClean="0">
                <a:solidFill>
                  <a:schemeClr val="tx1"/>
                </a:solidFill>
                <a:ea typeface="Optima" charset="0"/>
                <a:cs typeface="Optima" charset="0"/>
              </a:rPr>
              <a:t> auf </a:t>
            </a:r>
            <a:r>
              <a:rPr lang="en-US" sz="2900" dirty="0" err="1" smtClean="0">
                <a:solidFill>
                  <a:schemeClr val="tx1"/>
                </a:solidFill>
                <a:ea typeface="Optima" charset="0"/>
                <a:cs typeface="Optima" charset="0"/>
              </a:rPr>
              <a:t>Türen</a:t>
            </a:r>
            <a:endParaRPr lang="en-US" sz="29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06400" y="2667000"/>
            <a:ext cx="3467100" cy="5143500"/>
            <a:chOff x="406400" y="2667000"/>
            <a:chExt cx="3467100" cy="5143500"/>
          </a:xfrm>
        </p:grpSpPr>
        <p:pic>
          <p:nvPicPr>
            <p:cNvPr id="14346" name="Picture 1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912813" y="2946400"/>
              <a:ext cx="2489200" cy="434340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4347" name="Picture 1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6400" y="2667000"/>
              <a:ext cx="3467100" cy="514350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sp>
        <p:nvSpPr>
          <p:cNvPr id="20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Quelle</a:t>
            </a:r>
            <a:r>
              <a:rPr lang="en-US" sz="1300" dirty="0">
                <a:solidFill>
                  <a:schemeClr val="tx1"/>
                </a:solidFill>
                <a:ea typeface="Optima" charset="0"/>
                <a:cs typeface="Optima" charset="0"/>
              </a:rPr>
              <a:t>: </a:t>
            </a: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Eigene</a:t>
            </a:r>
            <a:r>
              <a:rPr lang="en-US" sz="1300" dirty="0">
                <a:solidFill>
                  <a:schemeClr val="tx1"/>
                </a:solidFill>
                <a:ea typeface="Optima" charset="0"/>
                <a:cs typeface="Optima" charset="0"/>
              </a:rPr>
              <a:t> </a:t>
            </a:r>
            <a:r>
              <a:rPr lang="en-US" sz="1300" dirty="0" err="1">
                <a:solidFill>
                  <a:schemeClr val="tx1"/>
                </a:solidFill>
                <a:ea typeface="Optima" charset="0"/>
                <a:cs typeface="Optima" charset="0"/>
              </a:rPr>
              <a:t>Entwicklung</a:t>
            </a:r>
            <a:endParaRPr lang="en-US" sz="1300" dirty="0">
              <a:solidFill>
                <a:schemeClr val="tx1"/>
              </a:solidFill>
              <a:ea typeface="Optima" charset="0"/>
              <a:cs typeface="Opti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BC7FE-0D90-6640-896C-B1DE152E1EB8}" type="slidenum">
              <a:rPr lang="en-US"/>
              <a:pPr/>
              <a:t>7</a:t>
            </a:fld>
            <a:endParaRPr lang="en-US"/>
          </a:p>
        </p:txBody>
      </p:sp>
      <p:sp>
        <p:nvSpPr>
          <p:cNvPr id="15361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15362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15363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15364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15365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Eigene Entwicklung</a:t>
            </a:r>
          </a:p>
        </p:txBody>
      </p:sp>
      <p:sp>
        <p:nvSpPr>
          <p:cNvPr id="15366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15367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15368" name="Rectangle 8"/>
          <p:cNvSpPr>
            <a:spLocks/>
          </p:cNvSpPr>
          <p:nvPr/>
        </p:nvSpPr>
        <p:spPr bwMode="auto">
          <a:xfrm>
            <a:off x="3327400" y="228600"/>
            <a:ext cx="9321800" cy="167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4800" b="1">
                <a:solidFill>
                  <a:schemeClr val="tx1"/>
                </a:solidFill>
                <a:ea typeface="Optima" charset="0"/>
                <a:cs typeface="Optima" charset="0"/>
              </a:rPr>
              <a:t>Gemeinsamer Schutz</a:t>
            </a:r>
          </a:p>
        </p:txBody>
      </p:sp>
      <p:grpSp>
        <p:nvGrpSpPr>
          <p:cNvPr id="2" name="Gruppierung 284"/>
          <p:cNvGrpSpPr/>
          <p:nvPr/>
        </p:nvGrpSpPr>
        <p:grpSpPr>
          <a:xfrm>
            <a:off x="295275" y="5156200"/>
            <a:ext cx="5259381" cy="2889250"/>
            <a:chOff x="295275" y="5156200"/>
            <a:chExt cx="5259381" cy="2889250"/>
          </a:xfrm>
        </p:grpSpPr>
        <p:sp>
          <p:nvSpPr>
            <p:cNvPr id="15369" name="Rectangle 9"/>
            <p:cNvSpPr>
              <a:spLocks/>
            </p:cNvSpPr>
            <p:nvPr/>
          </p:nvSpPr>
          <p:spPr bwMode="auto">
            <a:xfrm>
              <a:off x="3062281" y="6584950"/>
              <a:ext cx="2492375" cy="146050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marL="317500" indent="-317500" algn="l">
                <a:buSzPct val="80000"/>
                <a:buFont typeface="Optima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Alarmierung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  <a:p>
              <a:pPr marL="317500" indent="-317500" algn="l">
                <a:buSzPct val="80000"/>
                <a:buFont typeface="Optima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Türschließsystem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  <a:p>
              <a:pPr marL="317500" indent="-317500" algn="l">
                <a:buSzPct val="80000"/>
                <a:buFont typeface="Optima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Kommunikation</a:t>
              </a:r>
              <a:r>
                <a:rPr lang="en-US" sz="22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/>
              </a:r>
              <a:br>
                <a:rPr lang="en-US" sz="2200" dirty="0">
                  <a:solidFill>
                    <a:schemeClr val="tx1"/>
                  </a:solidFill>
                  <a:ea typeface="Optima" charset="0"/>
                  <a:cs typeface="Optima" charset="0"/>
                </a:rPr>
              </a:b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mit</a:t>
              </a:r>
              <a:r>
                <a:rPr lang="en-US" sz="22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Polizei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295275" y="5156200"/>
              <a:ext cx="2435225" cy="2844800"/>
              <a:chOff x="0" y="0"/>
              <a:chExt cx="1533" cy="1792"/>
            </a:xfrm>
          </p:grpSpPr>
          <p:sp>
            <p:nvSpPr>
              <p:cNvPr id="15377" name="Rectangle 17"/>
              <p:cNvSpPr>
                <a:spLocks/>
              </p:cNvSpPr>
              <p:nvPr/>
            </p:nvSpPr>
            <p:spPr bwMode="auto">
              <a:xfrm>
                <a:off x="21" y="280"/>
                <a:ext cx="1512" cy="151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378" name="Oval 18"/>
              <p:cNvSpPr>
                <a:spLocks/>
              </p:cNvSpPr>
              <p:nvPr/>
            </p:nvSpPr>
            <p:spPr bwMode="auto">
              <a:xfrm>
                <a:off x="373" y="496"/>
                <a:ext cx="800" cy="800"/>
              </a:xfrm>
              <a:prstGeom prst="ellipse">
                <a:avLst/>
              </a:prstGeom>
              <a:solidFill>
                <a:srgbClr val="CDCDCD"/>
              </a:solidFill>
              <a:ln w="635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>
                <a:off x="717" y="1480"/>
                <a:ext cx="128" cy="112"/>
                <a:chOff x="0" y="0"/>
                <a:chExt cx="127" cy="111"/>
              </a:xfrm>
            </p:grpSpPr>
            <p:sp>
              <p:nvSpPr>
                <p:cNvPr id="15380" name="Rectangle 2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81" name="Rectangle 2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82" name="Rectangle 2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5383" name="Rectangle 23"/>
              <p:cNvSpPr>
                <a:spLocks/>
              </p:cNvSpPr>
              <p:nvPr/>
            </p:nvSpPr>
            <p:spPr bwMode="auto">
              <a:xfrm>
                <a:off x="0" y="0"/>
                <a:ext cx="600" cy="35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 dirty="0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basic</a:t>
                </a:r>
              </a:p>
            </p:txBody>
          </p:sp>
          <p:grpSp>
            <p:nvGrpSpPr>
              <p:cNvPr id="5" name="Group 24"/>
              <p:cNvGrpSpPr>
                <a:grpSpLocks/>
              </p:cNvGrpSpPr>
              <p:nvPr/>
            </p:nvGrpSpPr>
            <p:grpSpPr bwMode="auto">
              <a:xfrm>
                <a:off x="717" y="1480"/>
                <a:ext cx="128" cy="112"/>
                <a:chOff x="0" y="0"/>
                <a:chExt cx="127" cy="111"/>
              </a:xfrm>
            </p:grpSpPr>
            <p:sp>
              <p:nvSpPr>
                <p:cNvPr id="15385" name="Rectangle 2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86" name="Rectangle 2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87" name="Rectangle 2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6" name="Group 28"/>
              <p:cNvGrpSpPr>
                <a:grpSpLocks/>
              </p:cNvGrpSpPr>
              <p:nvPr/>
            </p:nvGrpSpPr>
            <p:grpSpPr bwMode="auto">
              <a:xfrm>
                <a:off x="549" y="1480"/>
                <a:ext cx="128" cy="112"/>
                <a:chOff x="0" y="0"/>
                <a:chExt cx="127" cy="111"/>
              </a:xfrm>
            </p:grpSpPr>
            <p:sp>
              <p:nvSpPr>
                <p:cNvPr id="15389" name="Rectangle 2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90" name="Rectangle 3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91" name="Rectangle 3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7" name="Group 32"/>
              <p:cNvGrpSpPr>
                <a:grpSpLocks/>
              </p:cNvGrpSpPr>
              <p:nvPr/>
            </p:nvGrpSpPr>
            <p:grpSpPr bwMode="auto">
              <a:xfrm>
                <a:off x="549" y="1480"/>
                <a:ext cx="128" cy="112"/>
                <a:chOff x="0" y="0"/>
                <a:chExt cx="127" cy="111"/>
              </a:xfrm>
            </p:grpSpPr>
            <p:sp>
              <p:nvSpPr>
                <p:cNvPr id="15393" name="Rectangle 3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94" name="Rectangle 3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95" name="Rectangle 3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8" name="Group 36"/>
              <p:cNvGrpSpPr>
                <a:grpSpLocks/>
              </p:cNvGrpSpPr>
              <p:nvPr/>
            </p:nvGrpSpPr>
            <p:grpSpPr bwMode="auto">
              <a:xfrm>
                <a:off x="381" y="1480"/>
                <a:ext cx="128" cy="112"/>
                <a:chOff x="0" y="0"/>
                <a:chExt cx="127" cy="111"/>
              </a:xfrm>
            </p:grpSpPr>
            <p:sp>
              <p:nvSpPr>
                <p:cNvPr id="15397" name="Rectangle 3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98" name="Rectangle 3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399" name="Rectangle 3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9" name="Group 40"/>
              <p:cNvGrpSpPr>
                <a:grpSpLocks/>
              </p:cNvGrpSpPr>
              <p:nvPr/>
            </p:nvGrpSpPr>
            <p:grpSpPr bwMode="auto">
              <a:xfrm>
                <a:off x="381" y="1480"/>
                <a:ext cx="128" cy="112"/>
                <a:chOff x="0" y="0"/>
                <a:chExt cx="127" cy="111"/>
              </a:xfrm>
            </p:grpSpPr>
            <p:sp>
              <p:nvSpPr>
                <p:cNvPr id="15401" name="Rectangle 4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02" name="Rectangle 4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03" name="Rectangle 4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0" name="Gruppierung 285"/>
          <p:cNvGrpSpPr/>
          <p:nvPr/>
        </p:nvGrpSpPr>
        <p:grpSpPr>
          <a:xfrm>
            <a:off x="2994025" y="3454400"/>
            <a:ext cx="4756071" cy="3166308"/>
            <a:chOff x="2994025" y="3454400"/>
            <a:chExt cx="4756071" cy="3166308"/>
          </a:xfrm>
        </p:grpSpPr>
        <p:sp>
          <p:nvSpPr>
            <p:cNvPr id="15370" name="Rectangle 10"/>
            <p:cNvSpPr>
              <a:spLocks/>
            </p:cNvSpPr>
            <p:nvPr/>
          </p:nvSpPr>
          <p:spPr bwMode="auto">
            <a:xfrm>
              <a:off x="5788020" y="5266491"/>
              <a:ext cx="1962076" cy="1354217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zusätzlich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  <a:p>
              <a:pPr marL="171450" indent="-171450" algn="l">
                <a:buSzPct val="80000"/>
                <a:buFont typeface="Optima" charset="0"/>
                <a:buChar char="•"/>
              </a:pPr>
              <a:r>
                <a:rPr lang="en-US" sz="22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>stiller Alarm</a:t>
              </a:r>
            </a:p>
            <a:p>
              <a:pPr marL="171450" indent="-171450" algn="l">
                <a:buSzPct val="80000"/>
                <a:buFont typeface="Optima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schusssichere</a:t>
              </a:r>
              <a:r>
                <a:rPr lang="en-US" sz="2200" dirty="0">
                  <a:solidFill>
                    <a:schemeClr val="tx1"/>
                  </a:solidFill>
                  <a:ea typeface="Optima" charset="0"/>
                  <a:cs typeface="Optima" charset="0"/>
                </a:rPr>
                <a:t/>
              </a:r>
              <a:br>
                <a:rPr lang="en-US" sz="2200" dirty="0">
                  <a:solidFill>
                    <a:schemeClr val="tx1"/>
                  </a:solidFill>
                  <a:ea typeface="Optima" charset="0"/>
                  <a:cs typeface="Optima" charset="0"/>
                </a:rPr>
              </a:b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Türen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</p:txBody>
        </p:sp>
        <p:grpSp>
          <p:nvGrpSpPr>
            <p:cNvPr id="11" name="Group 44"/>
            <p:cNvGrpSpPr>
              <a:grpSpLocks/>
            </p:cNvGrpSpPr>
            <p:nvPr/>
          </p:nvGrpSpPr>
          <p:grpSpPr bwMode="auto">
            <a:xfrm>
              <a:off x="2994025" y="3454400"/>
              <a:ext cx="2454275" cy="2844800"/>
              <a:chOff x="0" y="0"/>
              <a:chExt cx="1545" cy="1792"/>
            </a:xfrm>
          </p:grpSpPr>
          <p:sp>
            <p:nvSpPr>
              <p:cNvPr id="15405" name="Rectangle 45"/>
              <p:cNvSpPr>
                <a:spLocks/>
              </p:cNvSpPr>
              <p:nvPr/>
            </p:nvSpPr>
            <p:spPr bwMode="auto">
              <a:xfrm>
                <a:off x="33" y="280"/>
                <a:ext cx="1512" cy="151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406" name="AutoShape 46"/>
              <p:cNvSpPr>
                <a:spLocks/>
              </p:cNvSpPr>
              <p:nvPr/>
            </p:nvSpPr>
            <p:spPr bwMode="auto">
              <a:xfrm rot="-5400000">
                <a:off x="369" y="508"/>
                <a:ext cx="832" cy="800"/>
              </a:xfrm>
              <a:prstGeom prst="rightArrow">
                <a:avLst>
                  <a:gd name="adj1" fmla="val 41602"/>
                  <a:gd name="adj2" fmla="val 56800"/>
                </a:avLst>
              </a:prstGeom>
              <a:solidFill>
                <a:srgbClr val="CDCDCD"/>
              </a:solidFill>
              <a:ln w="635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407" name="Rectangle 47"/>
              <p:cNvSpPr>
                <a:spLocks/>
              </p:cNvSpPr>
              <p:nvPr/>
            </p:nvSpPr>
            <p:spPr bwMode="auto">
              <a:xfrm>
                <a:off x="0" y="0"/>
                <a:ext cx="1069" cy="35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 dirty="0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advanced</a:t>
                </a:r>
              </a:p>
            </p:txBody>
          </p:sp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385" y="1480"/>
                <a:ext cx="128" cy="112"/>
                <a:chOff x="0" y="0"/>
                <a:chExt cx="127" cy="111"/>
              </a:xfrm>
            </p:grpSpPr>
            <p:sp>
              <p:nvSpPr>
                <p:cNvPr id="15409" name="Rectangle 4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10" name="Rectangle 5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11" name="Rectangle 5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3" name="Group 52"/>
              <p:cNvGrpSpPr>
                <a:grpSpLocks/>
              </p:cNvGrpSpPr>
              <p:nvPr/>
            </p:nvGrpSpPr>
            <p:grpSpPr bwMode="auto">
              <a:xfrm>
                <a:off x="385" y="1480"/>
                <a:ext cx="128" cy="112"/>
                <a:chOff x="0" y="0"/>
                <a:chExt cx="127" cy="111"/>
              </a:xfrm>
            </p:grpSpPr>
            <p:sp>
              <p:nvSpPr>
                <p:cNvPr id="15413" name="Rectangle 5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14" name="Rectangle 5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15" name="Rectangle 5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4" name="Group 56"/>
              <p:cNvGrpSpPr>
                <a:grpSpLocks/>
              </p:cNvGrpSpPr>
              <p:nvPr/>
            </p:nvGrpSpPr>
            <p:grpSpPr bwMode="auto">
              <a:xfrm>
                <a:off x="553" y="1480"/>
                <a:ext cx="128" cy="112"/>
                <a:chOff x="0" y="0"/>
                <a:chExt cx="127" cy="111"/>
              </a:xfrm>
            </p:grpSpPr>
            <p:sp>
              <p:nvSpPr>
                <p:cNvPr id="15417" name="Rectangle 5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18" name="Rectangle 5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19" name="Rectangle 5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" name="Group 60"/>
              <p:cNvGrpSpPr>
                <a:grpSpLocks/>
              </p:cNvGrpSpPr>
              <p:nvPr/>
            </p:nvGrpSpPr>
            <p:grpSpPr bwMode="auto">
              <a:xfrm>
                <a:off x="553" y="1480"/>
                <a:ext cx="128" cy="112"/>
                <a:chOff x="0" y="0"/>
                <a:chExt cx="127" cy="111"/>
              </a:xfrm>
            </p:grpSpPr>
            <p:sp>
              <p:nvSpPr>
                <p:cNvPr id="15421" name="Rectangle 6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22" name="Rectangle 6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23" name="Rectangle 6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6" name="Group 64"/>
              <p:cNvGrpSpPr>
                <a:grpSpLocks/>
              </p:cNvGrpSpPr>
              <p:nvPr/>
            </p:nvGrpSpPr>
            <p:grpSpPr bwMode="auto">
              <a:xfrm>
                <a:off x="721" y="1480"/>
                <a:ext cx="128" cy="112"/>
                <a:chOff x="0" y="0"/>
                <a:chExt cx="127" cy="111"/>
              </a:xfrm>
            </p:grpSpPr>
            <p:sp>
              <p:nvSpPr>
                <p:cNvPr id="15425" name="Rectangle 6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26" name="Rectangle 6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27" name="Rectangle 6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7" name="Group 68"/>
              <p:cNvGrpSpPr>
                <a:grpSpLocks/>
              </p:cNvGrpSpPr>
              <p:nvPr/>
            </p:nvGrpSpPr>
            <p:grpSpPr bwMode="auto">
              <a:xfrm>
                <a:off x="721" y="1480"/>
                <a:ext cx="128" cy="112"/>
                <a:chOff x="0" y="0"/>
                <a:chExt cx="127" cy="111"/>
              </a:xfrm>
            </p:grpSpPr>
            <p:sp>
              <p:nvSpPr>
                <p:cNvPr id="15429" name="Rectangle 6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30" name="Rectangle 7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31" name="Rectangle 7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8" name="Group 72"/>
              <p:cNvGrpSpPr>
                <a:grpSpLocks/>
              </p:cNvGrpSpPr>
              <p:nvPr/>
            </p:nvGrpSpPr>
            <p:grpSpPr bwMode="auto">
              <a:xfrm>
                <a:off x="889" y="1480"/>
                <a:ext cx="128" cy="112"/>
                <a:chOff x="0" y="0"/>
                <a:chExt cx="127" cy="111"/>
              </a:xfrm>
            </p:grpSpPr>
            <p:sp>
              <p:nvSpPr>
                <p:cNvPr id="15433" name="Rectangle 7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34" name="Rectangle 7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35" name="Rectangle 7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9" name="Group 76"/>
              <p:cNvGrpSpPr>
                <a:grpSpLocks/>
              </p:cNvGrpSpPr>
              <p:nvPr/>
            </p:nvGrpSpPr>
            <p:grpSpPr bwMode="auto">
              <a:xfrm>
                <a:off x="889" y="1480"/>
                <a:ext cx="128" cy="112"/>
                <a:chOff x="0" y="0"/>
                <a:chExt cx="127" cy="111"/>
              </a:xfrm>
            </p:grpSpPr>
            <p:sp>
              <p:nvSpPr>
                <p:cNvPr id="15437" name="Rectangle 7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38" name="Rectangle 7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39" name="Rectangle 7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20" name="Gruppierung 286"/>
          <p:cNvGrpSpPr/>
          <p:nvPr/>
        </p:nvGrpSpPr>
        <p:grpSpPr>
          <a:xfrm>
            <a:off x="5645150" y="2209800"/>
            <a:ext cx="4048030" cy="2844800"/>
            <a:chOff x="5645150" y="2209800"/>
            <a:chExt cx="4048030" cy="2844800"/>
          </a:xfrm>
        </p:grpSpPr>
        <p:sp>
          <p:nvSpPr>
            <p:cNvPr id="15371" name="Rectangle 11"/>
            <p:cNvSpPr>
              <a:spLocks/>
            </p:cNvSpPr>
            <p:nvPr/>
          </p:nvSpPr>
          <p:spPr bwMode="auto">
            <a:xfrm>
              <a:off x="8389938" y="3395246"/>
              <a:ext cx="1303242" cy="6771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zusätzlich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  <a:p>
              <a:pPr marL="171450" indent="-171450" algn="l">
                <a:buSzPct val="80000"/>
                <a:buFont typeface="Optima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ea typeface="Optima" charset="0"/>
                  <a:cs typeface="Optima" charset="0"/>
                </a:rPr>
                <a:t>Kameras</a:t>
              </a:r>
              <a:endParaRPr lang="en-US" sz="2200" dirty="0">
                <a:solidFill>
                  <a:schemeClr val="tx1"/>
                </a:solidFill>
                <a:ea typeface="Optima" charset="0"/>
                <a:cs typeface="Optima" charset="0"/>
              </a:endParaRPr>
            </a:p>
          </p:txBody>
        </p:sp>
        <p:grpSp>
          <p:nvGrpSpPr>
            <p:cNvPr id="21" name="Group 80"/>
            <p:cNvGrpSpPr>
              <a:grpSpLocks/>
            </p:cNvGrpSpPr>
            <p:nvPr/>
          </p:nvGrpSpPr>
          <p:grpSpPr bwMode="auto">
            <a:xfrm>
              <a:off x="5645150" y="2209800"/>
              <a:ext cx="2533650" cy="2844800"/>
              <a:chOff x="0" y="0"/>
              <a:chExt cx="1595" cy="1792"/>
            </a:xfrm>
          </p:grpSpPr>
          <p:sp>
            <p:nvSpPr>
              <p:cNvPr id="15441" name="Rectangle 81"/>
              <p:cNvSpPr>
                <a:spLocks/>
              </p:cNvSpPr>
              <p:nvPr/>
            </p:nvSpPr>
            <p:spPr bwMode="auto">
              <a:xfrm>
                <a:off x="83" y="280"/>
                <a:ext cx="1512" cy="151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442" name="Rectangle 82"/>
              <p:cNvSpPr>
                <a:spLocks/>
              </p:cNvSpPr>
              <p:nvPr/>
            </p:nvSpPr>
            <p:spPr bwMode="auto">
              <a:xfrm>
                <a:off x="0" y="0"/>
                <a:ext cx="1062" cy="35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 dirty="0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protected</a:t>
                </a:r>
              </a:p>
            </p:txBody>
          </p:sp>
          <p:grpSp>
            <p:nvGrpSpPr>
              <p:cNvPr id="22" name="Group 83"/>
              <p:cNvGrpSpPr>
                <a:grpSpLocks/>
              </p:cNvGrpSpPr>
              <p:nvPr/>
            </p:nvGrpSpPr>
            <p:grpSpPr bwMode="auto">
              <a:xfrm>
                <a:off x="476" y="480"/>
                <a:ext cx="720" cy="848"/>
                <a:chOff x="0" y="0"/>
                <a:chExt cx="720" cy="848"/>
              </a:xfrm>
            </p:grpSpPr>
            <p:sp>
              <p:nvSpPr>
                <p:cNvPr id="15444" name="AutoShape 84"/>
                <p:cNvSpPr>
                  <a:spLocks/>
                </p:cNvSpPr>
                <p:nvPr/>
              </p:nvSpPr>
              <p:spPr bwMode="auto">
                <a:xfrm rot="10800000">
                  <a:off x="14" y="16"/>
                  <a:ext cx="688" cy="80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pic>
              <p:nvPicPr>
                <p:cNvPr id="15445" name="Picture 8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0" y="20"/>
                  <a:ext cx="680" cy="80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446" name="Freeform 86"/>
                <p:cNvSpPr>
                  <a:spLocks/>
                </p:cNvSpPr>
                <p:nvPr/>
              </p:nvSpPr>
              <p:spPr bwMode="auto">
                <a:xfrm flipH="1">
                  <a:off x="190" y="16"/>
                  <a:ext cx="509" cy="778"/>
                </a:xfrm>
                <a:custGeom>
                  <a:avLst/>
                  <a:gdLst/>
                  <a:ahLst/>
                  <a:cxnLst>
                    <a:cxn ang="0">
                      <a:pos x="270" y="124"/>
                    </a:cxn>
                    <a:cxn ang="0">
                      <a:pos x="3046" y="13292"/>
                    </a:cxn>
                    <a:cxn ang="0">
                      <a:pos x="11160" y="18792"/>
                    </a:cxn>
                    <a:cxn ang="0">
                      <a:pos x="17506" y="75"/>
                    </a:cxn>
                    <a:cxn ang="0">
                      <a:pos x="270" y="124"/>
                    </a:cxn>
                    <a:cxn ang="0">
                      <a:pos x="270" y="124"/>
                    </a:cxn>
                  </a:cxnLst>
                  <a:rect l="0" t="0" r="r" b="b"/>
                  <a:pathLst>
                    <a:path w="18336" h="19028">
                      <a:moveTo>
                        <a:pt x="270" y="124"/>
                      </a:moveTo>
                      <a:cubicBezTo>
                        <a:pt x="270" y="124"/>
                        <a:pt x="-1281" y="9089"/>
                        <a:pt x="3046" y="13292"/>
                      </a:cubicBezTo>
                      <a:cubicBezTo>
                        <a:pt x="7340" y="17463"/>
                        <a:pt x="6905" y="16104"/>
                        <a:pt x="11160" y="18792"/>
                      </a:cubicBezTo>
                      <a:cubicBezTo>
                        <a:pt x="15415" y="21480"/>
                        <a:pt x="20319" y="271"/>
                        <a:pt x="17506" y="75"/>
                      </a:cubicBezTo>
                      <a:cubicBezTo>
                        <a:pt x="14694" y="-120"/>
                        <a:pt x="270" y="124"/>
                        <a:pt x="270" y="124"/>
                      </a:cubicBezTo>
                      <a:close/>
                      <a:moveTo>
                        <a:pt x="270" y="124"/>
                      </a:moveTo>
                    </a:path>
                  </a:pathLst>
                </a:custGeom>
                <a:solidFill>
                  <a:srgbClr val="CDCDCD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47" name="Freeform 87"/>
                <p:cNvSpPr>
                  <a:spLocks/>
                </p:cNvSpPr>
                <p:nvPr/>
              </p:nvSpPr>
              <p:spPr bwMode="auto">
                <a:xfrm>
                  <a:off x="21" y="28"/>
                  <a:ext cx="512" cy="779"/>
                </a:xfrm>
                <a:custGeom>
                  <a:avLst/>
                  <a:gdLst/>
                  <a:ahLst/>
                  <a:cxnLst>
                    <a:cxn ang="0">
                      <a:pos x="419" y="124"/>
                    </a:cxn>
                    <a:cxn ang="0">
                      <a:pos x="3304" y="12977"/>
                    </a:cxn>
                    <a:cxn ang="0">
                      <a:pos x="11043" y="18792"/>
                    </a:cxn>
                    <a:cxn ang="0">
                      <a:pos x="17235" y="75"/>
                    </a:cxn>
                    <a:cxn ang="0">
                      <a:pos x="419" y="124"/>
                    </a:cxn>
                    <a:cxn ang="0">
                      <a:pos x="419" y="124"/>
                    </a:cxn>
                  </a:cxnLst>
                  <a:rect l="0" t="0" r="r" b="b"/>
                  <a:pathLst>
                    <a:path w="18043" h="19028">
                      <a:moveTo>
                        <a:pt x="419" y="124"/>
                      </a:moveTo>
                      <a:cubicBezTo>
                        <a:pt x="419" y="124"/>
                        <a:pt x="-1621" y="9214"/>
                        <a:pt x="3304" y="12977"/>
                      </a:cubicBezTo>
                      <a:cubicBezTo>
                        <a:pt x="8229" y="16740"/>
                        <a:pt x="6892" y="16104"/>
                        <a:pt x="11043" y="18792"/>
                      </a:cubicBezTo>
                      <a:cubicBezTo>
                        <a:pt x="15195" y="21480"/>
                        <a:pt x="19979" y="271"/>
                        <a:pt x="17235" y="75"/>
                      </a:cubicBezTo>
                      <a:cubicBezTo>
                        <a:pt x="14491" y="-120"/>
                        <a:pt x="419" y="124"/>
                        <a:pt x="419" y="124"/>
                      </a:cubicBezTo>
                      <a:close/>
                      <a:moveTo>
                        <a:pt x="419" y="124"/>
                      </a:moveTo>
                    </a:path>
                  </a:pathLst>
                </a:custGeom>
                <a:solidFill>
                  <a:srgbClr val="CDCDCD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pic>
              <p:nvPicPr>
                <p:cNvPr id="15448" name="Picture 88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20" cy="8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3" name="Group 89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15450" name="Rectangle 9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51" name="Rectangle 9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52" name="Rectangle 9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4" name="Group 93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15454" name="Rectangle 9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55" name="Rectangle 9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56" name="Rectangle 9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5" name="Group 97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15458" name="Rectangle 9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59" name="Rectangle 9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60" name="Rectangle 10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6" name="Group 101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15462" name="Rectangle 10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63" name="Rectangle 10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64" name="Rectangle 10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" name="Group 105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15466" name="Rectangle 10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67" name="Rectangle 10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68" name="Rectangle 10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8" name="Group 109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15470" name="Rectangle 11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71" name="Rectangle 11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72" name="Rectangle 11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9" name="Group 113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15474" name="Rectangle 11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75" name="Rectangle 11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76" name="Rectangle 11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0" name="Group 117"/>
              <p:cNvGrpSpPr>
                <a:grpSpLocks/>
              </p:cNvGrpSpPr>
              <p:nvPr/>
            </p:nvGrpSpPr>
            <p:grpSpPr bwMode="auto">
              <a:xfrm>
                <a:off x="435" y="1480"/>
                <a:ext cx="128" cy="112"/>
                <a:chOff x="0" y="0"/>
                <a:chExt cx="127" cy="111"/>
              </a:xfrm>
            </p:grpSpPr>
            <p:sp>
              <p:nvSpPr>
                <p:cNvPr id="15478" name="Rectangle 11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79" name="Rectangle 11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80" name="Rectangle 12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1" name="Group 121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15482" name="Rectangle 12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83" name="Rectangle 12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84" name="Rectangle 12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57" name="Group 125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15486" name="Rectangle 12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87" name="Rectangle 12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88" name="Rectangle 12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61" name="Group 129"/>
              <p:cNvGrpSpPr>
                <a:grpSpLocks/>
              </p:cNvGrpSpPr>
              <p:nvPr/>
            </p:nvGrpSpPr>
            <p:grpSpPr bwMode="auto">
              <a:xfrm>
                <a:off x="603" y="1480"/>
                <a:ext cx="128" cy="112"/>
                <a:chOff x="0" y="0"/>
                <a:chExt cx="127" cy="111"/>
              </a:xfrm>
            </p:grpSpPr>
            <p:sp>
              <p:nvSpPr>
                <p:cNvPr id="15490" name="Rectangle 13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91" name="Rectangle 13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92" name="Rectangle 13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65" name="Group 133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15494" name="Rectangle 13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95" name="Rectangle 13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96" name="Rectangle 13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69" name="Group 137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15498" name="Rectangle 13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499" name="Rectangle 13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00" name="Rectangle 14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73" name="Group 141"/>
              <p:cNvGrpSpPr>
                <a:grpSpLocks/>
              </p:cNvGrpSpPr>
              <p:nvPr/>
            </p:nvGrpSpPr>
            <p:grpSpPr bwMode="auto">
              <a:xfrm>
                <a:off x="771" y="1480"/>
                <a:ext cx="128" cy="112"/>
                <a:chOff x="0" y="0"/>
                <a:chExt cx="127" cy="111"/>
              </a:xfrm>
            </p:grpSpPr>
            <p:sp>
              <p:nvSpPr>
                <p:cNvPr id="15502" name="Rectangle 14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03" name="Rectangle 14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04" name="Rectangle 14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7F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77" name="Group 145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15506" name="Rectangle 14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07" name="Rectangle 14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08" name="Rectangle 14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81" name="Group 149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15510" name="Rectangle 15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11" name="Rectangle 15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12" name="Rectangle 15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85" name="Group 153"/>
              <p:cNvGrpSpPr>
                <a:grpSpLocks/>
              </p:cNvGrpSpPr>
              <p:nvPr/>
            </p:nvGrpSpPr>
            <p:grpSpPr bwMode="auto">
              <a:xfrm>
                <a:off x="939" y="1480"/>
                <a:ext cx="128" cy="112"/>
                <a:chOff x="0" y="0"/>
                <a:chExt cx="127" cy="111"/>
              </a:xfrm>
            </p:grpSpPr>
            <p:sp>
              <p:nvSpPr>
                <p:cNvPr id="15514" name="Rectangle 15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15" name="Rectangle 15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16" name="Rectangle 15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BE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489" name="Group 157"/>
              <p:cNvGrpSpPr>
                <a:grpSpLocks/>
              </p:cNvGrpSpPr>
              <p:nvPr/>
            </p:nvGrpSpPr>
            <p:grpSpPr bwMode="auto">
              <a:xfrm>
                <a:off x="1107" y="1480"/>
                <a:ext cx="128" cy="112"/>
                <a:chOff x="0" y="0"/>
                <a:chExt cx="127" cy="111"/>
              </a:xfrm>
            </p:grpSpPr>
            <p:grpSp>
              <p:nvGrpSpPr>
                <p:cNvPr id="15493" name="Group 15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15519" name="Rectangle 159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20" name="Rectangle 160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21" name="Rectangle 161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5497" name="Group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15523" name="Rectangle 163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81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24" name="Rectangle 164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81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25" name="Rectangle 165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81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5501" name="Group 16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15527" name="Rectangle 167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28" name="Rectangle 168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29" name="Rectangle 169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2540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5505" name="Group 17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15531" name="Rectangle 171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0000"/>
                  </a:solidFill>
                  <a:ln w="3175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32" name="Rectangle 172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3175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33" name="Rectangle 173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0000"/>
                  </a:solidFill>
                  <a:ln w="31750" cap="flat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5509" name="Group 17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7" cy="111"/>
                  <a:chOff x="0" y="0"/>
                  <a:chExt cx="127" cy="111"/>
                </a:xfrm>
              </p:grpSpPr>
              <p:sp>
                <p:nvSpPr>
                  <p:cNvPr id="15535" name="Rectangle 175"/>
                  <p:cNvSpPr>
                    <a:spLocks/>
                  </p:cNvSpPr>
                  <p:nvPr/>
                </p:nvSpPr>
                <p:spPr bwMode="auto">
                  <a:xfrm>
                    <a:off x="0" y="20"/>
                    <a:ext cx="127" cy="92"/>
                  </a:xfrm>
                  <a:prstGeom prst="rect">
                    <a:avLst/>
                  </a:prstGeom>
                  <a:solidFill>
                    <a:srgbClr val="00FF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36" name="Rectangle 176"/>
                  <p:cNvSpPr>
                    <a:spLocks/>
                  </p:cNvSpPr>
                  <p:nvPr/>
                </p:nvSpPr>
                <p:spPr bwMode="auto">
                  <a:xfrm>
                    <a:off x="15" y="0"/>
                    <a:ext cx="36" cy="91"/>
                  </a:xfrm>
                  <a:prstGeom prst="rect">
                    <a:avLst/>
                  </a:prstGeom>
                  <a:solidFill>
                    <a:srgbClr val="00FF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5537" name="Rectangle 177"/>
                  <p:cNvSpPr>
                    <a:spLocks/>
                  </p:cNvSpPr>
                  <p:nvPr/>
                </p:nvSpPr>
                <p:spPr bwMode="auto">
                  <a:xfrm>
                    <a:off x="76" y="0"/>
                    <a:ext cx="36" cy="91"/>
                  </a:xfrm>
                  <a:prstGeom prst="rect">
                    <a:avLst/>
                  </a:prstGeom>
                  <a:solidFill>
                    <a:srgbClr val="00FF00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</p:grpSp>
      <p:grpSp>
        <p:nvGrpSpPr>
          <p:cNvPr id="15513" name="Gruppierung 288"/>
          <p:cNvGrpSpPr/>
          <p:nvPr/>
        </p:nvGrpSpPr>
        <p:grpSpPr>
          <a:xfrm>
            <a:off x="7462838" y="5181600"/>
            <a:ext cx="4975225" cy="2870200"/>
            <a:chOff x="7462838" y="5181600"/>
            <a:chExt cx="4975225" cy="2870200"/>
          </a:xfrm>
        </p:grpSpPr>
        <p:grpSp>
          <p:nvGrpSpPr>
            <p:cNvPr id="15517" name="Gruppierung 287"/>
            <p:cNvGrpSpPr/>
            <p:nvPr/>
          </p:nvGrpSpPr>
          <p:grpSpPr>
            <a:xfrm>
              <a:off x="7462838" y="5181600"/>
              <a:ext cx="4975225" cy="2870200"/>
              <a:chOff x="7462838" y="5181600"/>
              <a:chExt cx="4975225" cy="2870200"/>
            </a:xfrm>
          </p:grpSpPr>
          <p:sp>
            <p:nvSpPr>
              <p:cNvPr id="15372" name="Rectangle 12"/>
              <p:cNvSpPr>
                <a:spLocks/>
              </p:cNvSpPr>
              <p:nvPr/>
            </p:nvSpPr>
            <p:spPr bwMode="auto">
              <a:xfrm>
                <a:off x="10020300" y="5181600"/>
                <a:ext cx="2400300" cy="240030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373" name="AutoShape 13"/>
              <p:cNvSpPr>
                <a:spLocks/>
              </p:cNvSpPr>
              <p:nvPr/>
            </p:nvSpPr>
            <p:spPr bwMode="auto">
              <a:xfrm>
                <a:off x="10712450" y="5822950"/>
                <a:ext cx="1027113" cy="976313"/>
              </a:xfrm>
              <a:prstGeom prst="star5">
                <a:avLst/>
              </a:prstGeom>
              <a:solidFill>
                <a:srgbClr val="CDCDCD"/>
              </a:solidFill>
              <a:ln w="635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374" name="Rectangle 14"/>
              <p:cNvSpPr>
                <a:spLocks/>
              </p:cNvSpPr>
              <p:nvPr/>
            </p:nvSpPr>
            <p:spPr bwMode="auto">
              <a:xfrm>
                <a:off x="10883900" y="7493000"/>
                <a:ext cx="1554163" cy="558800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r"/>
                <a:r>
                  <a:rPr lang="en-US" sz="3000" i="1" dirty="0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selection</a:t>
                </a:r>
              </a:p>
            </p:txBody>
          </p:sp>
          <p:sp>
            <p:nvSpPr>
              <p:cNvPr id="15375" name="Rectangle 15"/>
              <p:cNvSpPr>
                <a:spLocks/>
              </p:cNvSpPr>
              <p:nvPr/>
            </p:nvSpPr>
            <p:spPr bwMode="auto">
              <a:xfrm>
                <a:off x="7462838" y="7143750"/>
                <a:ext cx="2403475" cy="774700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2200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Freie Kombination</a:t>
                </a:r>
                <a:br>
                  <a:rPr lang="en-US" sz="2200">
                    <a:solidFill>
                      <a:schemeClr val="tx1"/>
                    </a:solidFill>
                    <a:ea typeface="Optima" charset="0"/>
                    <a:cs typeface="Optima" charset="0"/>
                  </a:rPr>
                </a:br>
                <a:r>
                  <a:rPr lang="en-US" sz="2200">
                    <a:solidFill>
                      <a:schemeClr val="tx1"/>
                    </a:solidFill>
                    <a:ea typeface="Optima" charset="0"/>
                    <a:cs typeface="Optima" charset="0"/>
                  </a:rPr>
                  <a:t>der Module</a:t>
                </a:r>
              </a:p>
            </p:txBody>
          </p:sp>
        </p:grpSp>
        <p:grpSp>
          <p:nvGrpSpPr>
            <p:cNvPr id="15518" name="Group 178"/>
            <p:cNvGrpSpPr>
              <a:grpSpLocks/>
            </p:cNvGrpSpPr>
            <p:nvPr/>
          </p:nvGrpSpPr>
          <p:grpSpPr bwMode="auto">
            <a:xfrm>
              <a:off x="10375900" y="5651500"/>
              <a:ext cx="203200" cy="177800"/>
              <a:chOff x="0" y="0"/>
              <a:chExt cx="127" cy="111"/>
            </a:xfrm>
          </p:grpSpPr>
          <p:grpSp>
            <p:nvGrpSpPr>
              <p:cNvPr id="15522" name="Group 179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40" name="Rectangle 18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41" name="Rectangle 18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42" name="Rectangle 18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26" name="Group 183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44" name="Rectangle 18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45" name="Rectangle 18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46" name="Rectangle 18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30" name="Group 187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48" name="Rectangle 18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49" name="Rectangle 18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50" name="Rectangle 19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34" name="Group 191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52" name="Rectangle 19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53" name="Rectangle 19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54" name="Rectangle 19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38" name="Group 195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56" name="Rectangle 19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57" name="Rectangle 19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58" name="Rectangle 19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539" name="Group 199"/>
            <p:cNvGrpSpPr>
              <a:grpSpLocks/>
            </p:cNvGrpSpPr>
            <p:nvPr/>
          </p:nvGrpSpPr>
          <p:grpSpPr bwMode="auto">
            <a:xfrm>
              <a:off x="11557000" y="5511800"/>
              <a:ext cx="203200" cy="177800"/>
              <a:chOff x="0" y="0"/>
              <a:chExt cx="127" cy="111"/>
            </a:xfrm>
          </p:grpSpPr>
          <p:grpSp>
            <p:nvGrpSpPr>
              <p:cNvPr id="15543" name="Group 200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61" name="Rectangle 20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62" name="Rectangle 20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63" name="Rectangle 20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47" name="Group 204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65" name="Rectangle 20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66" name="Rectangle 20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67" name="Rectangle 20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51" name="Group 208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69" name="Rectangle 20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70" name="Rectangle 21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71" name="Rectangle 21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55" name="Group 212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73" name="Rectangle 21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74" name="Rectangle 21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75" name="Rectangle 21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59" name="Group 216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77" name="Rectangle 21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78" name="Rectangle 21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79" name="Rectangle 21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560" name="Group 220"/>
            <p:cNvGrpSpPr>
              <a:grpSpLocks/>
            </p:cNvGrpSpPr>
            <p:nvPr/>
          </p:nvGrpSpPr>
          <p:grpSpPr bwMode="auto">
            <a:xfrm>
              <a:off x="11988800" y="6515100"/>
              <a:ext cx="203200" cy="177800"/>
              <a:chOff x="0" y="0"/>
              <a:chExt cx="127" cy="111"/>
            </a:xfrm>
          </p:grpSpPr>
          <p:grpSp>
            <p:nvGrpSpPr>
              <p:cNvPr id="15564" name="Group 221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82" name="Rectangle 22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83" name="Rectangle 22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84" name="Rectangle 22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68" name="Group 225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86" name="Rectangle 22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87" name="Rectangle 22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88" name="Rectangle 22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72" name="Group 229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90" name="Rectangle 23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91" name="Rectangle 23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92" name="Rectangle 23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76" name="Group 233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94" name="Rectangle 23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95" name="Rectangle 23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96" name="Rectangle 23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80" name="Group 237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598" name="Rectangle 23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599" name="Rectangle 23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00" name="Rectangle 24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581" name="Group 241"/>
            <p:cNvGrpSpPr>
              <a:grpSpLocks/>
            </p:cNvGrpSpPr>
            <p:nvPr/>
          </p:nvGrpSpPr>
          <p:grpSpPr bwMode="auto">
            <a:xfrm>
              <a:off x="11328400" y="7099300"/>
              <a:ext cx="203200" cy="177800"/>
              <a:chOff x="0" y="0"/>
              <a:chExt cx="127" cy="111"/>
            </a:xfrm>
          </p:grpSpPr>
          <p:grpSp>
            <p:nvGrpSpPr>
              <p:cNvPr id="15585" name="Group 242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03" name="Rectangle 243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04" name="Rectangle 244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05" name="Rectangle 245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89" name="Group 246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07" name="Rectangle 247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08" name="Rectangle 248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09" name="Rectangle 249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93" name="Group 250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11" name="Rectangle 251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12" name="Rectangle 252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13" name="Rectangle 253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597" name="Group 254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15" name="Rectangle 255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16" name="Rectangle 256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17" name="Rectangle 257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601" name="Group 258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19" name="Rectangle 259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20" name="Rectangle 260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21" name="Rectangle 261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602" name="Group 262"/>
            <p:cNvGrpSpPr>
              <a:grpSpLocks/>
            </p:cNvGrpSpPr>
            <p:nvPr/>
          </p:nvGrpSpPr>
          <p:grpSpPr bwMode="auto">
            <a:xfrm>
              <a:off x="10375900" y="6858000"/>
              <a:ext cx="203200" cy="177800"/>
              <a:chOff x="0" y="0"/>
              <a:chExt cx="127" cy="111"/>
            </a:xfrm>
          </p:grpSpPr>
          <p:grpSp>
            <p:nvGrpSpPr>
              <p:cNvPr id="15606" name="Group 263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24" name="Rectangle 264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25" name="Rectangle 265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26" name="Rectangle 266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610" name="Group 267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28" name="Rectangle 268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29" name="Rectangle 269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30" name="Rectangle 270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81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614" name="Group 271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32" name="Rectangle 272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33" name="Rectangle 273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34" name="Rectangle 274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254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618" name="Group 275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36" name="Rectangle 276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37" name="Rectangle 277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38" name="Rectangle 278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000000"/>
                </a:solidFill>
                <a:ln w="317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5622" name="Group 279"/>
              <p:cNvGrpSpPr>
                <a:grpSpLocks/>
              </p:cNvGrpSpPr>
              <p:nvPr/>
            </p:nvGrpSpPr>
            <p:grpSpPr bwMode="auto">
              <a:xfrm>
                <a:off x="0" y="0"/>
                <a:ext cx="127" cy="111"/>
                <a:chOff x="0" y="0"/>
                <a:chExt cx="127" cy="111"/>
              </a:xfrm>
            </p:grpSpPr>
            <p:sp>
              <p:nvSpPr>
                <p:cNvPr id="15640" name="Rectangle 280"/>
                <p:cNvSpPr>
                  <a:spLocks/>
                </p:cNvSpPr>
                <p:nvPr/>
              </p:nvSpPr>
              <p:spPr bwMode="auto">
                <a:xfrm>
                  <a:off x="0" y="20"/>
                  <a:ext cx="127" cy="92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41" name="Rectangle 281"/>
                <p:cNvSpPr>
                  <a:spLocks/>
                </p:cNvSpPr>
                <p:nvPr/>
              </p:nvSpPr>
              <p:spPr bwMode="auto">
                <a:xfrm>
                  <a:off x="15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5642" name="Rectangle 282"/>
                <p:cNvSpPr>
                  <a:spLocks/>
                </p:cNvSpPr>
                <p:nvPr/>
              </p:nvSpPr>
              <p:spPr bwMode="auto">
                <a:xfrm>
                  <a:off x="76" y="0"/>
                  <a:ext cx="36" cy="91"/>
                </a:xfrm>
                <a:prstGeom prst="rect">
                  <a:avLst/>
                </a:prstGeom>
                <a:solidFill>
                  <a:srgbClr val="FFD700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1D1A5-8DD5-6545-B6C7-DEAC64CFE534}" type="slidenum">
              <a:rPr lang="en-US"/>
              <a:pPr/>
              <a:t>8</a:t>
            </a:fld>
            <a:endParaRPr lang="en-US"/>
          </a:p>
        </p:txBody>
      </p:sp>
      <p:sp>
        <p:nvSpPr>
          <p:cNvPr id="16385" name="Rectangle 1"/>
          <p:cNvSpPr>
            <a:spLocks/>
          </p:cNvSpPr>
          <p:nvPr/>
        </p:nvSpPr>
        <p:spPr bwMode="auto">
          <a:xfrm>
            <a:off x="247650" y="2425700"/>
            <a:ext cx="6426200" cy="670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92100" tIns="292100" rIns="292100" bIns="292100" anchor="ctr">
            <a:prstTxWarp prst="textNoShape">
              <a:avLst/>
            </a:prstTxWarp>
          </a:bodyPr>
          <a:lstStyle/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Idee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 b="1">
                <a:solidFill>
                  <a:schemeClr val="tx1"/>
                </a:solidFill>
                <a:ea typeface="Optima" charset="0"/>
                <a:cs typeface="Optima" charset="0"/>
              </a:rPr>
              <a:t>Unternehmen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Markt &amp; Wettbewerb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Finanzen &amp; Strategie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SWOT</a:t>
            </a:r>
          </a:p>
          <a:p>
            <a:pPr marL="241300" indent="-241300" algn="l">
              <a:spcBef>
                <a:spcPts val="2400"/>
              </a:spcBef>
              <a:buSzPct val="80000"/>
              <a:buFont typeface="Optima" charset="0"/>
              <a:buChar char="•"/>
            </a:pPr>
            <a:r>
              <a:rPr lang="en-US">
                <a:solidFill>
                  <a:srgbClr val="9A9A9A"/>
                </a:solidFill>
                <a:ea typeface="Optima" charset="0"/>
                <a:cs typeface="Optima" charset="0"/>
              </a:rPr>
              <a:t>Zukunftsaussichten</a:t>
            </a:r>
          </a:p>
        </p:txBody>
      </p:sp>
      <p:pic>
        <p:nvPicPr>
          <p:cNvPr id="16386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6900" y="749300"/>
            <a:ext cx="5600700" cy="8369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blurRad="127000" dist="12700" dir="15960244" algn="ctr" rotWithShape="0">
              <a:schemeClr val="bg2">
                <a:alpha val="23999"/>
              </a:schemeClr>
            </a:outerShdw>
          </a:effectLst>
        </p:spPr>
      </p:pic>
      <p:sp>
        <p:nvSpPr>
          <p:cNvPr id="16387" name="Rectangle 3"/>
          <p:cNvSpPr>
            <a:spLocks/>
          </p:cNvSpPr>
          <p:nvPr/>
        </p:nvSpPr>
        <p:spPr bwMode="auto">
          <a:xfrm>
            <a:off x="0" y="88138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Bild: stock.xchng (sxc.hu)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6D5FF-A39F-C444-AD67-529D4582A623}" type="slidenum">
              <a:rPr lang="en-US"/>
              <a:pPr/>
              <a:t>9</a:t>
            </a:fld>
            <a:endParaRPr lang="en-US"/>
          </a:p>
        </p:txBody>
      </p:sp>
      <p:sp>
        <p:nvSpPr>
          <p:cNvPr id="17409" name="Rectangle 1"/>
          <p:cNvSpPr>
            <a:spLocks/>
          </p:cNvSpPr>
          <p:nvPr/>
        </p:nvSpPr>
        <p:spPr bwMode="auto">
          <a:xfrm>
            <a:off x="11582400" y="8604250"/>
            <a:ext cx="11938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Zukunft</a:t>
            </a:r>
          </a:p>
        </p:txBody>
      </p:sp>
      <p:sp>
        <p:nvSpPr>
          <p:cNvPr id="17410" name="Rectangle 2"/>
          <p:cNvSpPr>
            <a:spLocks/>
          </p:cNvSpPr>
          <p:nvPr/>
        </p:nvSpPr>
        <p:spPr bwMode="auto">
          <a:xfrm>
            <a:off x="7112000" y="8604250"/>
            <a:ext cx="29337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Finanzen &amp; Strategie</a:t>
            </a:r>
          </a:p>
        </p:txBody>
      </p:sp>
      <p:sp>
        <p:nvSpPr>
          <p:cNvPr id="17411" name="Rectangle 3"/>
          <p:cNvSpPr>
            <a:spLocks/>
          </p:cNvSpPr>
          <p:nvPr/>
        </p:nvSpPr>
        <p:spPr bwMode="auto">
          <a:xfrm>
            <a:off x="3733800" y="8604250"/>
            <a:ext cx="3073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Markt &amp; Wettbewerb</a:t>
            </a:r>
          </a:p>
        </p:txBody>
      </p:sp>
      <p:sp>
        <p:nvSpPr>
          <p:cNvPr id="17412" name="Rectangle 4"/>
          <p:cNvSpPr>
            <a:spLocks/>
          </p:cNvSpPr>
          <p:nvPr/>
        </p:nvSpPr>
        <p:spPr bwMode="auto">
          <a:xfrm>
            <a:off x="228600" y="8604250"/>
            <a:ext cx="7874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Idee</a:t>
            </a:r>
          </a:p>
        </p:txBody>
      </p:sp>
      <p:sp>
        <p:nvSpPr>
          <p:cNvPr id="17413" name="Rectangle 5"/>
          <p:cNvSpPr>
            <a:spLocks/>
          </p:cNvSpPr>
          <p:nvPr/>
        </p:nvSpPr>
        <p:spPr bwMode="auto">
          <a:xfrm>
            <a:off x="0" y="8064500"/>
            <a:ext cx="13092113" cy="393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</a:pPr>
            <a:r>
              <a:rPr lang="en-US" sz="1300">
                <a:solidFill>
                  <a:schemeClr val="tx1"/>
                </a:solidFill>
                <a:ea typeface="Optima" charset="0"/>
                <a:cs typeface="Optima" charset="0"/>
              </a:rPr>
              <a:t>Quelle: Geschäftsplan APS GmbH</a:t>
            </a:r>
          </a:p>
        </p:txBody>
      </p:sp>
      <p:sp>
        <p:nvSpPr>
          <p:cNvPr id="17414" name="Rectangle 6"/>
          <p:cNvSpPr>
            <a:spLocks/>
          </p:cNvSpPr>
          <p:nvPr/>
        </p:nvSpPr>
        <p:spPr bwMode="auto">
          <a:xfrm>
            <a:off x="10350500" y="8604250"/>
            <a:ext cx="9271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8C8D8C"/>
                </a:solidFill>
                <a:ea typeface="Optima" charset="0"/>
                <a:cs typeface="Optima" charset="0"/>
              </a:rPr>
              <a:t>SWOT</a:t>
            </a:r>
          </a:p>
        </p:txBody>
      </p:sp>
      <p:sp>
        <p:nvSpPr>
          <p:cNvPr id="17415" name="Rectangle 7"/>
          <p:cNvSpPr>
            <a:spLocks/>
          </p:cNvSpPr>
          <p:nvPr/>
        </p:nvSpPr>
        <p:spPr bwMode="auto">
          <a:xfrm>
            <a:off x="1320800" y="8604250"/>
            <a:ext cx="2108200" cy="431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en-US" sz="2200" b="1">
                <a:solidFill>
                  <a:srgbClr val="006D00"/>
                </a:solidFill>
                <a:ea typeface="Optima" charset="0"/>
                <a:cs typeface="Optima" charset="0"/>
              </a:rPr>
              <a:t>Unternehmen</a:t>
            </a:r>
          </a:p>
        </p:txBody>
      </p:sp>
      <p:sp>
        <p:nvSpPr>
          <p:cNvPr id="17416" name="Rectangle 8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Der Rückhalt der APS GmbH</a:t>
            </a:r>
          </a:p>
        </p:txBody>
      </p:sp>
      <p:sp>
        <p:nvSpPr>
          <p:cNvPr id="17417" name="Rectangle 9"/>
          <p:cNvSpPr>
            <a:spLocks/>
          </p:cNvSpPr>
          <p:nvPr/>
        </p:nvSpPr>
        <p:spPr bwMode="auto">
          <a:xfrm>
            <a:off x="2767013" y="5143500"/>
            <a:ext cx="3124200" cy="1016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3600" b="1">
                <a:solidFill>
                  <a:schemeClr val="tx1"/>
                </a:solidFill>
                <a:ea typeface="Optima" charset="0"/>
                <a:cs typeface="Optima" charset="0"/>
              </a:rPr>
              <a:t>Christian Kurz</a:t>
            </a:r>
          </a:p>
          <a:p>
            <a:pPr algn="l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Vertrieb</a:t>
            </a:r>
          </a:p>
        </p:txBody>
      </p:sp>
      <p:sp>
        <p:nvSpPr>
          <p:cNvPr id="17418" name="Rectangle 10"/>
          <p:cNvSpPr>
            <a:spLocks/>
          </p:cNvSpPr>
          <p:nvPr/>
        </p:nvSpPr>
        <p:spPr bwMode="auto">
          <a:xfrm>
            <a:off x="2871788" y="2794000"/>
            <a:ext cx="2513012" cy="1422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b="1">
                <a:solidFill>
                  <a:schemeClr val="tx1"/>
                </a:solidFill>
                <a:ea typeface="Optima" charset="0"/>
                <a:cs typeface="Optima" charset="0"/>
              </a:rPr>
              <a:t>Jan Stifter</a:t>
            </a:r>
          </a:p>
          <a:p>
            <a:pPr algn="l"/>
            <a:r>
              <a:rPr lang="en-US" sz="2600">
                <a:solidFill>
                  <a:schemeClr val="tx1"/>
                </a:solidFill>
                <a:ea typeface="Optima" charset="0"/>
                <a:cs typeface="Optima" charset="0"/>
              </a:rPr>
              <a:t>Geschäftsführer</a:t>
            </a:r>
          </a:p>
          <a:p>
            <a:pPr algn="l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Vertrieb, Finanzen</a:t>
            </a:r>
          </a:p>
        </p:txBody>
      </p:sp>
      <p:sp>
        <p:nvSpPr>
          <p:cNvPr id="17419" name="Rectangle 11"/>
          <p:cNvSpPr>
            <a:spLocks/>
          </p:cNvSpPr>
          <p:nvPr/>
        </p:nvSpPr>
        <p:spPr bwMode="auto">
          <a:xfrm>
            <a:off x="6834188" y="2794000"/>
            <a:ext cx="3302000" cy="1422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r"/>
            <a:r>
              <a:rPr lang="en-US" sz="3600" b="1">
                <a:solidFill>
                  <a:schemeClr val="tx1"/>
                </a:solidFill>
                <a:ea typeface="Optima" charset="0"/>
                <a:cs typeface="Optima" charset="0"/>
              </a:rPr>
              <a:t>Jannis Schnitzer</a:t>
            </a:r>
          </a:p>
          <a:p>
            <a:pPr algn="r"/>
            <a:r>
              <a:rPr lang="en-US" sz="2600">
                <a:solidFill>
                  <a:schemeClr val="tx1"/>
                </a:solidFill>
                <a:ea typeface="Optima" charset="0"/>
                <a:cs typeface="Optima" charset="0"/>
              </a:rPr>
              <a:t>Stellv. Geschäftsführer</a:t>
            </a:r>
          </a:p>
          <a:p>
            <a:pPr algn="r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Marketing, Technologie</a:t>
            </a:r>
          </a:p>
        </p:txBody>
      </p:sp>
      <p:sp>
        <p:nvSpPr>
          <p:cNvPr id="17420" name="Rectangle 12"/>
          <p:cNvSpPr>
            <a:spLocks/>
          </p:cNvSpPr>
          <p:nvPr/>
        </p:nvSpPr>
        <p:spPr bwMode="auto">
          <a:xfrm>
            <a:off x="2754313" y="6527800"/>
            <a:ext cx="3568700" cy="1016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3600" b="1">
                <a:solidFill>
                  <a:schemeClr val="tx1"/>
                </a:solidFill>
                <a:ea typeface="Optima" charset="0"/>
                <a:cs typeface="Optima" charset="0"/>
              </a:rPr>
              <a:t>Tobias Kapp</a:t>
            </a:r>
          </a:p>
          <a:p>
            <a:pPr algn="l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Rechtliches, Buchhaltung</a:t>
            </a:r>
          </a:p>
        </p:txBody>
      </p:sp>
      <p:sp>
        <p:nvSpPr>
          <p:cNvPr id="17421" name="Rectangle 13"/>
          <p:cNvSpPr>
            <a:spLocks/>
          </p:cNvSpPr>
          <p:nvPr/>
        </p:nvSpPr>
        <p:spPr bwMode="auto">
          <a:xfrm>
            <a:off x="6615113" y="6527800"/>
            <a:ext cx="3479800" cy="1016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/>
            <a:r>
              <a:rPr lang="en-US" sz="3600" b="1">
                <a:solidFill>
                  <a:schemeClr val="tx1"/>
                </a:solidFill>
                <a:ea typeface="Optima" charset="0"/>
                <a:cs typeface="Optima" charset="0"/>
              </a:rPr>
              <a:t>Patrick Siewert</a:t>
            </a:r>
          </a:p>
          <a:p>
            <a:pPr algn="r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Rechtliches, Buchhaltung</a:t>
            </a:r>
          </a:p>
        </p:txBody>
      </p:sp>
      <p:sp>
        <p:nvSpPr>
          <p:cNvPr id="17422" name="Rectangle 14"/>
          <p:cNvSpPr>
            <a:spLocks/>
          </p:cNvSpPr>
          <p:nvPr/>
        </p:nvSpPr>
        <p:spPr bwMode="auto">
          <a:xfrm>
            <a:off x="6602413" y="5143500"/>
            <a:ext cx="3530600" cy="1016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/>
            <a:r>
              <a:rPr lang="en-US" sz="3600" b="1">
                <a:solidFill>
                  <a:schemeClr val="tx1"/>
                </a:solidFill>
                <a:ea typeface="Optima" charset="0"/>
                <a:cs typeface="Optima" charset="0"/>
              </a:rPr>
              <a:t>Nicolai Kaschta</a:t>
            </a:r>
          </a:p>
          <a:p>
            <a:pPr algn="r"/>
            <a:r>
              <a:rPr lang="en-US" sz="2400">
                <a:solidFill>
                  <a:schemeClr val="tx1"/>
                </a:solidFill>
                <a:ea typeface="Optima" charset="0"/>
                <a:cs typeface="Optima" charset="0"/>
              </a:rPr>
              <a:t>Öffentlichkeitsarbeit</a:t>
            </a:r>
          </a:p>
        </p:txBody>
      </p:sp>
      <p:grpSp>
        <p:nvGrpSpPr>
          <p:cNvPr id="17423" name="Group 15"/>
          <p:cNvGrpSpPr>
            <a:grpSpLocks/>
          </p:cNvGrpSpPr>
          <p:nvPr/>
        </p:nvGrpSpPr>
        <p:grpSpPr bwMode="auto">
          <a:xfrm>
            <a:off x="317500" y="2698750"/>
            <a:ext cx="2463800" cy="1765300"/>
            <a:chOff x="0" y="0"/>
            <a:chExt cx="1552" cy="1112"/>
          </a:xfrm>
        </p:grpSpPr>
        <p:pic>
          <p:nvPicPr>
            <p:cNvPr id="17424" name="Picture 1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296" y="-200"/>
              <a:ext cx="960" cy="144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7425" name="Picture 1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552" cy="111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17426" name="Group 18"/>
          <p:cNvGrpSpPr>
            <a:grpSpLocks/>
          </p:cNvGrpSpPr>
          <p:nvPr/>
        </p:nvGrpSpPr>
        <p:grpSpPr bwMode="auto">
          <a:xfrm>
            <a:off x="10223500" y="2698750"/>
            <a:ext cx="2463800" cy="1765300"/>
            <a:chOff x="0" y="0"/>
            <a:chExt cx="1552" cy="1112"/>
          </a:xfrm>
        </p:grpSpPr>
        <p:pic>
          <p:nvPicPr>
            <p:cNvPr id="17427" name="Picture 1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296" y="-200"/>
              <a:ext cx="960" cy="1440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7428" name="Picture 20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552" cy="111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17429" name="Group 21"/>
          <p:cNvGrpSpPr>
            <a:grpSpLocks/>
          </p:cNvGrpSpPr>
          <p:nvPr/>
        </p:nvGrpSpPr>
        <p:grpSpPr bwMode="auto">
          <a:xfrm>
            <a:off x="679450" y="4984750"/>
            <a:ext cx="1943100" cy="1409700"/>
            <a:chOff x="0" y="0"/>
            <a:chExt cx="1224" cy="888"/>
          </a:xfrm>
        </p:grpSpPr>
        <p:pic>
          <p:nvPicPr>
            <p:cNvPr id="17430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5400000">
              <a:off x="236" y="-148"/>
              <a:ext cx="752" cy="1127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7431" name="Picture 2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224" cy="88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17432" name="Group 24"/>
          <p:cNvGrpSpPr>
            <a:grpSpLocks/>
          </p:cNvGrpSpPr>
          <p:nvPr/>
        </p:nvGrpSpPr>
        <p:grpSpPr bwMode="auto">
          <a:xfrm>
            <a:off x="10217150" y="6369050"/>
            <a:ext cx="1943100" cy="1409700"/>
            <a:chOff x="0" y="0"/>
            <a:chExt cx="1224" cy="888"/>
          </a:xfrm>
        </p:grpSpPr>
        <p:pic>
          <p:nvPicPr>
            <p:cNvPr id="17433" name="Picture 2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-5400000">
              <a:off x="236" y="-148"/>
              <a:ext cx="752" cy="1127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7434" name="Picture 26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224" cy="88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17435" name="Group 27"/>
          <p:cNvGrpSpPr>
            <a:grpSpLocks/>
          </p:cNvGrpSpPr>
          <p:nvPr/>
        </p:nvGrpSpPr>
        <p:grpSpPr bwMode="auto">
          <a:xfrm>
            <a:off x="10217150" y="4984750"/>
            <a:ext cx="1943100" cy="1409700"/>
            <a:chOff x="0" y="0"/>
            <a:chExt cx="1224" cy="888"/>
          </a:xfrm>
        </p:grpSpPr>
        <p:pic>
          <p:nvPicPr>
            <p:cNvPr id="17436" name="Picture 28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-5400000">
              <a:off x="236" y="-148"/>
              <a:ext cx="752" cy="1127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7437" name="Picture 29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224" cy="88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17438" name="Group 30"/>
          <p:cNvGrpSpPr>
            <a:grpSpLocks/>
          </p:cNvGrpSpPr>
          <p:nvPr/>
        </p:nvGrpSpPr>
        <p:grpSpPr bwMode="auto">
          <a:xfrm>
            <a:off x="679450" y="6369050"/>
            <a:ext cx="1943100" cy="1409700"/>
            <a:chOff x="0" y="0"/>
            <a:chExt cx="1224" cy="888"/>
          </a:xfrm>
        </p:grpSpPr>
        <p:pic>
          <p:nvPicPr>
            <p:cNvPr id="17439" name="Picture 3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5400000">
              <a:off x="236" y="-148"/>
              <a:ext cx="752" cy="1127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7440" name="Picture 32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224" cy="88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</p:grpSp>
      <p:grpSp>
        <p:nvGrpSpPr>
          <p:cNvPr id="17441" name="Group 33"/>
          <p:cNvGrpSpPr>
            <a:grpSpLocks/>
          </p:cNvGrpSpPr>
          <p:nvPr/>
        </p:nvGrpSpPr>
        <p:grpSpPr bwMode="auto">
          <a:xfrm>
            <a:off x="13768388" y="1174750"/>
            <a:ext cx="5657850" cy="7372350"/>
            <a:chOff x="0" y="0"/>
            <a:chExt cx="3564" cy="4644"/>
          </a:xfrm>
        </p:grpSpPr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 flipH="1">
              <a:off x="1394" y="2828"/>
              <a:ext cx="0" cy="1277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43" name="Line 35"/>
            <p:cNvSpPr>
              <a:spLocks noChangeShapeType="1"/>
            </p:cNvSpPr>
            <p:nvPr/>
          </p:nvSpPr>
          <p:spPr bwMode="auto">
            <a:xfrm flipH="1">
              <a:off x="910" y="4039"/>
              <a:ext cx="470" cy="605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44" name="Line 36"/>
            <p:cNvSpPr>
              <a:spLocks noChangeShapeType="1"/>
            </p:cNvSpPr>
            <p:nvPr/>
          </p:nvSpPr>
          <p:spPr bwMode="auto">
            <a:xfrm>
              <a:off x="1391" y="4013"/>
              <a:ext cx="501" cy="631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45" name="Line 37"/>
            <p:cNvSpPr>
              <a:spLocks noChangeShapeType="1"/>
            </p:cNvSpPr>
            <p:nvPr/>
          </p:nvSpPr>
          <p:spPr bwMode="auto">
            <a:xfrm>
              <a:off x="1398" y="3268"/>
              <a:ext cx="501" cy="631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46" name="Line 38"/>
            <p:cNvSpPr>
              <a:spLocks noChangeShapeType="1"/>
            </p:cNvSpPr>
            <p:nvPr/>
          </p:nvSpPr>
          <p:spPr bwMode="auto">
            <a:xfrm flipH="1">
              <a:off x="918" y="3284"/>
              <a:ext cx="470" cy="604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47" name="AutoShape 39"/>
            <p:cNvSpPr>
              <a:spLocks/>
            </p:cNvSpPr>
            <p:nvPr/>
          </p:nvSpPr>
          <p:spPr bwMode="auto">
            <a:xfrm>
              <a:off x="982" y="1652"/>
              <a:ext cx="800" cy="800"/>
            </a:xfrm>
            <a:custGeom>
              <a:avLst/>
              <a:gdLst>
                <a:gd name="T0" fmla="+- 0 10800 -556"/>
                <a:gd name="T1" fmla="*/ T0 w 22712"/>
                <a:gd name="T2" fmla="*/ 10800 h 23880"/>
              </a:gdLst>
              <a:ahLst/>
              <a:cxnLst>
                <a:cxn ang="0">
                  <a:pos x="T1" y="T2"/>
                </a:cxn>
              </a:cxnLst>
              <a:rect l="0" t="0" r="r" b="b"/>
              <a:pathLst>
                <a:path w="22712" h="23880">
                  <a:moveTo>
                    <a:pt x="11356" y="0"/>
                  </a:moveTo>
                  <a:lnTo>
                    <a:pt x="14693" y="7110"/>
                  </a:lnTo>
                  <a:lnTo>
                    <a:pt x="22156" y="8250"/>
                  </a:lnTo>
                  <a:lnTo>
                    <a:pt x="16756" y="13785"/>
                  </a:lnTo>
                  <a:lnTo>
                    <a:pt x="18031" y="21600"/>
                  </a:lnTo>
                  <a:lnTo>
                    <a:pt x="11356" y="17910"/>
                  </a:lnTo>
                  <a:lnTo>
                    <a:pt x="4681" y="21600"/>
                  </a:lnTo>
                  <a:lnTo>
                    <a:pt x="5956" y="13785"/>
                  </a:lnTo>
                  <a:lnTo>
                    <a:pt x="556" y="8250"/>
                  </a:lnTo>
                  <a:lnTo>
                    <a:pt x="8019" y="7110"/>
                  </a:lnTo>
                  <a:lnTo>
                    <a:pt x="11356" y="0"/>
                  </a:lnTo>
                  <a:close/>
                  <a:moveTo>
                    <a:pt x="11356" y="0"/>
                  </a:moveTo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7448" name="Group 40"/>
            <p:cNvGrpSpPr>
              <a:grpSpLocks/>
            </p:cNvGrpSpPr>
            <p:nvPr/>
          </p:nvGrpSpPr>
          <p:grpSpPr bwMode="auto">
            <a:xfrm>
              <a:off x="982" y="2068"/>
              <a:ext cx="800" cy="800"/>
              <a:chOff x="0" y="0"/>
              <a:chExt cx="800" cy="800"/>
            </a:xfrm>
          </p:grpSpPr>
          <p:sp>
            <p:nvSpPr>
              <p:cNvPr id="17449" name="Oval 41"/>
              <p:cNvSpPr>
                <a:spLocks/>
              </p:cNvSpPr>
              <p:nvPr/>
            </p:nvSpPr>
            <p:spPr bwMode="auto">
              <a:xfrm>
                <a:off x="0" y="0"/>
                <a:ext cx="800" cy="800"/>
              </a:xfrm>
              <a:prstGeom prst="ellipse">
                <a:avLst/>
              </a:prstGeom>
              <a:blipFill dpi="0" rotWithShape="0">
                <a:blip r:embed="rId10"/>
                <a:srcRect/>
                <a:tile tx="0" ty="0" sx="100000" sy="100000" flip="none" algn="tl"/>
              </a:blip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450" name="Oval 42"/>
              <p:cNvSpPr>
                <a:spLocks/>
              </p:cNvSpPr>
              <p:nvPr/>
            </p:nvSpPr>
            <p:spPr bwMode="auto">
              <a:xfrm>
                <a:off x="176" y="224"/>
                <a:ext cx="192" cy="192"/>
              </a:xfrm>
              <a:prstGeom prst="ellipse">
                <a:avLst/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451" name="Oval 43"/>
              <p:cNvSpPr>
                <a:spLocks/>
              </p:cNvSpPr>
              <p:nvPr/>
            </p:nvSpPr>
            <p:spPr bwMode="auto">
              <a:xfrm>
                <a:off x="464" y="224"/>
                <a:ext cx="192" cy="192"/>
              </a:xfrm>
              <a:prstGeom prst="ellipse">
                <a:avLst/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7452" name="Line 44"/>
            <p:cNvSpPr>
              <a:spLocks noChangeShapeType="1"/>
            </p:cNvSpPr>
            <p:nvPr/>
          </p:nvSpPr>
          <p:spPr bwMode="auto">
            <a:xfrm rot="10800000" flipH="1">
              <a:off x="1550" y="851"/>
              <a:ext cx="406" cy="785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stealth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453" name="Rectangle 45"/>
            <p:cNvSpPr>
              <a:spLocks/>
            </p:cNvSpPr>
            <p:nvPr/>
          </p:nvSpPr>
          <p:spPr bwMode="auto">
            <a:xfrm>
              <a:off x="0" y="0"/>
              <a:ext cx="3564" cy="8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tx1"/>
                  </a:solidFill>
                  <a:ea typeface="Optima" charset="0"/>
                  <a:cs typeface="Optima" charset="0"/>
                </a:rPr>
                <a:t>Kaschta weil er </a:t>
              </a:r>
            </a:p>
            <a:p>
              <a:r>
                <a:rPr lang="en-US" b="1">
                  <a:solidFill>
                    <a:schemeClr val="tx1"/>
                  </a:solidFill>
                  <a:ea typeface="Optima" charset="0"/>
                  <a:cs typeface="Optima" charset="0"/>
                </a:rPr>
                <a:t>kein Bild</a:t>
              </a:r>
              <a:r>
                <a:rPr lang="en-US">
                  <a:solidFill>
                    <a:schemeClr val="tx1"/>
                  </a:solidFill>
                  <a:ea typeface="Optima" charset="0"/>
                  <a:cs typeface="Optima" charset="0"/>
                </a:rPr>
                <a:t> abgegeben hat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ck">
  <a:themeElements>
    <a:clrScheme name="">
      <a:dk1>
        <a:srgbClr val="000000"/>
      </a:dk1>
      <a:lt1>
        <a:srgbClr val="000000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AAAAAA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c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Blac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No Navi Big Kring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AF087"/>
      </a:accent1>
      <a:accent2>
        <a:srgbClr val="333399"/>
      </a:accent2>
      <a:accent3>
        <a:srgbClr val="FFFFFF"/>
      </a:accent3>
      <a:accent4>
        <a:srgbClr val="000000"/>
      </a:accent4>
      <a:accent5>
        <a:srgbClr val="FCF6C3"/>
      </a:accent5>
      <a:accent6>
        <a:srgbClr val="2D2D8A"/>
      </a:accent6>
      <a:hlink>
        <a:srgbClr val="009999"/>
      </a:hlink>
      <a:folHlink>
        <a:srgbClr val="99CC00"/>
      </a:folHlink>
    </a:clrScheme>
    <a:fontScheme name="No Navi Big Kringel">
      <a:majorFont>
        <a:latin typeface="Optima"/>
        <a:ea typeface="ヒラギノ角ゴ ProN W6"/>
        <a:cs typeface="ヒラギノ角ゴ ProN W6"/>
      </a:majorFont>
      <a:minorFont>
        <a:latin typeface="Optim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No Navi Big Kring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No Navi">
  <a:themeElements>
    <a:clrScheme name="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o Navi">
      <a:majorFont>
        <a:latin typeface="Optima"/>
        <a:ea typeface="ヒラギノ角ゴ ProN W6"/>
        <a:cs typeface="ヒラギノ角ゴ ProN W6"/>
      </a:majorFont>
      <a:minorFont>
        <a:latin typeface="Optim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No Nav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Sub-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ub-Title">
      <a:majorFont>
        <a:latin typeface="Optima"/>
        <a:ea typeface="ヒラギノ角ゴ ProN W6"/>
        <a:cs typeface="ヒラギノ角ゴ ProN W6"/>
      </a:majorFont>
      <a:minorFont>
        <a:latin typeface="Optim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Sub-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AF087"/>
      </a:accent1>
      <a:accent2>
        <a:srgbClr val="333399"/>
      </a:accent2>
      <a:accent3>
        <a:srgbClr val="FFFFFF"/>
      </a:accent3>
      <a:accent4>
        <a:srgbClr val="000000"/>
      </a:accent4>
      <a:accent5>
        <a:srgbClr val="FCF6C3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Optima"/>
        <a:ea typeface="ヒラギノ角ゴ ProN W6"/>
        <a:cs typeface="ヒラギノ角ゴ ProN W6"/>
      </a:majorFont>
      <a:minorFont>
        <a:latin typeface="Optim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itle &amp; Bullets No Logo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No Logo">
      <a:majorFont>
        <a:latin typeface="Optima"/>
        <a:ea typeface="ヒラギノ角ゴ ProN W6"/>
        <a:cs typeface="ヒラギノ角ゴ ProN W6"/>
      </a:majorFont>
      <a:minorFont>
        <a:latin typeface="Optima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Optima" charset="0"/>
            <a:ea typeface="ヒラギノ角ゴ ProN W3" charset="-128"/>
            <a:cs typeface="ヒラギノ角ゴ ProN W3" charset="-128"/>
            <a:sym typeface="Optima" charset="0"/>
          </a:defRPr>
        </a:defPPr>
      </a:lstStyle>
    </a:lnDef>
  </a:objectDefaults>
  <a:extraClrSchemeLst>
    <a:extraClrScheme>
      <a:clrScheme name="Title &amp; Bullets No 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2488</Words>
  <Characters>0</Characters>
  <Application>Microsoft Office PowerPoint</Application>
  <PresentationFormat>Benutzerdefiniert</PresentationFormat>
  <Lines>0</Lines>
  <Paragraphs>1197</Paragraphs>
  <Slides>57</Slides>
  <Notes>4</Notes>
  <HiddenSlides>0</HiddenSlides>
  <MMClips>0</MMClips>
  <ScaleCrop>false</ScaleCrop>
  <HeadingPairs>
    <vt:vector size="6" baseType="variant">
      <vt:variant>
        <vt:lpstr>Design</vt:lpstr>
      </vt:variant>
      <vt:variant>
        <vt:i4>7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57</vt:i4>
      </vt:variant>
    </vt:vector>
  </HeadingPairs>
  <TitlesOfParts>
    <vt:vector size="66" baseType="lpstr">
      <vt:lpstr>Blank</vt:lpstr>
      <vt:lpstr>Black</vt:lpstr>
      <vt:lpstr>No Navi Big Kringel</vt:lpstr>
      <vt:lpstr>No Navi</vt:lpstr>
      <vt:lpstr>Sub-Title</vt:lpstr>
      <vt:lpstr>Title &amp; Bullets</vt:lpstr>
      <vt:lpstr>Title &amp; Bullets No Logo</vt:lpstr>
      <vt:lpstr>Diagramm</vt:lpstr>
      <vt:lpstr>Chart</vt:lpstr>
      <vt:lpstr>Folie 1</vt:lpstr>
      <vt:lpstr>APS in Kürze</vt:lpstr>
      <vt:lpstr>Gliederung</vt:lpstr>
      <vt:lpstr>Folie 4</vt:lpstr>
      <vt:lpstr>Folie 5</vt:lpstr>
      <vt:lpstr>Folie 6</vt:lpstr>
      <vt:lpstr>Folie 7</vt:lpstr>
      <vt:lpstr>Folie 8</vt:lpstr>
      <vt:lpstr>Der Rückhalt der APS GmbH</vt:lpstr>
      <vt:lpstr>Investitionen</vt:lpstr>
      <vt:lpstr>APS wird ausgestattet von...</vt:lpstr>
      <vt:lpstr>Folie 12</vt:lpstr>
      <vt:lpstr>Wir fühlen uns sicher in Sachen Sicherheit</vt:lpstr>
      <vt:lpstr>Nur ein Mitstreiter  auf weiter Flur</vt:lpstr>
      <vt:lpstr>Sicherheitsbedürftig sind...</vt:lpstr>
      <vt:lpstr>Werbung – gezielt!</vt:lpstr>
      <vt:lpstr>Positive Resonanz</vt:lpstr>
      <vt:lpstr>Folie 18</vt:lpstr>
      <vt:lpstr>Sicherheit hat ihren Preis</vt:lpstr>
      <vt:lpstr>Gesicherter Einstieg ins Sicherheitsgeschäft</vt:lpstr>
      <vt:lpstr>Wir zahlen – aber sicher!</vt:lpstr>
      <vt:lpstr>Ergebnisrechnung</vt:lpstr>
      <vt:lpstr>Der Trend geht nach oben...</vt:lpstr>
      <vt:lpstr>Folie 24</vt:lpstr>
      <vt:lpstr>Der Erfolg ist uns sicher</vt:lpstr>
      <vt:lpstr>Folie 26</vt:lpstr>
      <vt:lpstr>Zukunftsaussichten</vt:lpstr>
      <vt:lpstr>Folie 28</vt:lpstr>
      <vt:lpstr>Backup-Übersicht</vt:lpstr>
      <vt:lpstr>GmbH – Pro und Contra</vt:lpstr>
      <vt:lpstr>OHG – Pro und Contra</vt:lpstr>
      <vt:lpstr>Das System kritisch betrachtet</vt:lpstr>
      <vt:lpstr>Annahmen</vt:lpstr>
      <vt:lpstr>Gewinn- und Verlustrechnung Worst Case, in Euro</vt:lpstr>
      <vt:lpstr>Im schlimmsten Fall...</vt:lpstr>
      <vt:lpstr>Gewinn- und Verlustrechnung Realistic Case, in Euro</vt:lpstr>
      <vt:lpstr>Gewinn- und Verlustrechnung Best Case, in Euro</vt:lpstr>
      <vt:lpstr>Investitionen &amp; laufende Kosten</vt:lpstr>
      <vt:lpstr>Verkaufspreise für Module</vt:lpstr>
      <vt:lpstr>Was vom Lohn bleibt</vt:lpstr>
      <vt:lpstr>Umsatzrentabilität</vt:lpstr>
      <vt:lpstr>Folie 42</vt:lpstr>
      <vt:lpstr>Folie 43</vt:lpstr>
      <vt:lpstr>Folie 44</vt:lpstr>
      <vt:lpstr>Folie 45</vt:lpstr>
      <vt:lpstr>Folie 46</vt:lpstr>
      <vt:lpstr>Liquiditätsplanung realistic case</vt:lpstr>
      <vt:lpstr>Folie 48</vt:lpstr>
      <vt:lpstr>Folie 49</vt:lpstr>
      <vt:lpstr>Folie 50</vt:lpstr>
      <vt:lpstr>Folie 51</vt:lpstr>
      <vt:lpstr>Folie 52</vt:lpstr>
      <vt:lpstr>Liquiditätsplanung best case</vt:lpstr>
      <vt:lpstr>Produktions- und Personalkosten für ein System</vt:lpstr>
      <vt:lpstr>Möglichkeiten zur Weiterentwicklung</vt:lpstr>
      <vt:lpstr>Folie 56</vt:lpstr>
      <vt:lpstr>Folie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Kapp</dc:creator>
  <cp:lastModifiedBy>Kapp</cp:lastModifiedBy>
  <cp:revision>22</cp:revision>
  <dcterms:created xsi:type="dcterms:W3CDTF">2010-06-01T21:06:54Z</dcterms:created>
  <dcterms:modified xsi:type="dcterms:W3CDTF">2010-06-01T21:53:31Z</dcterms:modified>
</cp:coreProperties>
</file>