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1" r:id="rId5"/>
    <p:sldId id="264" r:id="rId6"/>
    <p:sldId id="265" r:id="rId7"/>
    <p:sldId id="266" r:id="rId8"/>
    <p:sldId id="267" r:id="rId9"/>
    <p:sldId id="268" r:id="rId10"/>
    <p:sldId id="259" r:id="rId11"/>
    <p:sldId id="269" r:id="rId12"/>
    <p:sldId id="260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6" r:id="rId21"/>
    <p:sldId id="278" r:id="rId22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44" autoAdjust="0"/>
  </p:normalViewPr>
  <p:slideViewPr>
    <p:cSldViewPr>
      <p:cViewPr varScale="1">
        <p:scale>
          <a:sx n="69" d="100"/>
          <a:sy n="69" d="100"/>
        </p:scale>
        <p:origin x="-67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622E476-CF98-4BE5-9662-B444A399E081}" type="datetimeFigureOut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2054E6C-11E0-4995-B913-55FD7DA4ED8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F2F19-57FA-4193-9FF7-4A192988B8EC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Referat Solarthermie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DB559-ED7A-417D-A2BD-D45AD34CFDC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3FBAF-44E7-4515-9002-9AE083ED0668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Referat Solarthermie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571E6-BCC2-4874-9681-AB89F4F5227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D7441-C766-44F7-B36A-439D469BC4FA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Referat Solarthermie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DF05F-92DA-4C34-8914-75301A67508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76086-62D0-4675-B138-66F4E18108DB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Referat Solarthermie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42203-4C74-455B-87ED-425F648AEF4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C26F6-DA5B-4B7B-97CB-C069815AD8EC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Referat Solarthermie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8F9CA-B854-46A7-A13E-FE067756F75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999C8-EDBE-4038-9828-3B88E4651CB7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Referat Solarthermie 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E06E6-0208-419E-8027-10AEE080D77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0B2F4-0FFB-4A1D-9EC0-EA5B1482B592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Referat Solarthermie 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4E3E3-E28B-4297-9793-D719B44F36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486A3-78EF-44A6-8E29-E7D75070C552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Referat Solarthermie 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53FAC-5CBC-4DD9-987C-16832A13B08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2150A-E119-4F59-B5A8-0A3012B9B8BA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Referat Solarthermie 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27577-279A-45EE-A5C9-5DE8EA61C4F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95D8C-14F6-41E7-9799-971797DE10EE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Referat Solarthermie 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BF1C2-A67E-4724-ACAB-711A7F2ECBE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CCE4D-A89C-40E6-9EE9-DA6E7F4C7505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Referat Solarthermie 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ED917-55F6-4215-AEB6-6D6D6583A3D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268287-10EE-44F7-93AB-4A02A565538F}" type="datetime1">
              <a:rPr lang="de-DE"/>
              <a:pPr>
                <a:defRPr/>
              </a:pPr>
              <a:t>03.10.2011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E57BED-0E75-42A8-90E2-5C65C2B6C9C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1"/>
          <p:cNvSpPr>
            <a:spLocks noGrp="1"/>
          </p:cNvSpPr>
          <p:nvPr>
            <p:ph type="ctrTitle"/>
          </p:nvPr>
        </p:nvSpPr>
        <p:spPr>
          <a:xfrm>
            <a:off x="684213" y="908050"/>
            <a:ext cx="7772400" cy="1470025"/>
          </a:xfrm>
        </p:spPr>
        <p:txBody>
          <a:bodyPr/>
          <a:lstStyle/>
          <a:p>
            <a:r>
              <a:rPr lang="de-DE" smtClean="0"/>
              <a:t>Thermische Solarenergie (Solarthermie)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A9ED6A-1FDF-4540-BEFE-188ACD942B02}" type="slidenum">
              <a:rPr lang="de-DE"/>
              <a:pPr>
                <a:defRPr/>
              </a:pPr>
              <a:t>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2708275"/>
            <a:ext cx="5297488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Schwimmbadheizung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916113"/>
            <a:ext cx="7839075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97157-5A7A-4FAB-B503-7A251EAFB587}" type="slidenum">
              <a:rPr lang="de-DE"/>
              <a:pPr>
                <a:defRPr/>
              </a:pPr>
              <a:t>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Schwimmbadheizung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125538"/>
            <a:ext cx="7654925" cy="533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37671C-F3FF-4B79-BA94-C0862E938B89}" type="slidenum">
              <a:rPr lang="de-DE"/>
              <a:pPr>
                <a:defRPr/>
              </a:pPr>
              <a:t>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Solarthermische Kraftwerke</a:t>
            </a:r>
          </a:p>
        </p:txBody>
      </p:sp>
      <p:sp>
        <p:nvSpPr>
          <p:cNvPr id="25602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Parabolrinnenkraftwerk</a:t>
            </a:r>
          </a:p>
          <a:p>
            <a:r>
              <a:rPr lang="de-DE" smtClean="0"/>
              <a:t>Solarturmkraftwerk</a:t>
            </a:r>
          </a:p>
          <a:p>
            <a:r>
              <a:rPr lang="de-DE" smtClean="0"/>
              <a:t>Dish-Stirling-System</a:t>
            </a:r>
          </a:p>
          <a:p>
            <a:r>
              <a:rPr lang="de-DE" smtClean="0"/>
              <a:t>Aufwindkraftwerk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532B9D-91CC-4A2A-B16C-DC321F76C006}" type="slidenum">
              <a:rPr lang="de-DE"/>
              <a:pPr>
                <a:defRPr/>
              </a:pPr>
              <a:t>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Parabolrinnenkraftwerk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4D058-A58B-438B-B48C-08342B2DF668}" type="slidenum">
              <a:rPr lang="de-DE"/>
              <a:pPr>
                <a:defRPr/>
              </a:pPr>
              <a:t>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268413"/>
            <a:ext cx="6054725" cy="497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Parabolrinnenkraftwerk Kalifornien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A7E31F-8817-4F8D-8213-02ADCB1F0DF3}" type="slidenum">
              <a:rPr lang="de-DE"/>
              <a:pPr>
                <a:defRPr/>
              </a:pPr>
              <a:t>14</a:t>
            </a:fld>
            <a:endParaRPr lang="de-DE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484313"/>
            <a:ext cx="7116763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Solarturmkraftwerk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8FE2B-2F66-43AA-BC09-4C45AD251D63}" type="slidenum">
              <a:rPr lang="de-DE"/>
              <a:pPr>
                <a:defRPr/>
              </a:pPr>
              <a:t>15</a:t>
            </a:fld>
            <a:endParaRPr lang="de-DE"/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628775"/>
            <a:ext cx="762000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Solartrumkraftwerk  in Almería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BA2B7-D308-4F89-85AE-5EF9C732B1D0}" type="slidenum">
              <a:rPr lang="de-DE"/>
              <a:pPr>
                <a:defRPr/>
              </a:pPr>
              <a:t>16</a:t>
            </a:fld>
            <a:endParaRPr lang="de-DE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125538"/>
            <a:ext cx="8266112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Dish-Stirling-System in Arizona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B66294-988C-46F6-92B4-F15E91C714A1}" type="slidenum">
              <a:rPr lang="de-DE"/>
              <a:pPr>
                <a:defRPr/>
              </a:pPr>
              <a:t>17</a:t>
            </a:fld>
            <a:endParaRPr lang="de-DE"/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196975"/>
            <a:ext cx="7369175" cy="500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Aufwindkraftwerk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BABFD8-AF89-4DAF-B410-B8492B08E284}" type="slidenum">
              <a:rPr lang="de-DE"/>
              <a:pPr>
                <a:defRPr/>
              </a:pPr>
              <a:t>18</a:t>
            </a:fld>
            <a:endParaRPr lang="de-DE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268413"/>
            <a:ext cx="8043863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el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de-DE" sz="4000" smtClean="0"/>
              <a:t>Aufwindkraftwerk in Südspanien</a:t>
            </a:r>
            <a:br>
              <a:rPr lang="de-DE" sz="4000" smtClean="0"/>
            </a:br>
            <a:r>
              <a:rPr lang="de-DE" sz="4000" smtClean="0"/>
              <a:t>(Pilotprojekt zu Forschungszwecken)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6EF52-6947-42FE-A0F9-D5C5296A4656}" type="slidenum">
              <a:rPr lang="de-DE"/>
              <a:pPr>
                <a:defRPr/>
              </a:pPr>
              <a:t>19</a:t>
            </a:fld>
            <a:endParaRPr lang="de-DE"/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628775"/>
            <a:ext cx="57150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Inhalt</a:t>
            </a:r>
          </a:p>
        </p:txBody>
      </p:sp>
      <p:sp>
        <p:nvSpPr>
          <p:cNvPr id="15362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Grundprinzip</a:t>
            </a:r>
          </a:p>
          <a:p>
            <a:r>
              <a:rPr lang="de-DE" smtClean="0"/>
              <a:t>Anwendungsbereiche:</a:t>
            </a:r>
          </a:p>
          <a:p>
            <a:pPr lvl="1"/>
            <a:r>
              <a:rPr lang="de-DE" smtClean="0"/>
              <a:t>Prozesstechnik</a:t>
            </a:r>
          </a:p>
          <a:p>
            <a:pPr lvl="1"/>
            <a:r>
              <a:rPr lang="de-DE" smtClean="0"/>
              <a:t>Gebäudetechnik</a:t>
            </a:r>
          </a:p>
          <a:p>
            <a:pPr lvl="1"/>
            <a:r>
              <a:rPr lang="de-DE" smtClean="0"/>
              <a:t>Schwimmbadheizung</a:t>
            </a:r>
          </a:p>
          <a:p>
            <a:pPr lvl="1"/>
            <a:r>
              <a:rPr lang="de-DE" smtClean="0"/>
              <a:t>Solarthermische Kraftwerke</a:t>
            </a:r>
          </a:p>
          <a:p>
            <a:endParaRPr 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945C4-D429-4F72-B608-523C4D68C3B1}" type="slidenum">
              <a:rPr lang="de-DE"/>
              <a:pPr>
                <a:defRPr/>
              </a:pPr>
              <a:t>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Kraftwerke im Vergleich</a:t>
            </a:r>
          </a:p>
        </p:txBody>
      </p:sp>
      <p:graphicFrame>
        <p:nvGraphicFramePr>
          <p:cNvPr id="33830" name="Group 38"/>
          <p:cNvGraphicFramePr>
            <a:graphicFrameLocks noGrp="1"/>
          </p:cNvGraphicFramePr>
          <p:nvPr>
            <p:ph idx="1"/>
          </p:nvPr>
        </p:nvGraphicFramePr>
        <p:xfrm>
          <a:off x="1403350" y="1628775"/>
          <a:ext cx="6172200" cy="4254500"/>
        </p:xfrm>
        <a:graphic>
          <a:graphicData uri="http://schemas.openxmlformats.org/drawingml/2006/table">
            <a:tbl>
              <a:tblPr/>
              <a:tblGrid>
                <a:gridCol w="2601913"/>
                <a:gridCol w="1512887"/>
                <a:gridCol w="2057400"/>
              </a:tblGrid>
              <a:tr h="835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Kraftwerktyp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Temperatur in °C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Wirkungsgrad der Umwandlung (Strom/Licht)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35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Parabolrinnenkraftwerk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O,2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835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Solarturmkraftwerk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0,35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835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Dish-Stirling-System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835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Aufwindkraftwerk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0,01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8191CC-74F3-45FF-B9E3-D7E674A53FF0}" type="slidenum">
              <a:rPr lang="de-DE"/>
              <a:pPr>
                <a:defRPr/>
              </a:pPr>
              <a:t>20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Quellen</a:t>
            </a:r>
          </a:p>
        </p:txBody>
      </p:sp>
      <p:sp>
        <p:nvSpPr>
          <p:cNvPr id="34822" name="Rectangle 6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de-DE" sz="2000" smtClean="0"/>
              <a:t>Skript Vorlesung Solarenergie Karlsruher Institut für Technologie Prof. Robert Pitz-Paal </a:t>
            </a:r>
          </a:p>
          <a:p>
            <a:pPr>
              <a:lnSpc>
                <a:spcPct val="90000"/>
              </a:lnSpc>
            </a:pPr>
            <a:r>
              <a:rPr lang="de-DE" sz="2000" smtClean="0"/>
              <a:t>http://www.solarserver.de/themenkanaele/solarthermie.html</a:t>
            </a:r>
          </a:p>
          <a:p>
            <a:pPr>
              <a:lnSpc>
                <a:spcPct val="90000"/>
              </a:lnSpc>
            </a:pPr>
            <a:r>
              <a:rPr lang="de-DE" sz="2000" smtClean="0"/>
              <a:t>http://de.wikipedia.org/wiki/Thermische_Solaranlage</a:t>
            </a:r>
          </a:p>
          <a:p>
            <a:pPr>
              <a:lnSpc>
                <a:spcPct val="90000"/>
              </a:lnSpc>
            </a:pPr>
            <a:r>
              <a:rPr lang="de-DE" sz="2000" smtClean="0"/>
              <a:t>http://de.wikipedia.org/wiki/Sonnenw%C3%A4rmekraftwerk</a:t>
            </a:r>
          </a:p>
          <a:p>
            <a:pPr>
              <a:lnSpc>
                <a:spcPct val="90000"/>
              </a:lnSpc>
            </a:pPr>
            <a:r>
              <a:rPr lang="de-DE" sz="2000" smtClean="0"/>
              <a:t>http://de.wikipedia.org/wiki/Solarthermie</a:t>
            </a:r>
          </a:p>
          <a:p>
            <a:pPr>
              <a:lnSpc>
                <a:spcPct val="90000"/>
              </a:lnSpc>
            </a:pPr>
            <a:r>
              <a:rPr lang="de-DE" sz="2000" smtClean="0"/>
              <a:t>http://www.leifiphysik.de/web_ph11/index.htm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56DC88-AC41-4986-9629-1678F19DFBBC}" type="slidenum">
              <a:rPr lang="de-DE"/>
              <a:pPr>
                <a:defRPr/>
              </a:pPr>
              <a:t>21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/>
          </p:nvPr>
        </p:nvSpPr>
        <p:spPr>
          <a:xfrm>
            <a:off x="468313" y="1125538"/>
            <a:ext cx="8229600" cy="1143000"/>
          </a:xfrm>
        </p:spPr>
        <p:txBody>
          <a:bodyPr/>
          <a:lstStyle/>
          <a:p>
            <a:r>
              <a:rPr lang="de-DE" smtClean="0"/>
              <a:t>Grundprinzip</a:t>
            </a:r>
          </a:p>
        </p:txBody>
      </p:sp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468313" y="2349500"/>
            <a:ext cx="8229600" cy="3095625"/>
          </a:xfrm>
        </p:spPr>
        <p:txBody>
          <a:bodyPr/>
          <a:lstStyle/>
          <a:p>
            <a:r>
              <a:rPr lang="de-DE" smtClean="0"/>
              <a:t>Umwandlung Sonnenenergie -&gt; nutzbare thermische Energie</a:t>
            </a:r>
          </a:p>
          <a:p>
            <a:r>
              <a:rPr lang="de-DE" smtClean="0"/>
              <a:t>-&gt; Abgrenzung zur Photovoltaik: direkte Umwandlung Sonnenenergie in elektrischen Strom</a:t>
            </a:r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3C55AB-6ED7-48D2-9C27-5D3E28324BD1}" type="slidenum">
              <a:rPr lang="de-DE"/>
              <a:pPr>
                <a:defRPr/>
              </a:pPr>
              <a:t>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Inhaltsplatzhalter 2"/>
          <p:cNvSpPr>
            <a:spLocks noGrp="1"/>
          </p:cNvSpPr>
          <p:nvPr>
            <p:ph idx="1"/>
          </p:nvPr>
        </p:nvSpPr>
        <p:spPr>
          <a:xfrm>
            <a:off x="468313" y="836613"/>
            <a:ext cx="8229600" cy="5576887"/>
          </a:xfrm>
        </p:spPr>
        <p:txBody>
          <a:bodyPr/>
          <a:lstStyle/>
          <a:p>
            <a:r>
              <a:rPr lang="de-DE" smtClean="0"/>
              <a:t>Prozesstechnik</a:t>
            </a:r>
          </a:p>
          <a:p>
            <a:pPr lvl="1"/>
            <a:r>
              <a:rPr lang="de-DE" smtClean="0"/>
              <a:t>Erzeugung Prozesswärme</a:t>
            </a:r>
          </a:p>
          <a:p>
            <a:pPr lvl="1">
              <a:buFont typeface="Arial" charset="0"/>
              <a:buNone/>
            </a:pPr>
            <a:endParaRPr lang="de-DE" smtClean="0"/>
          </a:p>
          <a:p>
            <a:r>
              <a:rPr lang="de-DE" smtClean="0"/>
              <a:t>Gebäudetechnik</a:t>
            </a:r>
          </a:p>
          <a:p>
            <a:pPr lvl="1"/>
            <a:r>
              <a:rPr lang="de-DE" smtClean="0"/>
              <a:t>Passive Nutzung</a:t>
            </a:r>
          </a:p>
          <a:p>
            <a:pPr lvl="2"/>
            <a:r>
              <a:rPr lang="de-DE" smtClean="0"/>
              <a:t>Fenster</a:t>
            </a:r>
          </a:p>
          <a:p>
            <a:pPr lvl="2"/>
            <a:r>
              <a:rPr lang="de-DE" smtClean="0"/>
              <a:t>Absorberwandflächen</a:t>
            </a:r>
          </a:p>
          <a:p>
            <a:pPr lvl="1"/>
            <a:r>
              <a:rPr lang="de-DE" smtClean="0"/>
              <a:t>Aktive Nutzung</a:t>
            </a:r>
          </a:p>
          <a:p>
            <a:pPr lvl="2"/>
            <a:r>
              <a:rPr lang="de-DE" smtClean="0"/>
              <a:t>Brauchwassererwärumg</a:t>
            </a:r>
          </a:p>
          <a:p>
            <a:pPr lvl="2"/>
            <a:r>
              <a:rPr lang="de-DE" smtClean="0"/>
              <a:t>Heizungsunterstützung</a:t>
            </a:r>
          </a:p>
          <a:p>
            <a:pPr lvl="1">
              <a:buFont typeface="Arial" charset="0"/>
              <a:buNone/>
            </a:pPr>
            <a:endParaRPr 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05DBC5-F869-4A88-B1B9-673D6C11FFE8}" type="slidenum">
              <a:rPr lang="de-DE"/>
              <a:pPr>
                <a:defRPr/>
              </a:pPr>
              <a:t>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549275"/>
            <a:ext cx="82677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ECC077-F04B-4255-A048-F9E236278CFB}" type="slidenum">
              <a:rPr lang="de-DE"/>
              <a:pPr>
                <a:defRPr/>
              </a:pPr>
              <a:t>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Kollektortypen</a:t>
            </a:r>
          </a:p>
        </p:txBody>
      </p:sp>
      <p:sp>
        <p:nvSpPr>
          <p:cNvPr id="19458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Flachkollektor</a:t>
            </a:r>
          </a:p>
          <a:p>
            <a:pPr lvl="1"/>
            <a:r>
              <a:rPr lang="de-DE" smtClean="0"/>
              <a:t>Absorber in geschlossenem Gehäuse</a:t>
            </a:r>
          </a:p>
          <a:p>
            <a:pPr lvl="1"/>
            <a:r>
              <a:rPr lang="de-DE" smtClean="0"/>
              <a:t>Dämmung mittels Mineralfaserplatten </a:t>
            </a:r>
          </a:p>
          <a:p>
            <a:pPr lvl="1"/>
            <a:r>
              <a:rPr lang="de-DE" smtClean="0"/>
              <a:t>Eisenarmes Solarglas </a:t>
            </a:r>
          </a:p>
          <a:p>
            <a:r>
              <a:rPr lang="de-DE" smtClean="0"/>
              <a:t>Vakuumröhrenkollektor</a:t>
            </a:r>
          </a:p>
          <a:p>
            <a:pPr lvl="1"/>
            <a:r>
              <a:rPr lang="de-DE" smtClean="0"/>
              <a:t>Dämmung wird durch Vakuum erreicht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C1B2EF-C798-4098-BF27-C117C823D027}" type="slidenum">
              <a:rPr lang="de-DE"/>
              <a:pPr>
                <a:defRPr/>
              </a:pPr>
              <a:t>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Flachkollektor</a:t>
            </a:r>
          </a:p>
        </p:txBody>
      </p:sp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423988"/>
            <a:ext cx="6840538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5ACA15-835C-4DD5-8F54-63634CDB6040}" type="slidenum">
              <a:rPr lang="de-DE"/>
              <a:pPr>
                <a:defRPr/>
              </a:pPr>
              <a:t>7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Vakuumröhrenkollektor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484313"/>
            <a:ext cx="7037387" cy="461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147C1-5358-45A8-971E-C97FB40712F7}" type="slidenum">
              <a:rPr lang="de-DE"/>
              <a:pPr>
                <a:defRPr/>
              </a:pPr>
              <a:t>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Beispiele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1916113"/>
            <a:ext cx="3238500" cy="382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700213"/>
            <a:ext cx="3236912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E12303-0C2B-4433-8B43-EA43B5366359}" type="slidenum">
              <a:rPr lang="de-DE"/>
              <a:pPr>
                <a:defRPr/>
              </a:pPr>
              <a:t>9</a:t>
            </a:fld>
            <a:endParaRPr lang="de-DE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Referat Solarthermie 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</Words>
  <Application>Microsoft Office PowerPoint</Application>
  <PresentationFormat>On-screen Show (4:3)</PresentationFormat>
  <Paragraphs>111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4" baseType="lpstr">
      <vt:lpstr>Calibri</vt:lpstr>
      <vt:lpstr>Arial</vt:lpstr>
      <vt:lpstr>Larissa-Design</vt:lpstr>
      <vt:lpstr>Thermische Solarenergie (Solarthermie)</vt:lpstr>
      <vt:lpstr>Inhalt</vt:lpstr>
      <vt:lpstr>Grundprinzip</vt:lpstr>
      <vt:lpstr>Folie 4</vt:lpstr>
      <vt:lpstr>Folie 5</vt:lpstr>
      <vt:lpstr>Kollektortypen</vt:lpstr>
      <vt:lpstr>Flachkollektor</vt:lpstr>
      <vt:lpstr>Vakuumröhrenkollektor</vt:lpstr>
      <vt:lpstr>Beispiele</vt:lpstr>
      <vt:lpstr>Schwimmbadheizung</vt:lpstr>
      <vt:lpstr>Schwimmbadheizung</vt:lpstr>
      <vt:lpstr>Solarthermische Kraftwerke</vt:lpstr>
      <vt:lpstr>Parabolrinnenkraftwerk</vt:lpstr>
      <vt:lpstr>Parabolrinnenkraftwerk Kalifornien</vt:lpstr>
      <vt:lpstr>Solarturmkraftwerk</vt:lpstr>
      <vt:lpstr>Solartrumkraftwerk  in Almería</vt:lpstr>
      <vt:lpstr>Dish-Stirling-System in Arizona</vt:lpstr>
      <vt:lpstr>Aufwindkraftwerk</vt:lpstr>
      <vt:lpstr>Aufwindkraftwerk in Südspanien (Pilotprojekt zu Forschungszwecken)</vt:lpstr>
      <vt:lpstr>Kraftwerke im Vergleich</vt:lpstr>
      <vt:lpstr>Quellen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Solarthermie</dc:title>
  <dc:creator> </dc:creator>
  <cp:lastModifiedBy>Mescher</cp:lastModifiedBy>
  <cp:revision>29</cp:revision>
  <dcterms:created xsi:type="dcterms:W3CDTF">2011-10-01T14:00:55Z</dcterms:created>
  <dcterms:modified xsi:type="dcterms:W3CDTF">2011-10-03T15:31:56Z</dcterms:modified>
</cp:coreProperties>
</file>