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49" r:id="rId2"/>
  </p:sldMasterIdLst>
  <p:notesMasterIdLst>
    <p:notesMasterId r:id="rId27"/>
  </p:notesMasterIdLst>
  <p:sldIdLst>
    <p:sldId id="256" r:id="rId3"/>
    <p:sldId id="257" r:id="rId4"/>
    <p:sldId id="258" r:id="rId5"/>
    <p:sldId id="259" r:id="rId6"/>
    <p:sldId id="260" r:id="rId7"/>
    <p:sldId id="261" r:id="rId8"/>
    <p:sldId id="262" r:id="rId9"/>
    <p:sldId id="264" r:id="rId10"/>
    <p:sldId id="265" r:id="rId11"/>
    <p:sldId id="266" r:id="rId12"/>
    <p:sldId id="267" r:id="rId13"/>
    <p:sldId id="269" r:id="rId14"/>
    <p:sldId id="270" r:id="rId15"/>
    <p:sldId id="271" r:id="rId16"/>
    <p:sldId id="272" r:id="rId17"/>
    <p:sldId id="276" r:id="rId18"/>
    <p:sldId id="277" r:id="rId19"/>
    <p:sldId id="278" r:id="rId20"/>
    <p:sldId id="280" r:id="rId21"/>
    <p:sldId id="282" r:id="rId22"/>
    <p:sldId id="283" r:id="rId23"/>
    <p:sldId id="284" r:id="rId24"/>
    <p:sldId id="285" r:id="rId25"/>
    <p:sldId id="290" r:id="rId26"/>
  </p:sldIdLst>
  <p:sldSz cx="9144000" cy="6858000" type="screen4x3"/>
  <p:notesSz cx="6796088" cy="9928225"/>
  <p:defaultTextStyle>
    <a:defPPr>
      <a:defRPr lang="en-GB"/>
    </a:defPPr>
    <a:lvl1pPr algn="l" defTabSz="449263" rtl="0" fontAlgn="base">
      <a:spcBef>
        <a:spcPct val="0"/>
      </a:spcBef>
      <a:spcAft>
        <a:spcPct val="0"/>
      </a:spcAft>
      <a:buClr>
        <a:srgbClr val="000000"/>
      </a:buClr>
      <a:buSzPct val="100000"/>
      <a:buFont typeface="Times New Roman" charset="0"/>
      <a:defRPr sz="2400" kern="1200">
        <a:solidFill>
          <a:schemeClr val="bg1"/>
        </a:solidFill>
        <a:latin typeface="Times New Roman" charset="0"/>
        <a:ea typeface="ＭＳ Ｐゴシック" charset="0"/>
        <a:cs typeface="Lucida Sans Unicode" charset="0"/>
      </a:defRPr>
    </a:lvl1pPr>
    <a:lvl2pPr marL="742950" indent="-285750" algn="l" defTabSz="449263" rtl="0" fontAlgn="base">
      <a:spcBef>
        <a:spcPct val="0"/>
      </a:spcBef>
      <a:spcAft>
        <a:spcPct val="0"/>
      </a:spcAft>
      <a:buClr>
        <a:srgbClr val="000000"/>
      </a:buClr>
      <a:buSzPct val="100000"/>
      <a:buFont typeface="Times New Roman" charset="0"/>
      <a:defRPr sz="2400" kern="1200">
        <a:solidFill>
          <a:schemeClr val="bg1"/>
        </a:solidFill>
        <a:latin typeface="Times New Roman" charset="0"/>
        <a:ea typeface="ＭＳ Ｐゴシック" charset="0"/>
        <a:cs typeface="Lucida Sans Unicode" charset="0"/>
      </a:defRPr>
    </a:lvl2pPr>
    <a:lvl3pPr marL="1143000" indent="-228600" algn="l" defTabSz="449263" rtl="0" fontAlgn="base">
      <a:spcBef>
        <a:spcPct val="0"/>
      </a:spcBef>
      <a:spcAft>
        <a:spcPct val="0"/>
      </a:spcAft>
      <a:buClr>
        <a:srgbClr val="000000"/>
      </a:buClr>
      <a:buSzPct val="100000"/>
      <a:buFont typeface="Times New Roman" charset="0"/>
      <a:defRPr sz="2400" kern="1200">
        <a:solidFill>
          <a:schemeClr val="bg1"/>
        </a:solidFill>
        <a:latin typeface="Times New Roman" charset="0"/>
        <a:ea typeface="ＭＳ Ｐゴシック" charset="0"/>
        <a:cs typeface="Lucida Sans Unicode" charset="0"/>
      </a:defRPr>
    </a:lvl3pPr>
    <a:lvl4pPr marL="1600200" indent="-228600" algn="l" defTabSz="449263" rtl="0" fontAlgn="base">
      <a:spcBef>
        <a:spcPct val="0"/>
      </a:spcBef>
      <a:spcAft>
        <a:spcPct val="0"/>
      </a:spcAft>
      <a:buClr>
        <a:srgbClr val="000000"/>
      </a:buClr>
      <a:buSzPct val="100000"/>
      <a:buFont typeface="Times New Roman" charset="0"/>
      <a:defRPr sz="2400" kern="1200">
        <a:solidFill>
          <a:schemeClr val="bg1"/>
        </a:solidFill>
        <a:latin typeface="Times New Roman" charset="0"/>
        <a:ea typeface="ＭＳ Ｐゴシック" charset="0"/>
        <a:cs typeface="Lucida Sans Unicode" charset="0"/>
      </a:defRPr>
    </a:lvl4pPr>
    <a:lvl5pPr marL="2057400" indent="-228600" algn="l" defTabSz="449263" rtl="0" fontAlgn="base">
      <a:spcBef>
        <a:spcPct val="0"/>
      </a:spcBef>
      <a:spcAft>
        <a:spcPct val="0"/>
      </a:spcAft>
      <a:buClr>
        <a:srgbClr val="000000"/>
      </a:buClr>
      <a:buSzPct val="100000"/>
      <a:buFont typeface="Times New Roman" charset="0"/>
      <a:defRPr sz="2400" kern="1200">
        <a:solidFill>
          <a:schemeClr val="bg1"/>
        </a:solidFill>
        <a:latin typeface="Times New Roman" charset="0"/>
        <a:ea typeface="ＭＳ Ｐゴシック" charset="0"/>
        <a:cs typeface="Lucida Sans Unicode" charset="0"/>
      </a:defRPr>
    </a:lvl5pPr>
    <a:lvl6pPr marL="2286000" algn="l" defTabSz="457200" rtl="0" eaLnBrk="1" latinLnBrk="0" hangingPunct="1">
      <a:defRPr sz="2400" kern="1200">
        <a:solidFill>
          <a:schemeClr val="bg1"/>
        </a:solidFill>
        <a:latin typeface="Times New Roman" charset="0"/>
        <a:ea typeface="ＭＳ Ｐゴシック" charset="0"/>
        <a:cs typeface="Lucida Sans Unicode" charset="0"/>
      </a:defRPr>
    </a:lvl6pPr>
    <a:lvl7pPr marL="2743200" algn="l" defTabSz="457200" rtl="0" eaLnBrk="1" latinLnBrk="0" hangingPunct="1">
      <a:defRPr sz="2400" kern="1200">
        <a:solidFill>
          <a:schemeClr val="bg1"/>
        </a:solidFill>
        <a:latin typeface="Times New Roman" charset="0"/>
        <a:ea typeface="ＭＳ Ｐゴシック" charset="0"/>
        <a:cs typeface="Lucida Sans Unicode" charset="0"/>
      </a:defRPr>
    </a:lvl7pPr>
    <a:lvl8pPr marL="3200400" algn="l" defTabSz="457200" rtl="0" eaLnBrk="1" latinLnBrk="0" hangingPunct="1">
      <a:defRPr sz="2400" kern="1200">
        <a:solidFill>
          <a:schemeClr val="bg1"/>
        </a:solidFill>
        <a:latin typeface="Times New Roman" charset="0"/>
        <a:ea typeface="ＭＳ Ｐゴシック" charset="0"/>
        <a:cs typeface="Lucida Sans Unicode" charset="0"/>
      </a:defRPr>
    </a:lvl8pPr>
    <a:lvl9pPr marL="3657600" algn="l" defTabSz="457200" rtl="0" eaLnBrk="1" latinLnBrk="0" hangingPunct="1">
      <a:defRPr sz="2400" kern="1200">
        <a:solidFill>
          <a:schemeClr val="bg1"/>
        </a:solidFill>
        <a:latin typeface="Times New Roman" charset="0"/>
        <a:ea typeface="ＭＳ Ｐゴシック" charset="0"/>
        <a:cs typeface="Lucida Sans Unicode"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35" d="100"/>
          <a:sy n="35" d="100"/>
        </p:scale>
        <p:origin x="-2336" y="-112"/>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notesMaster" Target="notesMasters/notesMaster1.xml"/><Relationship Id="rId28" Type="http://schemas.openxmlformats.org/officeDocument/2006/relationships/printerSettings" Target="printerSettings/printerSettings1.bin"/><Relationship Id="rId29" Type="http://schemas.openxmlformats.org/officeDocument/2006/relationships/presProps" Target="presProps.xml"/><Relationship Id="rId30" Type="http://schemas.openxmlformats.org/officeDocument/2006/relationships/viewProps" Target="viewProps.xml"/><Relationship Id="rId31" Type="http://schemas.openxmlformats.org/officeDocument/2006/relationships/theme" Target="theme/theme1.xml"/><Relationship Id="rId32"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3" name="AutoShape 1"/>
          <p:cNvSpPr>
            <a:spLocks noChangeArrowheads="1"/>
          </p:cNvSpPr>
          <p:nvPr/>
        </p:nvSpPr>
        <p:spPr bwMode="auto">
          <a:xfrm>
            <a:off x="0" y="0"/>
            <a:ext cx="6796088" cy="9928225"/>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
        <p:nvSpPr>
          <p:cNvPr id="3074" name="Rectangle 2"/>
          <p:cNvSpPr>
            <a:spLocks noGrp="1" noChangeArrowheads="1"/>
          </p:cNvSpPr>
          <p:nvPr>
            <p:ph type="hdr"/>
          </p:nvPr>
        </p:nvSpPr>
        <p:spPr bwMode="auto">
          <a:xfrm>
            <a:off x="0" y="0"/>
            <a:ext cx="2944813" cy="49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000" tIns="46800" rIns="90000" bIns="46800" numCol="1" anchor="t" anchorCtr="0" compatLnSpc="1">
            <a:prstTxWarp prst="textNoShape">
              <a:avLst/>
            </a:prstTxWarp>
          </a:bodyPr>
          <a:lstStyle>
            <a:lvl1pPr>
              <a:buSzPct val="45000"/>
              <a:buFont typeface="Wingdings" charset="0"/>
              <a:buNone/>
              <a:tabLst>
                <a:tab pos="723900" algn="l"/>
                <a:tab pos="1447800" algn="l"/>
                <a:tab pos="2171700" algn="l"/>
                <a:tab pos="2895600" algn="l"/>
              </a:tabLst>
              <a:defRPr sz="1200">
                <a:solidFill>
                  <a:srgbClr val="000000"/>
                </a:solidFill>
              </a:defRPr>
            </a:lvl1pPr>
          </a:lstStyle>
          <a:p>
            <a:endParaRPr lang="de-DE"/>
          </a:p>
        </p:txBody>
      </p:sp>
      <p:sp>
        <p:nvSpPr>
          <p:cNvPr id="3075" name="Rectangle 3"/>
          <p:cNvSpPr>
            <a:spLocks noGrp="1" noChangeArrowheads="1"/>
          </p:cNvSpPr>
          <p:nvPr>
            <p:ph type="dt"/>
          </p:nvPr>
        </p:nvSpPr>
        <p:spPr bwMode="auto">
          <a:xfrm>
            <a:off x="3849688" y="0"/>
            <a:ext cx="2944812" cy="49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000" tIns="46800" rIns="90000" bIns="46800" numCol="1" anchor="t" anchorCtr="0" compatLnSpc="1">
            <a:prstTxWarp prst="textNoShape">
              <a:avLst/>
            </a:prstTxWarp>
          </a:bodyPr>
          <a:lstStyle>
            <a:lvl1pPr algn="r">
              <a:buSzPct val="45000"/>
              <a:buFont typeface="Wingdings" charset="0"/>
              <a:buNone/>
              <a:tabLst>
                <a:tab pos="723900" algn="l"/>
                <a:tab pos="1447800" algn="l"/>
                <a:tab pos="2171700" algn="l"/>
                <a:tab pos="2895600" algn="l"/>
              </a:tabLst>
              <a:defRPr sz="1200">
                <a:solidFill>
                  <a:srgbClr val="000000"/>
                </a:solidFill>
              </a:defRPr>
            </a:lvl1pPr>
          </a:lstStyle>
          <a:p>
            <a:endParaRPr lang="de-DE"/>
          </a:p>
        </p:txBody>
      </p:sp>
      <p:sp>
        <p:nvSpPr>
          <p:cNvPr id="3076" name="Rectangle 4"/>
          <p:cNvSpPr>
            <a:spLocks noGrp="1" noChangeArrowheads="1"/>
          </p:cNvSpPr>
          <p:nvPr>
            <p:ph type="sldImg"/>
          </p:nvPr>
        </p:nvSpPr>
        <p:spPr bwMode="auto">
          <a:xfrm>
            <a:off x="917575" y="744538"/>
            <a:ext cx="4960938" cy="372110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sp>
      <p:sp>
        <p:nvSpPr>
          <p:cNvPr id="3077" name="Rectangle 5"/>
          <p:cNvSpPr>
            <a:spLocks noGrp="1" noChangeArrowheads="1"/>
          </p:cNvSpPr>
          <p:nvPr>
            <p:ph type="body"/>
          </p:nvPr>
        </p:nvSpPr>
        <p:spPr bwMode="auto">
          <a:xfrm>
            <a:off x="679450" y="4716463"/>
            <a:ext cx="5437188" cy="4465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000" tIns="46800" rIns="90000" bIns="46800" numCol="1" anchor="t" anchorCtr="0" compatLnSpc="1">
            <a:prstTxWarp prst="textNoShape">
              <a:avLst/>
            </a:prstTxWarp>
          </a:bodyPr>
          <a:lstStyle/>
          <a:p>
            <a:pPr lvl="0"/>
            <a:endParaRPr lang="de-DE"/>
          </a:p>
        </p:txBody>
      </p:sp>
      <p:sp>
        <p:nvSpPr>
          <p:cNvPr id="3078" name="Rectangle 6"/>
          <p:cNvSpPr>
            <a:spLocks noGrp="1" noChangeArrowheads="1"/>
          </p:cNvSpPr>
          <p:nvPr>
            <p:ph type="ftr"/>
          </p:nvPr>
        </p:nvSpPr>
        <p:spPr bwMode="auto">
          <a:xfrm>
            <a:off x="0" y="9429750"/>
            <a:ext cx="2944813" cy="49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000" tIns="46800" rIns="90000" bIns="46800" numCol="1" anchor="b" anchorCtr="0" compatLnSpc="1">
            <a:prstTxWarp prst="textNoShape">
              <a:avLst/>
            </a:prstTxWarp>
          </a:bodyPr>
          <a:lstStyle>
            <a:lvl1pPr>
              <a:buSzPct val="45000"/>
              <a:buFont typeface="Wingdings" charset="0"/>
              <a:buNone/>
              <a:tabLst>
                <a:tab pos="723900" algn="l"/>
                <a:tab pos="1447800" algn="l"/>
                <a:tab pos="2171700" algn="l"/>
                <a:tab pos="2895600" algn="l"/>
              </a:tabLst>
              <a:defRPr sz="1200">
                <a:solidFill>
                  <a:srgbClr val="000000"/>
                </a:solidFill>
              </a:defRPr>
            </a:lvl1pPr>
          </a:lstStyle>
          <a:p>
            <a:endParaRPr lang="de-DE"/>
          </a:p>
        </p:txBody>
      </p:sp>
      <p:sp>
        <p:nvSpPr>
          <p:cNvPr id="3079" name="Rectangle 7"/>
          <p:cNvSpPr>
            <a:spLocks noGrp="1" noChangeArrowheads="1"/>
          </p:cNvSpPr>
          <p:nvPr>
            <p:ph type="sldNum"/>
          </p:nvPr>
        </p:nvSpPr>
        <p:spPr bwMode="auto">
          <a:xfrm>
            <a:off x="3849688" y="9429750"/>
            <a:ext cx="2944812" cy="49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000" tIns="46800" rIns="90000" bIns="46800" numCol="1" anchor="b" anchorCtr="0" compatLnSpc="1">
            <a:prstTxWarp prst="textNoShape">
              <a:avLst/>
            </a:prstTxWarp>
          </a:bodyPr>
          <a:lstStyle>
            <a:lvl1pPr algn="r">
              <a:buSzPct val="45000"/>
              <a:buFont typeface="Wingdings" charset="0"/>
              <a:buNone/>
              <a:tabLst>
                <a:tab pos="723900" algn="l"/>
                <a:tab pos="1447800" algn="l"/>
                <a:tab pos="2171700" algn="l"/>
                <a:tab pos="2895600" algn="l"/>
              </a:tabLst>
              <a:defRPr sz="1200">
                <a:solidFill>
                  <a:srgbClr val="000000"/>
                </a:solidFill>
              </a:defRPr>
            </a:lvl1pPr>
          </a:lstStyle>
          <a:p>
            <a:fld id="{98834DF2-0E4D-9043-B11B-A27387D4ADBE}" type="slidenum">
              <a:rPr lang="de-DE"/>
              <a:pPr/>
              <a:t>‹Nr.›</a:t>
            </a:fld>
            <a:endParaRPr lang="de-DE"/>
          </a:p>
        </p:txBody>
      </p:sp>
    </p:spTree>
    <p:extLst>
      <p:ext uri="{BB962C8B-B14F-4D97-AF65-F5344CB8AC3E}">
        <p14:creationId xmlns:p14="http://schemas.microsoft.com/office/powerpoint/2010/main" val="547096848"/>
      </p:ext>
    </p:extLst>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charset="0"/>
      <a:defRPr sz="1200" kern="1200">
        <a:solidFill>
          <a:srgbClr val="000000"/>
        </a:solidFill>
        <a:latin typeface="Times New Roman" charset="0"/>
        <a:ea typeface="ＭＳ Ｐゴシック" charset="0"/>
        <a:cs typeface="+mn-cs"/>
      </a:defRPr>
    </a:lvl1pPr>
    <a:lvl2pPr marL="742950" indent="-285750" algn="l" defTabSz="449263" rtl="0" eaLnBrk="0" fontAlgn="base" hangingPunct="0">
      <a:spcBef>
        <a:spcPct val="30000"/>
      </a:spcBef>
      <a:spcAft>
        <a:spcPct val="0"/>
      </a:spcAft>
      <a:buClr>
        <a:srgbClr val="000000"/>
      </a:buClr>
      <a:buSzPct val="100000"/>
      <a:buFont typeface="Times New Roman" charset="0"/>
      <a:defRPr sz="1200" kern="1200">
        <a:solidFill>
          <a:srgbClr val="000000"/>
        </a:solidFill>
        <a:latin typeface="Times New Roman" charset="0"/>
        <a:ea typeface="ＭＳ Ｐゴシック" charset="0"/>
        <a:cs typeface="+mn-cs"/>
      </a:defRPr>
    </a:lvl2pPr>
    <a:lvl3pPr marL="1143000" indent="-228600" algn="l" defTabSz="449263" rtl="0" eaLnBrk="0" fontAlgn="base" hangingPunct="0">
      <a:spcBef>
        <a:spcPct val="30000"/>
      </a:spcBef>
      <a:spcAft>
        <a:spcPct val="0"/>
      </a:spcAft>
      <a:buClr>
        <a:srgbClr val="000000"/>
      </a:buClr>
      <a:buSzPct val="100000"/>
      <a:buFont typeface="Times New Roman" charset="0"/>
      <a:defRPr sz="1200" kern="1200">
        <a:solidFill>
          <a:srgbClr val="000000"/>
        </a:solidFill>
        <a:latin typeface="Times New Roman" charset="0"/>
        <a:ea typeface="ＭＳ Ｐゴシック" charset="0"/>
        <a:cs typeface="+mn-cs"/>
      </a:defRPr>
    </a:lvl3pPr>
    <a:lvl4pPr marL="1600200" indent="-228600" algn="l" defTabSz="449263" rtl="0" eaLnBrk="0" fontAlgn="base" hangingPunct="0">
      <a:spcBef>
        <a:spcPct val="30000"/>
      </a:spcBef>
      <a:spcAft>
        <a:spcPct val="0"/>
      </a:spcAft>
      <a:buClr>
        <a:srgbClr val="000000"/>
      </a:buClr>
      <a:buSzPct val="100000"/>
      <a:buFont typeface="Times New Roman" charset="0"/>
      <a:defRPr sz="1200" kern="1200">
        <a:solidFill>
          <a:srgbClr val="000000"/>
        </a:solidFill>
        <a:latin typeface="Times New Roman" charset="0"/>
        <a:ea typeface="ＭＳ Ｐゴシック" charset="0"/>
        <a:cs typeface="+mn-cs"/>
      </a:defRPr>
    </a:lvl4pPr>
    <a:lvl5pPr marL="2057400" indent="-228600" algn="l" defTabSz="449263" rtl="0" eaLnBrk="0" fontAlgn="base" hangingPunct="0">
      <a:spcBef>
        <a:spcPct val="30000"/>
      </a:spcBef>
      <a:spcAft>
        <a:spcPct val="0"/>
      </a:spcAft>
      <a:buClr>
        <a:srgbClr val="000000"/>
      </a:buClr>
      <a:buSzPct val="100000"/>
      <a:buFont typeface="Times New Roman" charset="0"/>
      <a:defRPr sz="1200" kern="1200">
        <a:solidFill>
          <a:srgbClr val="000000"/>
        </a:solidFill>
        <a:latin typeface="Times New Roman"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31CFAFCD-FCE7-174F-A90E-3AF1F8E1819F}" type="slidenum">
              <a:rPr lang="de-DE"/>
              <a:pPr/>
              <a:t>1</a:t>
            </a:fld>
            <a:endParaRPr lang="de-DE"/>
          </a:p>
        </p:txBody>
      </p:sp>
      <p:sp>
        <p:nvSpPr>
          <p:cNvPr id="39937" name="Text Box 1"/>
          <p:cNvSpPr txBox="1">
            <a:spLocks noChangeArrowheads="1"/>
          </p:cNvSpPr>
          <p:nvPr>
            <p:ph type="sldImg"/>
          </p:nvPr>
        </p:nvSpPr>
        <p:spPr bwMode="auto">
          <a:xfrm>
            <a:off x="914400" y="742950"/>
            <a:ext cx="4967288" cy="372586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39938" name="Text Box 2"/>
          <p:cNvSpPr txBox="1">
            <a:spLocks noChangeArrowheads="1"/>
          </p:cNvSpPr>
          <p:nvPr>
            <p:ph type="body" idx="1"/>
          </p:nvPr>
        </p:nvSpPr>
        <p:spPr bwMode="auto">
          <a:xfrm>
            <a:off x="679450" y="4716463"/>
            <a:ext cx="5438775" cy="44672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A5D42454-9BB3-A04F-9336-0EEAD7F44A48}" type="slidenum">
              <a:rPr lang="de-DE"/>
              <a:pPr/>
              <a:t>10</a:t>
            </a:fld>
            <a:endParaRPr lang="de-DE"/>
          </a:p>
        </p:txBody>
      </p:sp>
      <p:sp>
        <p:nvSpPr>
          <p:cNvPr id="50177" name="Text Box 1"/>
          <p:cNvSpPr txBox="1">
            <a:spLocks noChangeArrowheads="1"/>
          </p:cNvSpPr>
          <p:nvPr>
            <p:ph type="sldImg"/>
          </p:nvPr>
        </p:nvSpPr>
        <p:spPr bwMode="auto">
          <a:xfrm>
            <a:off x="1317625" y="382588"/>
            <a:ext cx="4090988" cy="3068637"/>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50178" name="Text Box 2"/>
          <p:cNvSpPr txBox="1">
            <a:spLocks noChangeArrowheads="1"/>
          </p:cNvSpPr>
          <p:nvPr>
            <p:ph type="body" idx="1"/>
          </p:nvPr>
        </p:nvSpPr>
        <p:spPr bwMode="auto">
          <a:xfrm>
            <a:off x="303213" y="3595688"/>
            <a:ext cx="6119812" cy="5588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5pPr>
            <a:lvl6pPr marL="25146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6pPr>
            <a:lvl7pPr marL="29718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7pPr>
            <a:lvl8pPr marL="34290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8pPr>
            <a:lvl9pPr marL="38862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9pPr>
          </a:lstStyle>
          <a:p>
            <a:pPr eaLnBrk="1" hangingPunct="1">
              <a:spcBef>
                <a:spcPts val="450"/>
              </a:spcBef>
              <a:buClrTx/>
              <a:buFontTx/>
              <a:buNone/>
            </a:pPr>
            <a:r>
              <a:rPr lang="de-DE">
                <a:cs typeface="Lucida Sans Unicode" charset="0"/>
              </a:rPr>
              <a:t>Erläuterung zur Folie:</a:t>
            </a:r>
          </a:p>
          <a:p>
            <a:pPr eaLnBrk="1" hangingPunct="1">
              <a:spcBef>
                <a:spcPts val="450"/>
              </a:spcBef>
              <a:buClrTx/>
              <a:buFontTx/>
              <a:buNone/>
            </a:pPr>
            <a:r>
              <a:rPr lang="de-DE">
                <a:cs typeface="Lucida Sans Unicode" charset="0"/>
              </a:rPr>
              <a:t>Diese Folie ist weitgehend selbsterklärend.</a:t>
            </a:r>
          </a:p>
          <a:p>
            <a:pPr eaLnBrk="1" hangingPunct="1">
              <a:spcBef>
                <a:spcPts val="450"/>
              </a:spcBef>
              <a:buClrTx/>
              <a:buFontTx/>
              <a:buNone/>
            </a:pPr>
            <a:endParaRPr lang="de-DE">
              <a:cs typeface="Lucida Sans Unicode" charset="0"/>
            </a:endParaRPr>
          </a:p>
          <a:p>
            <a:pPr eaLnBrk="1" hangingPunct="1">
              <a:spcBef>
                <a:spcPts val="450"/>
              </a:spcBef>
              <a:buFont typeface="Times New Roman" charset="0"/>
              <a:buChar char="•"/>
            </a:pPr>
            <a:r>
              <a:rPr lang="de-DE">
                <a:cs typeface="Lucida Sans Unicode" charset="0"/>
              </a:rPr>
              <a:t>Wichtig ist der zweite Punkt: Meistens machen wir es umgekehrt: Wir planen rigide und erbarmungslos mit uns selbst (als ob wir alles Versäumte nachholen wollten) und drücken dann bei der Umsetzung immer wieder ein Auge zu. Wir sollten jedoch bei der Aufstellung des Plans ausführlich mit uns selbst verhandeln, ob wir auch wirklich bereit sind, diesen Plan umzusetzen oder ob wir ihn modifizieren müssen, damit er nicht zum Antreiber-Plan wird, sondern uns Zuversicht und Orientierung gibt. Erst dann ist er angemessen. Wir spüren das oft im Vorhinein, ob der Plan auch einhaltbar ist oder nur ein Alibi-Plan.</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77D3FBE4-E7B5-FC4E-BE37-A878871DDD54}" type="slidenum">
              <a:rPr lang="de-DE"/>
              <a:pPr/>
              <a:t>11</a:t>
            </a:fld>
            <a:endParaRPr lang="de-DE"/>
          </a:p>
        </p:txBody>
      </p:sp>
      <p:sp>
        <p:nvSpPr>
          <p:cNvPr id="51201" name="Text Box 1"/>
          <p:cNvSpPr txBox="1">
            <a:spLocks noChangeArrowheads="1"/>
          </p:cNvSpPr>
          <p:nvPr>
            <p:ph type="sldImg"/>
          </p:nvPr>
        </p:nvSpPr>
        <p:spPr bwMode="auto">
          <a:xfrm>
            <a:off x="914400" y="742950"/>
            <a:ext cx="4965700" cy="3724275"/>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51202" name="Text Box 2"/>
          <p:cNvSpPr txBox="1">
            <a:spLocks noChangeArrowheads="1"/>
          </p:cNvSpPr>
          <p:nvPr>
            <p:ph type="body" idx="1"/>
          </p:nvPr>
        </p:nvSpPr>
        <p:spPr bwMode="auto">
          <a:xfrm>
            <a:off x="904875" y="4714875"/>
            <a:ext cx="4987925" cy="446881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5pPr>
            <a:lvl6pPr marL="25146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6pPr>
            <a:lvl7pPr marL="29718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7pPr>
            <a:lvl8pPr marL="34290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8pPr>
            <a:lvl9pPr marL="38862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9pPr>
          </a:lstStyle>
          <a:p>
            <a:pPr eaLnBrk="1" hangingPunct="1">
              <a:spcBef>
                <a:spcPts val="450"/>
              </a:spcBef>
              <a:buClrTx/>
              <a:buFontTx/>
              <a:buNone/>
            </a:pPr>
            <a:r>
              <a:rPr lang="de-DE">
                <a:cs typeface="Lucida Sans Unicode" charset="0"/>
              </a:rPr>
              <a:t>Erläuterung zur Folie:</a:t>
            </a:r>
          </a:p>
          <a:p>
            <a:pPr eaLnBrk="1" hangingPunct="1">
              <a:spcBef>
                <a:spcPts val="450"/>
              </a:spcBef>
              <a:buFont typeface="Times New Roman" charset="0"/>
              <a:buChar char="•"/>
            </a:pPr>
            <a:r>
              <a:rPr lang="de-DE">
                <a:cs typeface="Lucida Sans Unicode" charset="0"/>
              </a:rPr>
              <a:t>Wichtig ist auch die Planung nicht am Anfang des neuen Abschnitts, sondern am Ende des alten. Dann bin ich schon vorher orientiert und kann mich rechtzeitig auf das Neue einstellen.</a:t>
            </a:r>
          </a:p>
          <a:p>
            <a:pPr eaLnBrk="1" hangingPunct="1">
              <a:spcBef>
                <a:spcPts val="450"/>
              </a:spcBef>
              <a:buFont typeface="Times New Roman" charset="0"/>
              <a:buChar char="•"/>
            </a:pPr>
            <a:r>
              <a:rPr lang="de-DE">
                <a:cs typeface="Lucida Sans Unicode" charset="0"/>
              </a:rPr>
              <a:t>Der letzte Punkt ist auch extra zu betonen: Es geht darum, dass ein Plan nicht von vornherein gleich optimal angepasst ist, sondern erst ausprobiert werden muss und dann ggfl. verbessert. Hierzu gelten relativ rigide Regeln, die eingehalten werden sollten, weil sonst die gesamte Planung kippen kann: Der Plan ist grundsätzlich stärker am Ist als am Soll zu orientieren, das bedeutet, Geduld zu haben und keine zu großen Schritte auf einmal zu machen. Das bedeutet auch, zunächst einmal das zu planende Verhalten eine Woche lang zu beobachten und zu protokollieren, damit man nicht nur weiß, wo man hin will, sondern vor allem auch, wo man startet.  Pläne verleiten automatisch zu einem übertriebenen Zielbezug und werden damit unrealistisch.</a:t>
            </a:r>
          </a:p>
          <a:p>
            <a:pPr eaLnBrk="1" hangingPunct="1">
              <a:spcBef>
                <a:spcPts val="450"/>
              </a:spcBef>
              <a:buFont typeface="Times New Roman" charset="0"/>
              <a:buChar char="•"/>
            </a:pPr>
            <a:r>
              <a:rPr lang="de-DE">
                <a:cs typeface="Lucida Sans Unicode" charset="0"/>
              </a:rPr>
              <a:t>Also erste Regel: Beim Ist starten und sich in solchen Schritten dem Soll annähern, die auch gelingen und ein Erfolgserlebnis vermitteln. Zweite Regel: Einen Plan nicht gleich umwerfen, wenn etwas dazwischen kommt, sondern versuchen, ihn eine Woche durchzuhalten, dann auswerten und erst dann ggfl. modifizieren. Sinnvolle Grundeinheit für Arbeitspläne ist die Woche.</a:t>
            </a:r>
          </a:p>
          <a:p>
            <a:pPr eaLnBrk="1" hangingPunct="1">
              <a:spcBef>
                <a:spcPts val="450"/>
              </a:spcBef>
              <a:buClrTx/>
              <a:buFontTx/>
              <a:buNone/>
            </a:pPr>
            <a:endParaRPr lang="de-DE">
              <a:cs typeface="Lucida Sans Unicode" charset="0"/>
            </a:endParaRPr>
          </a:p>
          <a:p>
            <a:pPr eaLnBrk="1" hangingPunct="1">
              <a:spcBef>
                <a:spcPts val="450"/>
              </a:spcBef>
              <a:buClrTx/>
              <a:buFontTx/>
              <a:buNone/>
            </a:pPr>
            <a:endParaRPr lang="de-DE">
              <a:cs typeface="Lucida Sans Unicode"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6EA363B9-3851-6C42-9668-0E6EBE680A37}" type="slidenum">
              <a:rPr lang="de-DE"/>
              <a:pPr/>
              <a:t>12</a:t>
            </a:fld>
            <a:endParaRPr lang="de-DE"/>
          </a:p>
        </p:txBody>
      </p:sp>
      <p:sp>
        <p:nvSpPr>
          <p:cNvPr id="53249" name="Text Box 1"/>
          <p:cNvSpPr txBox="1">
            <a:spLocks noChangeArrowheads="1"/>
          </p:cNvSpPr>
          <p:nvPr>
            <p:ph type="sldImg"/>
          </p:nvPr>
        </p:nvSpPr>
        <p:spPr bwMode="auto">
          <a:xfrm>
            <a:off x="917575" y="744538"/>
            <a:ext cx="4962525" cy="3722687"/>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53250" name="Text Box 2"/>
          <p:cNvSpPr txBox="1">
            <a:spLocks noChangeArrowheads="1"/>
          </p:cNvSpPr>
          <p:nvPr>
            <p:ph type="body" idx="1"/>
          </p:nvPr>
        </p:nvSpPr>
        <p:spPr bwMode="auto">
          <a:xfrm>
            <a:off x="679450" y="4716463"/>
            <a:ext cx="5438775" cy="44672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0D9D942D-6A1C-7348-AFF3-66189150F52D}" type="slidenum">
              <a:rPr lang="de-DE"/>
              <a:pPr/>
              <a:t>13</a:t>
            </a:fld>
            <a:endParaRPr lang="de-DE"/>
          </a:p>
        </p:txBody>
      </p:sp>
      <p:sp>
        <p:nvSpPr>
          <p:cNvPr id="54273" name="Text Box 1"/>
          <p:cNvSpPr txBox="1">
            <a:spLocks noChangeArrowheads="1"/>
          </p:cNvSpPr>
          <p:nvPr>
            <p:ph type="sldImg"/>
          </p:nvPr>
        </p:nvSpPr>
        <p:spPr bwMode="auto">
          <a:xfrm>
            <a:off x="914400" y="742950"/>
            <a:ext cx="4965700" cy="3724275"/>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54274" name="Text Box 2"/>
          <p:cNvSpPr txBox="1">
            <a:spLocks noChangeArrowheads="1"/>
          </p:cNvSpPr>
          <p:nvPr>
            <p:ph type="body" idx="1"/>
          </p:nvPr>
        </p:nvSpPr>
        <p:spPr bwMode="auto">
          <a:xfrm>
            <a:off x="679450" y="4716463"/>
            <a:ext cx="5438775" cy="44672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9A8F273A-A422-8B4E-9C65-8EDACEFA0FEE}" type="slidenum">
              <a:rPr lang="de-DE"/>
              <a:pPr/>
              <a:t>14</a:t>
            </a:fld>
            <a:endParaRPr lang="de-DE"/>
          </a:p>
        </p:txBody>
      </p:sp>
      <p:sp>
        <p:nvSpPr>
          <p:cNvPr id="55297" name="Text Box 1"/>
          <p:cNvSpPr txBox="1">
            <a:spLocks noChangeArrowheads="1"/>
          </p:cNvSpPr>
          <p:nvPr>
            <p:ph type="sldImg"/>
          </p:nvPr>
        </p:nvSpPr>
        <p:spPr bwMode="auto">
          <a:xfrm>
            <a:off x="914400" y="742950"/>
            <a:ext cx="4965700" cy="3724275"/>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55298" name="Text Box 2"/>
          <p:cNvSpPr txBox="1">
            <a:spLocks noChangeArrowheads="1"/>
          </p:cNvSpPr>
          <p:nvPr>
            <p:ph type="body" idx="1"/>
          </p:nvPr>
        </p:nvSpPr>
        <p:spPr bwMode="auto">
          <a:xfrm>
            <a:off x="904875" y="4714875"/>
            <a:ext cx="4987925" cy="446881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5pPr>
            <a:lvl6pPr marL="25146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6pPr>
            <a:lvl7pPr marL="29718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7pPr>
            <a:lvl8pPr marL="34290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8pPr>
            <a:lvl9pPr marL="38862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9pPr>
          </a:lstStyle>
          <a:p>
            <a:pPr eaLnBrk="1" hangingPunct="1">
              <a:spcBef>
                <a:spcPts val="450"/>
              </a:spcBef>
              <a:buClrTx/>
              <a:buFontTx/>
              <a:buNone/>
            </a:pPr>
            <a:r>
              <a:rPr lang="de-DE">
                <a:cs typeface="Lucida Sans Unicode" charset="0"/>
              </a:rPr>
              <a:t>Erläuterung zur Folie:</a:t>
            </a:r>
          </a:p>
          <a:p>
            <a:pPr eaLnBrk="1" hangingPunct="1">
              <a:spcBef>
                <a:spcPts val="450"/>
              </a:spcBef>
              <a:buClrTx/>
              <a:buFontTx/>
              <a:buNone/>
            </a:pPr>
            <a:r>
              <a:rPr lang="de-DE">
                <a:cs typeface="Lucida Sans Unicode" charset="0"/>
              </a:rPr>
              <a:t>Es gibt sehr viele Techniken des operativen ZM. Hier werden nur zwei grundlegende vorgestellt, weil es sinnvoll erscheint, im Selbstmanagement mit Techniken eher sparsam und nicht überstrukturiert  zu sein. Aus unserer Erfahrung reichen die beiden Strategien, wenn sie sorgfältig angewandt werden. So einfach sie aussehen, so komplex sind sie doch. Sie kombinieren beide mehrere Aspekte einer sinnvollen Aufgabenplanung.</a:t>
            </a:r>
          </a:p>
          <a:p>
            <a:pPr eaLnBrk="1" hangingPunct="1">
              <a:spcBef>
                <a:spcPts val="450"/>
              </a:spcBef>
              <a:buClrTx/>
              <a:buFontTx/>
              <a:buNone/>
            </a:pPr>
            <a:r>
              <a:rPr lang="de-DE">
                <a:cs typeface="Lucida Sans Unicode" charset="0"/>
              </a:rPr>
              <a:t>Diese beiden grundlegenden Strategien sind die Priorisierung von Aufgaben und  die zielgerichtete Ausrichtung des Arbeitsprozesses. Wer beides kennt und flexibel im Alltag anwendet, kann in der Regel terminierte Aufgaben und Projekte gut erledigen. Es kommt nicht so sehr auf alle möglichen raffinierten Tricks des ZM an, sondern darauf, ob Sie ehrlich mit sich selbst sind und die beiden Strategien konsequent genug anwenden. </a:t>
            </a:r>
          </a:p>
          <a:p>
            <a:pPr eaLnBrk="1" hangingPunct="1">
              <a:spcBef>
                <a:spcPts val="450"/>
              </a:spcBef>
              <a:buClrTx/>
              <a:buFontTx/>
              <a:buNone/>
            </a:pPr>
            <a:endParaRPr lang="de-DE">
              <a:cs typeface="Lucida Sans Unicode"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D941D90A-DAB2-9947-BB91-0420581BB466}" type="slidenum">
              <a:rPr lang="de-DE"/>
              <a:pPr/>
              <a:t>15</a:t>
            </a:fld>
            <a:endParaRPr lang="de-DE"/>
          </a:p>
        </p:txBody>
      </p:sp>
      <p:sp>
        <p:nvSpPr>
          <p:cNvPr id="56321" name="Text Box 1"/>
          <p:cNvSpPr txBox="1">
            <a:spLocks noChangeArrowheads="1"/>
          </p:cNvSpPr>
          <p:nvPr>
            <p:ph type="sldImg"/>
          </p:nvPr>
        </p:nvSpPr>
        <p:spPr bwMode="auto">
          <a:xfrm>
            <a:off x="914400" y="742950"/>
            <a:ext cx="4965700" cy="3724275"/>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56322" name="Text Box 2"/>
          <p:cNvSpPr txBox="1">
            <a:spLocks noChangeArrowheads="1"/>
          </p:cNvSpPr>
          <p:nvPr>
            <p:ph type="body" idx="1"/>
          </p:nvPr>
        </p:nvSpPr>
        <p:spPr bwMode="auto">
          <a:xfrm>
            <a:off x="904875" y="4714875"/>
            <a:ext cx="4987925" cy="446881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5pPr>
            <a:lvl6pPr marL="25146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6pPr>
            <a:lvl7pPr marL="29718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7pPr>
            <a:lvl8pPr marL="34290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8pPr>
            <a:lvl9pPr marL="38862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9pPr>
          </a:lstStyle>
          <a:p>
            <a:pPr eaLnBrk="1" hangingPunct="1">
              <a:spcBef>
                <a:spcPts val="450"/>
              </a:spcBef>
              <a:buClrTx/>
              <a:buFontTx/>
              <a:buNone/>
            </a:pPr>
            <a:r>
              <a:rPr lang="de-DE">
                <a:cs typeface="Lucida Sans Unicode" charset="0"/>
              </a:rPr>
              <a:t>Erläuterung zur Folie:</a:t>
            </a:r>
          </a:p>
          <a:p>
            <a:pPr eaLnBrk="1" hangingPunct="1">
              <a:spcBef>
                <a:spcPts val="450"/>
              </a:spcBef>
              <a:buClrTx/>
              <a:buFontTx/>
              <a:buNone/>
            </a:pPr>
            <a:r>
              <a:rPr lang="de-DE">
                <a:cs typeface="Lucida Sans Unicode" charset="0"/>
              </a:rPr>
              <a:t>Vilfredo Pareto (1848-1923) war ein italienischer Wirtschaftswissenschaftler, Ingenieur und Soziologe. Bereits zu Beginn des 20. Jahrhunderts erkannte er, dass 20 Prozent der italienischen Familien über rund 80 Prozent des Volksvermögens verfügten. Es fiel ihm auf, dass dieses Verhältnis von 80: 20 in vielen Bereichen des Lebens wiederkehrt und formulierte daraus das so genannte „Pareto-Prinzip“, das heute noch als eine wichtige Faustregel gilt. </a:t>
            </a:r>
          </a:p>
          <a:p>
            <a:pPr eaLnBrk="1" hangingPunct="1">
              <a:spcBef>
                <a:spcPts val="450"/>
              </a:spcBef>
              <a:buClrTx/>
              <a:buFontTx/>
              <a:buNone/>
            </a:pPr>
            <a:r>
              <a:rPr lang="de-DE">
                <a:cs typeface="Lucida Sans Unicode" charset="0"/>
              </a:rPr>
              <a:t>Im Zeitmanagement wird das Pareto-Prinzip heran gezogen, um Aufgaben zu Priorisieren und den Drang nach unnötigem Perfektionismus zu unterbinden. Es besagt, dass in 20% der Arbeitszeit wahrscheinlich 80% dessen erledigt wird, was für den Erfolg der Aufgabe ausschlaggebend ist. Die Botschaft lautet also: Verabschiede Dich vom Perfektionismus, denn er raubt Dir unnötig Zeit, und lege Dein Hauptaugenmerk auf die Aufgaben, die den größten Beitrag zur Zielerreichung leisten. Konzentriere Dich auf die effektiven 20 Prozent! Das kann manchmal entlastend sein und dabei helfen, gesetzte Ziele wirklich auch zu erreichen.</a:t>
            </a:r>
          </a:p>
          <a:p>
            <a:pPr eaLnBrk="1" hangingPunct="1">
              <a:spcBef>
                <a:spcPts val="450"/>
              </a:spcBef>
              <a:buClrTx/>
              <a:buFontTx/>
              <a:buNone/>
            </a:pPr>
            <a:endParaRPr lang="de-DE">
              <a:cs typeface="Lucida Sans Unicode" charset="0"/>
            </a:endParaRPr>
          </a:p>
          <a:p>
            <a:pPr eaLnBrk="1" hangingPunct="1">
              <a:spcBef>
                <a:spcPts val="450"/>
              </a:spcBef>
              <a:buClrTx/>
              <a:buFontTx/>
              <a:buNone/>
            </a:pPr>
            <a:endParaRPr lang="de-DE">
              <a:cs typeface="Lucida Sans Unicode" charset="0"/>
            </a:endParaRPr>
          </a:p>
          <a:p>
            <a:pPr eaLnBrk="1" hangingPunct="1">
              <a:spcBef>
                <a:spcPts val="450"/>
              </a:spcBef>
              <a:buClrTx/>
              <a:buFontTx/>
              <a:buNone/>
            </a:pPr>
            <a:endParaRPr lang="de-DE">
              <a:cs typeface="Lucida Sans Unicode"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D4369AE9-F806-3740-8F90-1BA2BCBEE52F}" type="slidenum">
              <a:rPr lang="de-DE"/>
              <a:pPr/>
              <a:t>16</a:t>
            </a:fld>
            <a:endParaRPr lang="de-DE"/>
          </a:p>
        </p:txBody>
      </p:sp>
      <p:sp>
        <p:nvSpPr>
          <p:cNvPr id="60417" name="Text Box 1"/>
          <p:cNvSpPr txBox="1">
            <a:spLocks noChangeArrowheads="1"/>
          </p:cNvSpPr>
          <p:nvPr>
            <p:ph type="sldImg"/>
          </p:nvPr>
        </p:nvSpPr>
        <p:spPr bwMode="auto">
          <a:xfrm>
            <a:off x="917575" y="744538"/>
            <a:ext cx="4962525" cy="3722687"/>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60418" name="Text Box 2"/>
          <p:cNvSpPr txBox="1">
            <a:spLocks noChangeArrowheads="1"/>
          </p:cNvSpPr>
          <p:nvPr>
            <p:ph type="body" idx="1"/>
          </p:nvPr>
        </p:nvSpPr>
        <p:spPr bwMode="auto">
          <a:xfrm>
            <a:off x="679450" y="4716463"/>
            <a:ext cx="5438775" cy="44672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5pPr>
            <a:lvl6pPr marL="25146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6pPr>
            <a:lvl7pPr marL="29718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7pPr>
            <a:lvl8pPr marL="34290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8pPr>
            <a:lvl9pPr marL="38862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9pPr>
          </a:lstStyle>
          <a:p>
            <a:pPr eaLnBrk="1" hangingPunct="1">
              <a:spcBef>
                <a:spcPts val="450"/>
              </a:spcBef>
              <a:buClrTx/>
              <a:buFontTx/>
              <a:buNone/>
            </a:pPr>
            <a:r>
              <a:rPr lang="de-DE">
                <a:cs typeface="Lucida Sans Unicode" charset="0"/>
              </a:rPr>
              <a:t>Nicht ganz deckungsgleich mit den Feldern der Prioritäten-Matrix, aber im Großen und Ganzen ähnlich.</a:t>
            </a:r>
          </a:p>
          <a:p>
            <a:pPr eaLnBrk="1" hangingPunct="1">
              <a:spcBef>
                <a:spcPts val="450"/>
              </a:spcBef>
              <a:buClrTx/>
              <a:buFontTx/>
              <a:buNone/>
            </a:pPr>
            <a:r>
              <a:rPr lang="de-DE">
                <a:cs typeface="Lucida Sans Unicode" charset="0"/>
              </a:rPr>
              <a:t>Der wichtigste Unterschied: die Kann-Aufgaben der Prioritäten-Matrix sind eigentlich eher zu vermeiden, weil sie unter Zeitdruck setzen, die Kann-Aufgaben der ABC-Analyse sind eigentlich keine dringenden und unwichtigen, sondern allgemein weniger wichtige Aufgaben.</a:t>
            </a:r>
          </a:p>
          <a:p>
            <a:pPr eaLnBrk="1" hangingPunct="1">
              <a:spcBef>
                <a:spcPts val="450"/>
              </a:spcBef>
              <a:buClrTx/>
              <a:buFontTx/>
              <a:buNone/>
            </a:pPr>
            <a:r>
              <a:rPr lang="de-DE">
                <a:cs typeface="Lucida Sans Unicode" charset="0"/>
              </a:rPr>
              <a:t>Bei der ABC-Analyse geht es nur nach einer Dimension: Wichtigkeit.</a:t>
            </a:r>
          </a:p>
          <a:p>
            <a:pPr eaLnBrk="1" hangingPunct="1">
              <a:spcBef>
                <a:spcPts val="450"/>
              </a:spcBef>
              <a:buClrTx/>
              <a:buFontTx/>
              <a:buNone/>
            </a:pPr>
            <a:r>
              <a:rPr lang="de-DE">
                <a:cs typeface="Lucida Sans Unicode" charset="0"/>
              </a:rPr>
              <a:t>Vorausgesetzt ist, dass die nur dringlichen Aufgaben entsprechend der Prioritäten-Matrix bereits ausgeschieden sind.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27A6BD24-832C-D24E-B36B-ED58E0269220}" type="slidenum">
              <a:rPr lang="de-DE"/>
              <a:pPr/>
              <a:t>17</a:t>
            </a:fld>
            <a:endParaRPr lang="de-DE"/>
          </a:p>
        </p:txBody>
      </p:sp>
      <p:sp>
        <p:nvSpPr>
          <p:cNvPr id="61441" name="Text Box 1"/>
          <p:cNvSpPr txBox="1">
            <a:spLocks noChangeArrowheads="1"/>
          </p:cNvSpPr>
          <p:nvPr>
            <p:ph type="sldImg"/>
          </p:nvPr>
        </p:nvSpPr>
        <p:spPr bwMode="auto">
          <a:xfrm>
            <a:off x="914400" y="742950"/>
            <a:ext cx="4965700" cy="3724275"/>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61442" name="Text Box 2"/>
          <p:cNvSpPr txBox="1">
            <a:spLocks noChangeArrowheads="1"/>
          </p:cNvSpPr>
          <p:nvPr>
            <p:ph type="body" idx="1"/>
          </p:nvPr>
        </p:nvSpPr>
        <p:spPr bwMode="auto">
          <a:xfrm>
            <a:off x="904875" y="4714875"/>
            <a:ext cx="4987925" cy="446881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5pPr>
            <a:lvl6pPr marL="25146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6pPr>
            <a:lvl7pPr marL="29718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7pPr>
            <a:lvl8pPr marL="34290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8pPr>
            <a:lvl9pPr marL="38862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9pPr>
          </a:lstStyle>
          <a:p>
            <a:pPr eaLnBrk="1" hangingPunct="1">
              <a:spcBef>
                <a:spcPts val="450"/>
              </a:spcBef>
              <a:buClrTx/>
              <a:buFontTx/>
              <a:buNone/>
            </a:pPr>
            <a:r>
              <a:rPr lang="de-DE">
                <a:cs typeface="Lucida Sans Unicode" charset="0"/>
              </a:rPr>
              <a:t>Der Wochen-Rahmenplan ergibt nur eine zeitliche Planung: er sagt mir, zu welchen Tageszeiten ich an meinem Projekt arbeiten will (= im vorliegenden Fall: Eigenarbeit Uni). Er sagt mir noch nicht, was ich im Einzelnen in meiner Eigenarbeitszeit am Montag, Dienstag, usw. tue. Dies ist die inhaltliche Planung, die hier vorgenommen wird und zwar zunächst unabhängig von der zeitlichen Planung. Die Verbindung von zeitlicher und inhaltlicher Planung funktioniert so: Als erstes mache ich einen Zeitüberschlag, der mir sagt, was in etwa realistisch ist. In einem zweiten Schritt nehme ich die Kopplung der anstehenden inhaltlichen Arbeitsschritte mit meinem Wochen-Plan vor.</a:t>
            </a:r>
          </a:p>
          <a:p>
            <a:pPr eaLnBrk="1" hangingPunct="1">
              <a:spcBef>
                <a:spcPts val="450"/>
              </a:spcBef>
              <a:buClrTx/>
              <a:buFontTx/>
              <a:buNone/>
            </a:pPr>
            <a:r>
              <a:rPr lang="de-DE">
                <a:cs typeface="Lucida Sans Unicode" charset="0"/>
              </a:rPr>
              <a:t>Dies ist das Prinzip: zunächst zeitliche und inhaltliche Planung jeweils für sich, dann erst Integration beider Gesichtspunkte. </a:t>
            </a:r>
          </a:p>
          <a:p>
            <a:pPr eaLnBrk="1" hangingPunct="1">
              <a:spcBef>
                <a:spcPts val="450"/>
              </a:spcBef>
              <a:buClrTx/>
              <a:buFontTx/>
              <a:buNone/>
            </a:pPr>
            <a:endParaRPr lang="de-DE">
              <a:cs typeface="Lucida Sans Unicode" charset="0"/>
            </a:endParaRPr>
          </a:p>
          <a:p>
            <a:pPr eaLnBrk="1" hangingPunct="1">
              <a:spcBef>
                <a:spcPts val="450"/>
              </a:spcBef>
              <a:buClrTx/>
              <a:buFontTx/>
              <a:buNone/>
            </a:pPr>
            <a:r>
              <a:rPr lang="de-DE">
                <a:cs typeface="Lucida Sans Unicode" charset="0"/>
              </a:rPr>
              <a:t>Anmerkung: Spalten Sie Ihr Projekt in die kleinsten noch sinnvollen Einheiten auf und formulieren Sie diese als Ziele. D. h. nicht einfach nur „Literaturrecherche“ sondern „Mindestens 2 Überblicksartikel finden und 4 aktuelle Studien zum Thema finden“ etc.</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3D139422-F574-4A43-90CA-DD47F4100C3B}" type="slidenum">
              <a:rPr lang="de-DE"/>
              <a:pPr/>
              <a:t>18</a:t>
            </a:fld>
            <a:endParaRPr lang="de-DE"/>
          </a:p>
        </p:txBody>
      </p:sp>
      <p:sp>
        <p:nvSpPr>
          <p:cNvPr id="62465" name="Text Box 1"/>
          <p:cNvSpPr txBox="1">
            <a:spLocks noChangeArrowheads="1"/>
          </p:cNvSpPr>
          <p:nvPr>
            <p:ph type="sldImg"/>
          </p:nvPr>
        </p:nvSpPr>
        <p:spPr bwMode="auto">
          <a:xfrm>
            <a:off x="914400" y="742950"/>
            <a:ext cx="4965700" cy="3724275"/>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62466" name="Text Box 2"/>
          <p:cNvSpPr txBox="1">
            <a:spLocks noChangeArrowheads="1"/>
          </p:cNvSpPr>
          <p:nvPr>
            <p:ph type="body" idx="1"/>
          </p:nvPr>
        </p:nvSpPr>
        <p:spPr bwMode="auto">
          <a:xfrm>
            <a:off x="904875" y="4714875"/>
            <a:ext cx="4987925" cy="446881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5pPr>
            <a:lvl6pPr marL="25146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6pPr>
            <a:lvl7pPr marL="29718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7pPr>
            <a:lvl8pPr marL="34290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8pPr>
            <a:lvl9pPr marL="38862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9pPr>
          </a:lstStyle>
          <a:p>
            <a:pPr eaLnBrk="1" hangingPunct="1">
              <a:spcBef>
                <a:spcPts val="450"/>
              </a:spcBef>
              <a:buClrTx/>
              <a:buFontTx/>
              <a:buNone/>
            </a:pPr>
            <a:r>
              <a:rPr lang="de-DE">
                <a:cs typeface="Lucida Sans Unicode" charset="0"/>
              </a:rPr>
              <a:t>Dies ist das Beispiel einer To-do-Liste für eine sozialwissenschaftliche Untersuchung (z.B. im Rahmen einer Examensarbeit), damit gezeigt werden kann, wie eine zielbezogene Formulierung der einzelnen Punkte konkret aussehen kann.</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6D168711-6E9E-D341-8FA0-F5D0CB0809DD}" type="slidenum">
              <a:rPr lang="de-DE"/>
              <a:pPr/>
              <a:t>19</a:t>
            </a:fld>
            <a:endParaRPr lang="de-DE"/>
          </a:p>
        </p:txBody>
      </p:sp>
      <p:sp>
        <p:nvSpPr>
          <p:cNvPr id="64513" name="Text Box 1"/>
          <p:cNvSpPr txBox="1">
            <a:spLocks noChangeArrowheads="1"/>
          </p:cNvSpPr>
          <p:nvPr>
            <p:ph type="sldImg"/>
          </p:nvPr>
        </p:nvSpPr>
        <p:spPr bwMode="auto">
          <a:xfrm>
            <a:off x="917575" y="744538"/>
            <a:ext cx="4962525" cy="3722687"/>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64514" name="Text Box 2"/>
          <p:cNvSpPr txBox="1">
            <a:spLocks noChangeArrowheads="1"/>
          </p:cNvSpPr>
          <p:nvPr>
            <p:ph type="body" idx="1"/>
          </p:nvPr>
        </p:nvSpPr>
        <p:spPr bwMode="auto">
          <a:xfrm>
            <a:off x="679450" y="4716463"/>
            <a:ext cx="5438775" cy="44672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5pPr>
            <a:lvl6pPr marL="25146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6pPr>
            <a:lvl7pPr marL="29718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7pPr>
            <a:lvl8pPr marL="34290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8pPr>
            <a:lvl9pPr marL="38862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9pPr>
          </a:lstStyle>
          <a:p>
            <a:pPr eaLnBrk="1" hangingPunct="1">
              <a:spcBef>
                <a:spcPts val="450"/>
              </a:spcBef>
              <a:buClrTx/>
              <a:buFontTx/>
              <a:buNone/>
            </a:pPr>
            <a:r>
              <a:rPr lang="de-DE">
                <a:cs typeface="Lucida Sans Unicode" charset="0"/>
              </a:rPr>
              <a:t>Dies ist eine Zusammenfassung zum operativen Zeitmanagement. Die Fehler zeigen, wie wichtig Planung ist.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FCD9D45F-F2E0-BB4A-B6E6-97BDF499DF76}" type="slidenum">
              <a:rPr lang="de-DE"/>
              <a:pPr/>
              <a:t>2</a:t>
            </a:fld>
            <a:endParaRPr lang="de-DE"/>
          </a:p>
        </p:txBody>
      </p:sp>
      <p:sp>
        <p:nvSpPr>
          <p:cNvPr id="40961" name="Text Box 1"/>
          <p:cNvSpPr txBox="1">
            <a:spLocks noChangeArrowheads="1"/>
          </p:cNvSpPr>
          <p:nvPr>
            <p:ph type="sldImg"/>
          </p:nvPr>
        </p:nvSpPr>
        <p:spPr bwMode="auto">
          <a:xfrm>
            <a:off x="914400" y="742950"/>
            <a:ext cx="4967288" cy="372586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40962" name="Text Box 2"/>
          <p:cNvSpPr txBox="1">
            <a:spLocks noChangeArrowheads="1"/>
          </p:cNvSpPr>
          <p:nvPr>
            <p:ph type="body" idx="1"/>
          </p:nvPr>
        </p:nvSpPr>
        <p:spPr bwMode="auto">
          <a:xfrm>
            <a:off x="679450" y="4716463"/>
            <a:ext cx="5438775" cy="44672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83629E7E-44BF-B343-93F7-A0FEA727B61A}" type="slidenum">
              <a:rPr lang="de-DE"/>
              <a:pPr/>
              <a:t>20</a:t>
            </a:fld>
            <a:endParaRPr lang="de-DE"/>
          </a:p>
        </p:txBody>
      </p:sp>
      <p:sp>
        <p:nvSpPr>
          <p:cNvPr id="66561" name="Text Box 1"/>
          <p:cNvSpPr txBox="1">
            <a:spLocks noChangeArrowheads="1"/>
          </p:cNvSpPr>
          <p:nvPr>
            <p:ph type="sldImg"/>
          </p:nvPr>
        </p:nvSpPr>
        <p:spPr bwMode="auto">
          <a:xfrm>
            <a:off x="917575" y="744538"/>
            <a:ext cx="4962525" cy="3722687"/>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66562" name="Text Box 2"/>
          <p:cNvSpPr txBox="1">
            <a:spLocks noChangeArrowheads="1"/>
          </p:cNvSpPr>
          <p:nvPr>
            <p:ph type="body" idx="1"/>
          </p:nvPr>
        </p:nvSpPr>
        <p:spPr bwMode="auto">
          <a:xfrm>
            <a:off x="679450" y="4716463"/>
            <a:ext cx="5438775" cy="44672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F86D8638-C83E-8E47-9656-3A4681D0E39E}" type="slidenum">
              <a:rPr lang="de-DE"/>
              <a:pPr/>
              <a:t>21</a:t>
            </a:fld>
            <a:endParaRPr lang="de-DE"/>
          </a:p>
        </p:txBody>
      </p:sp>
      <p:sp>
        <p:nvSpPr>
          <p:cNvPr id="67585" name="Text Box 1"/>
          <p:cNvSpPr txBox="1">
            <a:spLocks noChangeArrowheads="1"/>
          </p:cNvSpPr>
          <p:nvPr>
            <p:ph type="sldImg"/>
          </p:nvPr>
        </p:nvSpPr>
        <p:spPr bwMode="auto">
          <a:xfrm>
            <a:off x="914400" y="742950"/>
            <a:ext cx="4965700" cy="3724275"/>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67586" name="Text Box 2"/>
          <p:cNvSpPr txBox="1">
            <a:spLocks noChangeArrowheads="1"/>
          </p:cNvSpPr>
          <p:nvPr>
            <p:ph type="body" idx="1"/>
          </p:nvPr>
        </p:nvSpPr>
        <p:spPr bwMode="auto">
          <a:xfrm>
            <a:off x="904875" y="4714875"/>
            <a:ext cx="4987925" cy="446881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5pPr>
            <a:lvl6pPr marL="25146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6pPr>
            <a:lvl7pPr marL="29718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7pPr>
            <a:lvl8pPr marL="34290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8pPr>
            <a:lvl9pPr marL="38862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9pPr>
          </a:lstStyle>
          <a:p>
            <a:pPr eaLnBrk="1" hangingPunct="1">
              <a:spcBef>
                <a:spcPts val="450"/>
              </a:spcBef>
              <a:buClrTx/>
              <a:buFontTx/>
              <a:buNone/>
            </a:pPr>
            <a:r>
              <a:rPr lang="de-DE">
                <a:cs typeface="Lucida Sans Unicode" charset="0"/>
              </a:rPr>
              <a:t>Hintergrundinformation:</a:t>
            </a:r>
          </a:p>
          <a:p>
            <a:pPr eaLnBrk="1" hangingPunct="1">
              <a:spcBef>
                <a:spcPts val="450"/>
              </a:spcBef>
              <a:buClrTx/>
              <a:buFontTx/>
              <a:buNone/>
            </a:pPr>
            <a:r>
              <a:rPr lang="de-DE">
                <a:cs typeface="Lucida Sans Unicode" charset="0"/>
              </a:rPr>
              <a:t>Auf das Thema „Stress“ wird hier nicht speziell eingegangen, dies findet sich im Block „Umgang mit der Prüfung“. Es wird allerdings unterstellt, dass die Selbstmotivation („Wie bringe ich mich zum zielgerichteten Arbeiten“) gleichzeitig auch ein gewisses Stressmanagement beinhaltet, und zwar in einem doppelten Sinn:</a:t>
            </a:r>
          </a:p>
          <a:p>
            <a:pPr eaLnBrk="1" hangingPunct="1">
              <a:spcBef>
                <a:spcPts val="450"/>
              </a:spcBef>
              <a:buFont typeface="Times New Roman" charset="0"/>
              <a:buChar char="•"/>
            </a:pPr>
            <a:r>
              <a:rPr lang="de-DE">
                <a:cs typeface="Lucida Sans Unicode" charset="0"/>
              </a:rPr>
              <a:t> Es reduziert bereits bestehenden Stress, so etwa vor allem beim Umgang mit inneren Konflikten (Ich sollte eigentlich arbeiten, aber will nicht so recht...)</a:t>
            </a:r>
          </a:p>
          <a:p>
            <a:pPr eaLnBrk="1" hangingPunct="1">
              <a:spcBef>
                <a:spcPts val="450"/>
              </a:spcBef>
              <a:buFont typeface="Times New Roman" charset="0"/>
              <a:buChar char="•"/>
            </a:pPr>
            <a:r>
              <a:rPr lang="de-DE">
                <a:cs typeface="Lucida Sans Unicode" charset="0"/>
              </a:rPr>
              <a:t> Zudem ist das regelmäßige zielgerichtete Arbeiten eine wichtige präventive Strategie gegen Stress. Das Aufstellen von realistischen Plänen und deren Einhaltung schafft einen guten Arbeitsrhythmus und führt zu Selbstvertrauen.</a:t>
            </a:r>
          </a:p>
          <a:p>
            <a:pPr eaLnBrk="1" hangingPunct="1">
              <a:spcBef>
                <a:spcPts val="450"/>
              </a:spcBef>
              <a:buClrTx/>
              <a:buFontTx/>
              <a:buNone/>
            </a:pPr>
            <a:r>
              <a:rPr lang="de-DE">
                <a:cs typeface="Lucida Sans Unicode" charset="0"/>
              </a:rPr>
              <a:t>Insgesamt sind alle Aspekte des Zeitmanagements auch gleichzeitig Formen des guten Umgangs mit (potentiellem) Stress.</a:t>
            </a:r>
          </a:p>
          <a:p>
            <a:pPr eaLnBrk="1" hangingPunct="1">
              <a:spcBef>
                <a:spcPts val="450"/>
              </a:spcBef>
            </a:pPr>
            <a:endParaRPr lang="de-DE">
              <a:cs typeface="Lucida Sans Unicode"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C77CBD89-B184-304D-9947-37155FE1B97A}" type="slidenum">
              <a:rPr lang="de-DE"/>
              <a:pPr/>
              <a:t>22</a:t>
            </a:fld>
            <a:endParaRPr lang="de-DE"/>
          </a:p>
        </p:txBody>
      </p:sp>
      <p:sp>
        <p:nvSpPr>
          <p:cNvPr id="68609" name="Text Box 1"/>
          <p:cNvSpPr txBox="1">
            <a:spLocks noChangeArrowheads="1"/>
          </p:cNvSpPr>
          <p:nvPr>
            <p:ph type="sldImg"/>
          </p:nvPr>
        </p:nvSpPr>
        <p:spPr bwMode="auto">
          <a:xfrm>
            <a:off x="914400" y="742950"/>
            <a:ext cx="4965700" cy="3724275"/>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68610" name="Text Box 2"/>
          <p:cNvSpPr txBox="1">
            <a:spLocks noChangeArrowheads="1"/>
          </p:cNvSpPr>
          <p:nvPr>
            <p:ph type="body" idx="1"/>
          </p:nvPr>
        </p:nvSpPr>
        <p:spPr bwMode="auto">
          <a:xfrm>
            <a:off x="904875" y="4714875"/>
            <a:ext cx="4987925" cy="446881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5pPr>
            <a:lvl6pPr marL="25146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6pPr>
            <a:lvl7pPr marL="29718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7pPr>
            <a:lvl8pPr marL="34290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8pPr>
            <a:lvl9pPr marL="38862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9pPr>
          </a:lstStyle>
          <a:p>
            <a:pPr eaLnBrk="1" hangingPunct="1">
              <a:spcBef>
                <a:spcPts val="450"/>
              </a:spcBef>
              <a:buClrTx/>
              <a:buFontTx/>
              <a:buNone/>
            </a:pPr>
            <a:r>
              <a:rPr lang="de-DE">
                <a:cs typeface="Lucida Sans Unicode" charset="0"/>
              </a:rPr>
              <a:t>In diesen beiden Folien findet sich eine Übersicht über die wichtigsten Prinzipien, sich selbst zu motivieren. Wenn man sie wirklich einhält, dürfte die Motivation in den meisten Fällen gelingen.</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AB7FC099-F60E-B246-8E0A-26C37A599D70}" type="slidenum">
              <a:rPr lang="de-DE"/>
              <a:pPr/>
              <a:t>23</a:t>
            </a:fld>
            <a:endParaRPr lang="de-DE"/>
          </a:p>
        </p:txBody>
      </p:sp>
      <p:sp>
        <p:nvSpPr>
          <p:cNvPr id="69633" name="Text Box 1"/>
          <p:cNvSpPr txBox="1">
            <a:spLocks noChangeArrowheads="1"/>
          </p:cNvSpPr>
          <p:nvPr>
            <p:ph type="sldImg"/>
          </p:nvPr>
        </p:nvSpPr>
        <p:spPr bwMode="auto">
          <a:xfrm>
            <a:off x="914400" y="742950"/>
            <a:ext cx="4965700" cy="3724275"/>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69634" name="Text Box 2"/>
          <p:cNvSpPr txBox="1">
            <a:spLocks noChangeArrowheads="1"/>
          </p:cNvSpPr>
          <p:nvPr>
            <p:ph type="body" idx="1"/>
          </p:nvPr>
        </p:nvSpPr>
        <p:spPr bwMode="auto">
          <a:xfrm>
            <a:off x="904875" y="4714875"/>
            <a:ext cx="4987925" cy="446881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5pPr>
            <a:lvl6pPr marL="25146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6pPr>
            <a:lvl7pPr marL="29718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7pPr>
            <a:lvl8pPr marL="34290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8pPr>
            <a:lvl9pPr marL="38862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9pPr>
          </a:lstStyle>
          <a:p>
            <a:pPr eaLnBrk="1" hangingPunct="1">
              <a:spcBef>
                <a:spcPts val="450"/>
              </a:spcBef>
              <a:buClrTx/>
              <a:buFontTx/>
              <a:buNone/>
            </a:pPr>
            <a:r>
              <a:rPr lang="de-DE">
                <a:cs typeface="Lucida Sans Unicode" charset="0"/>
              </a:rPr>
              <a:t>Das meiste ist selbsterklärend. </a:t>
            </a:r>
          </a:p>
          <a:p>
            <a:pPr eaLnBrk="1" hangingPunct="1">
              <a:spcBef>
                <a:spcPts val="450"/>
              </a:spcBef>
              <a:buClrTx/>
              <a:buFontTx/>
              <a:buNone/>
            </a:pPr>
            <a:r>
              <a:rPr lang="de-DE">
                <a:cs typeface="Lucida Sans Unicode" charset="0"/>
              </a:rPr>
              <a:t>Vielleicht noch etwas zur Aktivierungs- und Störkurve. In aller Regel sind wir vormittags und am späten Nachmittag am leistungsfähigsten. Es kommt dann darauf an, zu diesen Zeiten diejenigen Tätigkeiten zu unternehmen, die am Wichtigsten sind und am meisten Konzentration erfordern, und eben nicht gerade dann Telefonate zu führen, in die Bibliothek oder auf die Bank zu gehen. Das können wir tun, wenn wir eher im Tief sind, also z.B. am frühen Nachmittag. </a:t>
            </a:r>
          </a:p>
          <a:p>
            <a:pPr eaLnBrk="1" hangingPunct="1">
              <a:spcBef>
                <a:spcPts val="450"/>
              </a:spcBef>
              <a:buClrTx/>
              <a:buFontTx/>
              <a:buNone/>
            </a:pPr>
            <a:r>
              <a:rPr lang="de-DE">
                <a:cs typeface="Lucida Sans Unicode" charset="0"/>
              </a:rPr>
              <a:t>Die Störkurve besagt, dass es je nach Arbeitsplatz bestimmte Zeiten gibt, wo wir ungestört sind, und andere, wo Störungen (Telefonanrufe, Besuche, Lärm...) häufig vorkommen. Allerdings kann man häufig auch vorbeugen, indem man solchen Störungen nicht unbedingt immer nachgibt. </a:t>
            </a:r>
          </a:p>
          <a:p>
            <a:pPr eaLnBrk="1" hangingPunct="1">
              <a:spcBef>
                <a:spcPts val="450"/>
              </a:spcBef>
              <a:buClrTx/>
              <a:buFontTx/>
              <a:buNone/>
            </a:pPr>
            <a:endParaRPr lang="de-DE">
              <a:cs typeface="Lucida Sans Unicode"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819C0742-52F7-DD43-9E9F-7653CEF89E9C}" type="slidenum">
              <a:rPr lang="de-DE"/>
              <a:pPr/>
              <a:t>24</a:t>
            </a:fld>
            <a:endParaRPr lang="de-DE"/>
          </a:p>
        </p:txBody>
      </p:sp>
      <p:sp>
        <p:nvSpPr>
          <p:cNvPr id="74753" name="Text Box 1"/>
          <p:cNvSpPr txBox="1">
            <a:spLocks noChangeArrowheads="1"/>
          </p:cNvSpPr>
          <p:nvPr>
            <p:ph type="sldImg"/>
          </p:nvPr>
        </p:nvSpPr>
        <p:spPr bwMode="auto">
          <a:xfrm>
            <a:off x="917575" y="744538"/>
            <a:ext cx="4962525" cy="3722687"/>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74754" name="Text Box 2"/>
          <p:cNvSpPr txBox="1">
            <a:spLocks noChangeArrowheads="1"/>
          </p:cNvSpPr>
          <p:nvPr>
            <p:ph type="body" idx="1"/>
          </p:nvPr>
        </p:nvSpPr>
        <p:spPr bwMode="auto">
          <a:xfrm>
            <a:off x="679450" y="4716463"/>
            <a:ext cx="5438775" cy="44672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93957753-6702-2F47-8CBE-60A5D648A99D}" type="slidenum">
              <a:rPr lang="de-DE"/>
              <a:pPr/>
              <a:t>3</a:t>
            </a:fld>
            <a:endParaRPr lang="de-DE"/>
          </a:p>
        </p:txBody>
      </p:sp>
      <p:sp>
        <p:nvSpPr>
          <p:cNvPr id="41985" name="Text Box 1"/>
          <p:cNvSpPr txBox="1">
            <a:spLocks noChangeArrowheads="1"/>
          </p:cNvSpPr>
          <p:nvPr>
            <p:ph type="sldImg"/>
          </p:nvPr>
        </p:nvSpPr>
        <p:spPr bwMode="auto">
          <a:xfrm>
            <a:off x="914400" y="742950"/>
            <a:ext cx="4965700" cy="3724275"/>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41986" name="Text Box 2"/>
          <p:cNvSpPr txBox="1">
            <a:spLocks noChangeArrowheads="1"/>
          </p:cNvSpPr>
          <p:nvPr>
            <p:ph type="body" idx="1"/>
          </p:nvPr>
        </p:nvSpPr>
        <p:spPr bwMode="auto">
          <a:xfrm>
            <a:off x="904875" y="4714875"/>
            <a:ext cx="4987925" cy="638968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5pPr>
            <a:lvl6pPr marL="25146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6pPr>
            <a:lvl7pPr marL="29718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7pPr>
            <a:lvl8pPr marL="34290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8pPr>
            <a:lvl9pPr marL="38862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9pPr>
          </a:lstStyle>
          <a:p>
            <a:pPr eaLnBrk="1" hangingPunct="1">
              <a:spcBef>
                <a:spcPts val="450"/>
              </a:spcBef>
              <a:buClrTx/>
              <a:buFontTx/>
              <a:buNone/>
            </a:pPr>
            <a:r>
              <a:rPr lang="de-DE">
                <a:cs typeface="Lucida Sans Unicode" charset="0"/>
              </a:rPr>
              <a:t>Erläuterung zur Folie:</a:t>
            </a:r>
          </a:p>
          <a:p>
            <a:pPr eaLnBrk="1" hangingPunct="1">
              <a:spcBef>
                <a:spcPts val="450"/>
              </a:spcBef>
              <a:buClrTx/>
              <a:buFontTx/>
              <a:buNone/>
            </a:pPr>
            <a:r>
              <a:rPr lang="de-DE">
                <a:cs typeface="Lucida Sans Unicode" charset="0"/>
              </a:rPr>
              <a:t>Zunächst wurde unter Zeitmanagement (ZM) im engeren Sinn die termingerechte Planung und und Erledigung von Aufgaben und Projekten verstanden, also die Effektivität und Effizienz des zielgerichteten Arbeitens.</a:t>
            </a:r>
          </a:p>
          <a:p>
            <a:pPr eaLnBrk="1" hangingPunct="1">
              <a:spcBef>
                <a:spcPts val="450"/>
              </a:spcBef>
              <a:buClrTx/>
              <a:buFontTx/>
              <a:buNone/>
            </a:pPr>
            <a:r>
              <a:rPr lang="de-DE">
                <a:cs typeface="Lucida Sans Unicode" charset="0"/>
              </a:rPr>
              <a:t>Mit der Zeit hat sich aber herausgestellt, dass ZM komplexer zu fassen ist im ganz allgemeinen Sinn eines angemessenen Umgangs mit dem Phänomen der Zeit. Da Zeit eine Grundbedingung unserer Existenz ist, wurde ZM dadurch zu der zentralen Selbstmanagement-Fähigkeit.</a:t>
            </a:r>
          </a:p>
          <a:p>
            <a:pPr eaLnBrk="1" hangingPunct="1">
              <a:spcBef>
                <a:spcPts val="450"/>
              </a:spcBef>
              <a:buClrTx/>
              <a:buFontTx/>
              <a:buNone/>
            </a:pPr>
            <a:r>
              <a:rPr lang="de-DE">
                <a:cs typeface="Lucida Sans Unicode" charset="0"/>
              </a:rPr>
              <a:t>Das traditionelle Verständnis von ZM wird hier als „Operatives Zeitmanagement“ bezeichnet. Es wird ergänzt durch die Fähigkeit zur Lebensbalance, das heißt: die Lebenszeit als eines der wertvollsten Güter, die man zur Verfügung hat, so zu verwenden, dass dies den eigenen Lebenszielen und Werten, die man anstrebt, möglichst  entspricht. Es geht also darum, dass man wirklich die persönlich wichtigen Aktivitäten in dem Umfang und zu den Gelegenheiten tut, wie es dem eigenen Lebenskonzept oder Lebenssinn entspricht.  Damit ist das gelungene, ausgeglichene Leben angesprochen, und der dazu gehörige Begriff heißt dann auch Lebensbalance, Zeitbalance oder Work-Life-Balance (wenn man es stärker auf das Gleichgewicht von Privatleben und Arbeit beziehen will).</a:t>
            </a:r>
          </a:p>
          <a:p>
            <a:pPr eaLnBrk="1" hangingPunct="1">
              <a:spcBef>
                <a:spcPts val="450"/>
              </a:spcBef>
              <a:buClrTx/>
              <a:buFontTx/>
              <a:buNone/>
            </a:pPr>
            <a:r>
              <a:rPr lang="de-DE">
                <a:cs typeface="Lucida Sans Unicode" charset="0"/>
              </a:rPr>
              <a:t>Der dritte Aspekt des ZM kommt dadurch ins Spiel, dass wir alle wissen, dass das Aufstellen von Plänen eine Sache ist, deren Umsetzung, die oft nicht gelingt, aber eine ganz andere. Deshalb fragt man im Rahmen eines komplexen ZM-Ansatzes grundsätzlich auch nach der Motivation, Dinge zu tun, sie zu vermeiden, sie aufzuschieben...</a:t>
            </a:r>
          </a:p>
          <a:p>
            <a:pPr eaLnBrk="1" hangingPunct="1">
              <a:spcBef>
                <a:spcPts val="450"/>
              </a:spcBef>
              <a:buClrTx/>
              <a:buFontTx/>
              <a:buNone/>
            </a:pPr>
            <a:r>
              <a:rPr lang="de-DE">
                <a:cs typeface="Lucida Sans Unicode" charset="0"/>
              </a:rPr>
              <a:t>Dann zeigt es sich, dass alle drei Bereiche miteinander zusammen hängen. Die Selbstmotivationsfähigkeit ist die Brücke zwischen einer gelungenen Lebensbalance und dem funktionierenden operativen ZM: Nur wenn mein Leben ausgeglichen ist, bin ich leistungsbereit, kann  angemessene Pläne machen und sie auch umsetzen. </a:t>
            </a:r>
          </a:p>
          <a:p>
            <a:pPr eaLnBrk="1" hangingPunct="1">
              <a:spcBef>
                <a:spcPts val="450"/>
              </a:spcBef>
              <a:buClrTx/>
              <a:buFontTx/>
              <a:buNone/>
            </a:pPr>
            <a:endParaRPr lang="de-DE">
              <a:cs typeface="Lucida Sans Unicode" charset="0"/>
            </a:endParaRPr>
          </a:p>
          <a:p>
            <a:pPr eaLnBrk="1" hangingPunct="1">
              <a:spcBef>
                <a:spcPts val="450"/>
              </a:spcBef>
              <a:buClrTx/>
              <a:buFontTx/>
              <a:buNone/>
            </a:pPr>
            <a:endParaRPr lang="de-DE">
              <a:cs typeface="Lucida Sans Unicode" charset="0"/>
            </a:endParaRPr>
          </a:p>
          <a:p>
            <a:pPr eaLnBrk="1" hangingPunct="1">
              <a:spcBef>
                <a:spcPts val="450"/>
              </a:spcBef>
              <a:buClrTx/>
              <a:buFontTx/>
              <a:buNone/>
            </a:pPr>
            <a:endParaRPr lang="de-DE">
              <a:cs typeface="Lucida Sans Unicode"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2F8E14CE-693D-994B-90FF-6DF59A2160BC}" type="slidenum">
              <a:rPr lang="de-DE"/>
              <a:pPr/>
              <a:t>4</a:t>
            </a:fld>
            <a:endParaRPr lang="de-DE"/>
          </a:p>
        </p:txBody>
      </p:sp>
      <p:sp>
        <p:nvSpPr>
          <p:cNvPr id="43009" name="Text Box 1"/>
          <p:cNvSpPr txBox="1">
            <a:spLocks noChangeArrowheads="1"/>
          </p:cNvSpPr>
          <p:nvPr>
            <p:ph type="sldImg"/>
          </p:nvPr>
        </p:nvSpPr>
        <p:spPr bwMode="auto">
          <a:xfrm>
            <a:off x="917575" y="744538"/>
            <a:ext cx="4962525" cy="3722687"/>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43010" name="Text Box 2"/>
          <p:cNvSpPr txBox="1">
            <a:spLocks noChangeArrowheads="1"/>
          </p:cNvSpPr>
          <p:nvPr>
            <p:ph type="body" idx="1"/>
          </p:nvPr>
        </p:nvSpPr>
        <p:spPr bwMode="auto">
          <a:xfrm>
            <a:off x="679450" y="4716463"/>
            <a:ext cx="5438775" cy="44672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A964C3DD-4A14-824A-AE52-771EF47BC604}" type="slidenum">
              <a:rPr lang="de-DE"/>
              <a:pPr/>
              <a:t>5</a:t>
            </a:fld>
            <a:endParaRPr lang="de-DE"/>
          </a:p>
        </p:txBody>
      </p:sp>
      <p:sp>
        <p:nvSpPr>
          <p:cNvPr id="44033" name="Text Box 1"/>
          <p:cNvSpPr txBox="1">
            <a:spLocks noChangeArrowheads="1"/>
          </p:cNvSpPr>
          <p:nvPr>
            <p:ph type="sldImg"/>
          </p:nvPr>
        </p:nvSpPr>
        <p:spPr bwMode="auto">
          <a:xfrm>
            <a:off x="914400" y="742950"/>
            <a:ext cx="4965700" cy="3724275"/>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44034" name="Text Box 2"/>
          <p:cNvSpPr txBox="1">
            <a:spLocks noChangeArrowheads="1"/>
          </p:cNvSpPr>
          <p:nvPr>
            <p:ph type="body" idx="1"/>
          </p:nvPr>
        </p:nvSpPr>
        <p:spPr bwMode="auto">
          <a:xfrm>
            <a:off x="904875" y="4714875"/>
            <a:ext cx="4987925" cy="446881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5pPr>
            <a:lvl6pPr marL="25146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6pPr>
            <a:lvl7pPr marL="29718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7pPr>
            <a:lvl8pPr marL="34290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8pPr>
            <a:lvl9pPr marL="38862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9pPr>
          </a:lstStyle>
          <a:p>
            <a:pPr eaLnBrk="1" hangingPunct="1">
              <a:spcBef>
                <a:spcPts val="450"/>
              </a:spcBef>
              <a:buClrTx/>
              <a:buFontTx/>
              <a:buNone/>
            </a:pPr>
            <a:r>
              <a:rPr lang="de-DE">
                <a:cs typeface="Lucida Sans Unicode" charset="0"/>
              </a:rPr>
              <a:t>Erläuterung zur Folie:</a:t>
            </a:r>
          </a:p>
          <a:p>
            <a:pPr eaLnBrk="1" hangingPunct="1">
              <a:spcBef>
                <a:spcPts val="450"/>
              </a:spcBef>
              <a:buClrTx/>
              <a:buFontTx/>
              <a:buNone/>
            </a:pPr>
            <a:r>
              <a:rPr lang="de-DE">
                <a:cs typeface="Lucida Sans Unicode" charset="0"/>
              </a:rPr>
              <a:t>Die ersten drei Aspekte sind selbsterklärend. Sie zeigen aber auch die Schwierigkeit, mit der Zeit umzugehen. Wir können sie nicht zum Objekt machen, das wir verändern können. Sie vergeht unabhängig von dem, was wir wollen und machen (anders als etwa unsere finanziellen Ersparnisse). Deswegen geht es beim ZM eigentlich um das, was wir in der Zeit tun, also unser Leben, also nicht direkt um die Zeit, die wir nicht manipulieren können, sondern indirekt, indem wir etwas Sinnvolles tun, etwas erledigen, was wir schon lange vor uns herschieben, indem wir Pläne so machen, dass wir sie auch einhalten können. Man sagt, beim ZM gehe es um das Leben in der Zeit.</a:t>
            </a:r>
          </a:p>
          <a:p>
            <a:pPr eaLnBrk="1" hangingPunct="1">
              <a:spcBef>
                <a:spcPts val="450"/>
              </a:spcBef>
              <a:buClrTx/>
              <a:buFontTx/>
              <a:buNone/>
            </a:pPr>
            <a:r>
              <a:rPr lang="de-DE">
                <a:cs typeface="Lucida Sans Unicode" charset="0"/>
              </a:rPr>
              <a:t>Einer der wichtigsten Aspekte des Lebens in der Zeit, besteht darin, ob wir uns von der Zeit gehetzt oder gezogen fühlen („Objekt“) oder ob wir es schaffen, im richtigen Verhältnis zu ihr stehen, also unser Tempo stimmt und wir sie nutzen können („Subjekt“).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C79F6C01-3D94-234D-B1E9-F97B7C63F0E0}" type="slidenum">
              <a:rPr lang="de-DE"/>
              <a:pPr/>
              <a:t>6</a:t>
            </a:fld>
            <a:endParaRPr lang="de-DE"/>
          </a:p>
        </p:txBody>
      </p:sp>
      <p:sp>
        <p:nvSpPr>
          <p:cNvPr id="45057" name="Text Box 1"/>
          <p:cNvSpPr txBox="1">
            <a:spLocks noChangeArrowheads="1"/>
          </p:cNvSpPr>
          <p:nvPr>
            <p:ph type="sldImg"/>
          </p:nvPr>
        </p:nvSpPr>
        <p:spPr bwMode="auto">
          <a:xfrm>
            <a:off x="917575" y="744538"/>
            <a:ext cx="4962525" cy="3722687"/>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45058" name="Text Box 2"/>
          <p:cNvSpPr txBox="1">
            <a:spLocks noChangeArrowheads="1"/>
          </p:cNvSpPr>
          <p:nvPr>
            <p:ph type="body" idx="1"/>
          </p:nvPr>
        </p:nvSpPr>
        <p:spPr bwMode="auto">
          <a:xfrm>
            <a:off x="679450" y="4716463"/>
            <a:ext cx="5438775" cy="44672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087B97E7-93A3-E54A-9284-BD1DECA4D69C}" type="slidenum">
              <a:rPr lang="de-DE"/>
              <a:pPr/>
              <a:t>7</a:t>
            </a:fld>
            <a:endParaRPr lang="de-DE"/>
          </a:p>
        </p:txBody>
      </p:sp>
      <p:sp>
        <p:nvSpPr>
          <p:cNvPr id="46081" name="Text Box 1"/>
          <p:cNvSpPr txBox="1">
            <a:spLocks noChangeArrowheads="1"/>
          </p:cNvSpPr>
          <p:nvPr>
            <p:ph type="sldImg"/>
          </p:nvPr>
        </p:nvSpPr>
        <p:spPr bwMode="auto">
          <a:xfrm>
            <a:off x="914400" y="742950"/>
            <a:ext cx="4965700" cy="3724275"/>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46082" name="Text Box 2"/>
          <p:cNvSpPr txBox="1">
            <a:spLocks noChangeArrowheads="1"/>
          </p:cNvSpPr>
          <p:nvPr>
            <p:ph type="body" idx="1"/>
          </p:nvPr>
        </p:nvSpPr>
        <p:spPr bwMode="auto">
          <a:xfrm>
            <a:off x="904875" y="4714875"/>
            <a:ext cx="4987925" cy="446881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5pPr>
            <a:lvl6pPr marL="25146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6pPr>
            <a:lvl7pPr marL="29718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7pPr>
            <a:lvl8pPr marL="34290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8pPr>
            <a:lvl9pPr marL="38862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9pPr>
          </a:lstStyle>
          <a:p>
            <a:pPr eaLnBrk="1" hangingPunct="1">
              <a:spcBef>
                <a:spcPts val="450"/>
              </a:spcBef>
              <a:buClrTx/>
              <a:buFontTx/>
              <a:buNone/>
            </a:pPr>
            <a:r>
              <a:rPr lang="de-DE">
                <a:cs typeface="Lucida Sans Unicode" charset="0"/>
              </a:rPr>
              <a:t>Erläuterung zur Folie:</a:t>
            </a:r>
          </a:p>
          <a:p>
            <a:pPr eaLnBrk="1" hangingPunct="1">
              <a:spcBef>
                <a:spcPts val="450"/>
              </a:spcBef>
              <a:buClrTx/>
              <a:buFontTx/>
              <a:buNone/>
            </a:pPr>
            <a:r>
              <a:rPr lang="de-DE">
                <a:cs typeface="Lucida Sans Unicode" charset="0"/>
              </a:rPr>
              <a:t>Im folgenden wird beschrieben, um welche Grundschritte es beim Thema Work-Life- Balance geht. Ich muss wissen, was für mich wichtige Ziele und Aktivitäten sind, und sie angemessen realisieren. Das ist eine Grundaufgabe meiner Lebensführung, die gar nicht so einfach ist.</a:t>
            </a:r>
          </a:p>
          <a:p>
            <a:pPr eaLnBrk="1" hangingPunct="1">
              <a:spcBef>
                <a:spcPts val="450"/>
              </a:spcBef>
              <a:buClrTx/>
              <a:buFontTx/>
              <a:buNone/>
            </a:pPr>
            <a:r>
              <a:rPr lang="de-DE">
                <a:cs typeface="Lucida Sans Unicode" charset="0"/>
              </a:rPr>
              <a:t>Wenn ich das dann etwas schematischer machen will, um mich auch gegen Störungen abzusichern, kann ich das in einen Wochen-Rahmenplan münden lassen. Für diesen Prozess gibt es gewisse Faustregeln, die in den Arbeitsunterlagen und Folien vermerkt sind (z.B. nur 60 % der verfügbaren Zeit verplanen, Pläne immer wieder an der Realität überprüfen...).</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E313E6FB-C2AD-364B-A580-E74F574BFB20}" type="slidenum">
              <a:rPr lang="de-DE"/>
              <a:pPr/>
              <a:t>8</a:t>
            </a:fld>
            <a:endParaRPr lang="de-DE"/>
          </a:p>
        </p:txBody>
      </p:sp>
      <p:sp>
        <p:nvSpPr>
          <p:cNvPr id="48129" name="Text Box 1"/>
          <p:cNvSpPr txBox="1">
            <a:spLocks noChangeArrowheads="1"/>
          </p:cNvSpPr>
          <p:nvPr>
            <p:ph type="sldImg"/>
          </p:nvPr>
        </p:nvSpPr>
        <p:spPr bwMode="auto">
          <a:xfrm>
            <a:off x="914400" y="742950"/>
            <a:ext cx="4965700" cy="3724275"/>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48130" name="Text Box 2"/>
          <p:cNvSpPr txBox="1">
            <a:spLocks noChangeArrowheads="1"/>
          </p:cNvSpPr>
          <p:nvPr>
            <p:ph type="body" idx="1"/>
          </p:nvPr>
        </p:nvSpPr>
        <p:spPr bwMode="auto">
          <a:xfrm>
            <a:off x="904875" y="4714875"/>
            <a:ext cx="4987925" cy="820261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5pPr>
            <a:lvl6pPr marL="25146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6pPr>
            <a:lvl7pPr marL="29718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7pPr>
            <a:lvl8pPr marL="34290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8pPr>
            <a:lvl9pPr marL="38862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9pPr>
          </a:lstStyle>
          <a:p>
            <a:pPr eaLnBrk="1" hangingPunct="1">
              <a:spcBef>
                <a:spcPts val="450"/>
              </a:spcBef>
              <a:buClrTx/>
              <a:buFontTx/>
              <a:buNone/>
            </a:pPr>
            <a:r>
              <a:rPr lang="de-DE">
                <a:cs typeface="Lucida Sans Unicode" charset="0"/>
              </a:rPr>
              <a:t>Der erste Schritt und ansatzweise auch der zweite Schritt wurde bereits in der vorbereitenden Hausaufgabe auf die eigene Person bezogen, das wurde ja mit der vorhergehenden Folie noch einmal aktiviert. Hier wird dann mit dem dritten Schritt, den Wochenplänen, daran angeknüpft.</a:t>
            </a:r>
          </a:p>
          <a:p>
            <a:pPr eaLnBrk="1" hangingPunct="1">
              <a:spcBef>
                <a:spcPts val="450"/>
              </a:spcBef>
              <a:buClrTx/>
              <a:buFontTx/>
              <a:buNone/>
            </a:pPr>
            <a:endParaRPr lang="de-DE">
              <a:cs typeface="Lucida Sans Unicode" charset="0"/>
            </a:endParaRPr>
          </a:p>
          <a:p>
            <a:pPr eaLnBrk="1" hangingPunct="1">
              <a:spcBef>
                <a:spcPts val="450"/>
              </a:spcBef>
              <a:buClrTx/>
              <a:buFontTx/>
              <a:buNone/>
            </a:pPr>
            <a:r>
              <a:rPr lang="de-DE">
                <a:cs typeface="Lucida Sans Unicode" charset="0"/>
              </a:rPr>
              <a:t>Das Prinzip der Work-Life-Balance besagt, dass zwischen allen wesentlichen Lebensbereichen ein Ausgleich bestehen muss, sonst entsteht Stress mit seinen Folgen.</a:t>
            </a:r>
          </a:p>
          <a:p>
            <a:pPr eaLnBrk="1" hangingPunct="1">
              <a:spcBef>
                <a:spcPts val="450"/>
              </a:spcBef>
              <a:buClrTx/>
              <a:buFontTx/>
              <a:buNone/>
            </a:pPr>
            <a:r>
              <a:rPr lang="de-DE">
                <a:cs typeface="Lucida Sans Unicode" charset="0"/>
              </a:rPr>
              <a:t>Oft ist uns nicht bewusst, was für uns wesentliche Lebensbereiche bzw. Lebensinteressen / -qualitäten sind, gerade in Situationen, wo uns Pflichten, Leistungsanforderungen usw. vorgegeben sind. Nicht zu unterschätzen sind auch die eigenen inneren Ansprüche,  die nicht immer alle wesentlichen Bedürfnisse, die wir haben, berücksichtigen. Insofern ist das Thema Zeit- und Lebensbalance ein sehr grundlegendes für Sinn und Erfüllung und damit eben auch für die Leistungsbereitschaft.</a:t>
            </a:r>
          </a:p>
          <a:p>
            <a:pPr eaLnBrk="1" hangingPunct="1">
              <a:spcBef>
                <a:spcPts val="450"/>
              </a:spcBef>
              <a:buClrTx/>
              <a:buFontTx/>
              <a:buNone/>
            </a:pPr>
            <a:endParaRPr lang="de-DE">
              <a:cs typeface="Lucida Sans Unicode" charset="0"/>
            </a:endParaRPr>
          </a:p>
          <a:p>
            <a:pPr eaLnBrk="1" hangingPunct="1">
              <a:spcBef>
                <a:spcPts val="450"/>
              </a:spcBef>
              <a:buClrTx/>
              <a:buFontTx/>
              <a:buNone/>
            </a:pPr>
            <a:r>
              <a:rPr lang="de-DE">
                <a:cs typeface="Lucida Sans Unicode" charset="0"/>
              </a:rPr>
              <a:t>Ein Wochenplan soll keine Zwangsjacke sein, sondern ein Rahmen, der mit Orientierung gibt, der aber auch ein Freiraum ist, meine Ziele zu realisieren. Es ist wichtig, diese Potenz, Freiräume überhaupt zu ermöglichen, zu betonen. Ein Plan, der mich nur einschränkt, ist per se ein schlechter Plan, weil ich ihn wahrscheinlich nicht einhalten werde. Die Frage ist also nicht: Planung – ja oder nein, sondern: Wie kann ich angemessen planen? Dies können viele Leute nicht, manche davon lehnen das Planen an sich ab, anstatt zu sehen, dass sie nicht gut planen können.</a:t>
            </a:r>
          </a:p>
          <a:p>
            <a:pPr eaLnBrk="1" hangingPunct="1">
              <a:spcBef>
                <a:spcPts val="450"/>
              </a:spcBef>
              <a:buClrTx/>
              <a:buFontTx/>
              <a:buNone/>
            </a:pPr>
            <a:r>
              <a:rPr lang="de-DE">
                <a:cs typeface="Lucida Sans Unicode" charset="0"/>
              </a:rPr>
              <a:t>Ein Plan muss also als eine freiwillig und gern eingegangene Vereinbarung mit sich selbst getroffen werden.</a:t>
            </a:r>
          </a:p>
          <a:p>
            <a:pPr eaLnBrk="1" hangingPunct="1">
              <a:spcBef>
                <a:spcPts val="450"/>
              </a:spcBef>
              <a:buClrTx/>
              <a:buFontTx/>
              <a:buNone/>
            </a:pPr>
            <a:r>
              <a:rPr lang="de-DE">
                <a:cs typeface="Lucida Sans Unicode" charset="0"/>
              </a:rPr>
              <a:t>Er sollte viel Freiraum enthalten (Puffer von 40%), weil das Leben auch Überraschungen bietet und bieten können soll. Er sollte des weiteren alle wesentlichen Interessen und Lebensbereiche berücksichtigen. Dies kommt ja in dem Schema für die Zeitverteilung in der vorbereitenden Hausaufgabe zum Ausdruck. Alle diese Kategorien von Pflicht und Neigung müssen enthalten sein: Schlaf, Ruhe / Muße, Freizeit, soziale Kontakte, Erledigungen, Arbeit…</a:t>
            </a:r>
          </a:p>
          <a:p>
            <a:pPr eaLnBrk="1" hangingPunct="1">
              <a:spcBef>
                <a:spcPts val="450"/>
              </a:spcBef>
              <a:buClrTx/>
              <a:buFontTx/>
              <a:buNone/>
            </a:pPr>
            <a:r>
              <a:rPr lang="de-DE">
                <a:cs typeface="Lucida Sans Unicode" charset="0"/>
              </a:rPr>
              <a:t>Deshalb die drei Schritte für die Erstellung eines Wochenplans auf der Folie:</a:t>
            </a:r>
          </a:p>
          <a:p>
            <a:pPr eaLnBrk="1" hangingPunct="1">
              <a:spcBef>
                <a:spcPts val="450"/>
              </a:spcBef>
              <a:buFont typeface="Times New Roman" charset="0"/>
              <a:buChar char="-"/>
            </a:pPr>
            <a:r>
              <a:rPr lang="de-DE">
                <a:cs typeface="Lucida Sans Unicode" charset="0"/>
              </a:rPr>
              <a:t>Wichtige Aktivitäten der einzelnen Lebensbereiche bestimmen: Was will / muss ich in Studium, Job, Alltag, sozialem Leben, Freizeit… tun?</a:t>
            </a:r>
          </a:p>
          <a:p>
            <a:pPr eaLnBrk="1" hangingPunct="1">
              <a:spcBef>
                <a:spcPts val="450"/>
              </a:spcBef>
              <a:buFont typeface="Times New Roman" charset="0"/>
              <a:buChar char="-"/>
            </a:pPr>
            <a:r>
              <a:rPr lang="de-DE">
                <a:cs typeface="Lucida Sans Unicode" charset="0"/>
              </a:rPr>
              <a:t>Diesen Bereichen in einem ausgewogenen Verhältnis Zeit einräumen</a:t>
            </a:r>
          </a:p>
          <a:p>
            <a:pPr eaLnBrk="1" hangingPunct="1">
              <a:spcBef>
                <a:spcPts val="450"/>
              </a:spcBef>
              <a:buFont typeface="Times New Roman" charset="0"/>
              <a:buChar char="-"/>
            </a:pPr>
            <a:r>
              <a:rPr lang="de-DE">
                <a:cs typeface="Lucida Sans Unicode" charset="0"/>
              </a:rPr>
              <a:t>Diesen Plan (Soll) mit der tatsächlichen Zeitverteilung (Ist) vergleichen und wochenweise in machbaren Schritten annähern, falls eine Diskrepanz zwischen Ist und soll besteht (,was häufig der Fall ist).  Wichtig für das Studium ist vor allen Dingen, dass Zeiten für das selbst gesteuerte Arbeiten festgelegt und eingehalten werden.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8BEC8A1E-197D-8D49-A859-1992E27B557B}" type="slidenum">
              <a:rPr lang="de-DE"/>
              <a:pPr/>
              <a:t>9</a:t>
            </a:fld>
            <a:endParaRPr lang="de-DE"/>
          </a:p>
        </p:txBody>
      </p:sp>
      <p:sp>
        <p:nvSpPr>
          <p:cNvPr id="49153" name="Text Box 1"/>
          <p:cNvSpPr txBox="1">
            <a:spLocks noChangeArrowheads="1"/>
          </p:cNvSpPr>
          <p:nvPr>
            <p:ph type="sldImg"/>
          </p:nvPr>
        </p:nvSpPr>
        <p:spPr bwMode="auto">
          <a:xfrm>
            <a:off x="914400" y="742950"/>
            <a:ext cx="4965700" cy="3724275"/>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49154" name="Text Box 2"/>
          <p:cNvSpPr txBox="1">
            <a:spLocks noChangeArrowheads="1"/>
          </p:cNvSpPr>
          <p:nvPr>
            <p:ph type="body" idx="1"/>
          </p:nvPr>
        </p:nvSpPr>
        <p:spPr bwMode="auto">
          <a:xfrm>
            <a:off x="904875" y="4714875"/>
            <a:ext cx="4987925" cy="446881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5pPr>
            <a:lvl6pPr marL="25146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6pPr>
            <a:lvl7pPr marL="29718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7pPr>
            <a:lvl8pPr marL="34290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8pPr>
            <a:lvl9pPr marL="38862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9pPr>
          </a:lstStyle>
          <a:p>
            <a:pPr eaLnBrk="1" hangingPunct="1">
              <a:spcBef>
                <a:spcPts val="450"/>
              </a:spcBef>
              <a:buClrTx/>
              <a:buFontTx/>
              <a:buNone/>
            </a:pPr>
            <a:r>
              <a:rPr lang="de-DE">
                <a:cs typeface="Lucida Sans Unicode" charset="0"/>
              </a:rPr>
              <a:t>Hier sollte auch Bezug zur vergangenen Hausaufgabe genommen werden. Dort ist die Kategorie „Freizeit“ unterteilt in drei Subkategorien (Soziales Leben, aktive Freizeit, Muße). Im Hinterkopf der Teilnehmer sollte unbedingt präsent bleiben, dass sie innerhalb der Kategorie „Freizeit“eine Balance zwischen diesen drei Aspekten herstellen sollten.</a:t>
            </a:r>
          </a:p>
          <a:p>
            <a:pPr eaLnBrk="1" hangingPunct="1">
              <a:spcBef>
                <a:spcPts val="450"/>
              </a:spcBef>
              <a:buClrTx/>
              <a:buFontTx/>
              <a:buNone/>
            </a:pPr>
            <a:r>
              <a:rPr lang="de-DE">
                <a:cs typeface="Lucida Sans Unicode" charset="0"/>
              </a:rPr>
              <a:t>Job und Erledigungen sind – anders als in der Hausaufgabe – getrennt aufgeführt, weil diese für die konkrete Wochenplanung wichtig sind. Beim Zeitkuchen ist dies nicht der Fall, von daher kann man dort beides in einer Kategorie zusammen fassen. </a:t>
            </a:r>
          </a:p>
          <a:p>
            <a:pPr eaLnBrk="1" hangingPunct="1">
              <a:spcBef>
                <a:spcPts val="450"/>
              </a:spcBef>
              <a:buClrTx/>
              <a:buFontTx/>
              <a:buNone/>
            </a:pPr>
            <a:r>
              <a:rPr lang="de-DE">
                <a:cs typeface="Lucida Sans Unicode" charset="0"/>
              </a:rPr>
              <a:t>Ebenso sollte erwähnt werden, dass der Schlaf in dieser Folie aus Platzgründen nicht aufgenommen ist; er ist jedoch wichtig. Die Zeiten des Aufstehens und  Zu-Bett-Gehens sind auf jeden Fall in die Planung mit einzubeziehen.</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Mastertitelformat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Master-Untertitelformat bearbeiten</a:t>
            </a:r>
            <a:endParaRPr lang="de-DE"/>
          </a:p>
        </p:txBody>
      </p:sp>
    </p:spTree>
    <p:extLst>
      <p:ext uri="{BB962C8B-B14F-4D97-AF65-F5344CB8AC3E}">
        <p14:creationId xmlns:p14="http://schemas.microsoft.com/office/powerpoint/2010/main" val="8096738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a:p>
        </p:txBody>
      </p:sp>
      <p:sp>
        <p:nvSpPr>
          <p:cNvPr id="3" name="Vertikaler Textplatzhalter 2"/>
          <p:cNvSpPr>
            <a:spLocks noGrp="1"/>
          </p:cNvSpPr>
          <p:nvPr>
            <p:ph type="body" orient="vert" idx="1"/>
          </p:nvPr>
        </p:nvSpPr>
        <p:spPr/>
        <p:txBody>
          <a:bodyPr vert="eaVert"/>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extLst>
      <p:ext uri="{BB962C8B-B14F-4D97-AF65-F5344CB8AC3E}">
        <p14:creationId xmlns:p14="http://schemas.microsoft.com/office/powerpoint/2010/main" val="10752882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553200" y="273050"/>
            <a:ext cx="2132013" cy="6278563"/>
          </a:xfrm>
        </p:spPr>
        <p:txBody>
          <a:bodyPr vert="eaVert"/>
          <a:lstStyle/>
          <a:p>
            <a:r>
              <a:rPr lang="de-DE" smtClean="0"/>
              <a:t>Mastertitelformat bearbeiten</a:t>
            </a:r>
            <a:endParaRPr lang="de-DE"/>
          </a:p>
        </p:txBody>
      </p:sp>
      <p:sp>
        <p:nvSpPr>
          <p:cNvPr id="3" name="Vertikaler Textplatzhalter 2"/>
          <p:cNvSpPr>
            <a:spLocks noGrp="1"/>
          </p:cNvSpPr>
          <p:nvPr>
            <p:ph type="body" orient="vert" idx="1"/>
          </p:nvPr>
        </p:nvSpPr>
        <p:spPr>
          <a:xfrm>
            <a:off x="152400" y="273050"/>
            <a:ext cx="6248400" cy="6278563"/>
          </a:xfrm>
        </p:spPr>
        <p:txBody>
          <a:bodyPr vert="eaVert"/>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extLst>
      <p:ext uri="{BB962C8B-B14F-4D97-AF65-F5344CB8AC3E}">
        <p14:creationId xmlns:p14="http://schemas.microsoft.com/office/powerpoint/2010/main" val="19525555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el, Text und Inhal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8228013" cy="1143000"/>
          </a:xfrm>
        </p:spPr>
        <p:txBody>
          <a:bodyPr/>
          <a:lstStyle/>
          <a:p>
            <a:r>
              <a:rPr lang="de-DE" smtClean="0"/>
              <a:t>Mastertitelformat bearbeiten</a:t>
            </a:r>
            <a:endParaRPr lang="de-DE"/>
          </a:p>
        </p:txBody>
      </p:sp>
      <p:sp>
        <p:nvSpPr>
          <p:cNvPr id="3" name="Textplatzhalter 2"/>
          <p:cNvSpPr>
            <a:spLocks noGrp="1"/>
          </p:cNvSpPr>
          <p:nvPr>
            <p:ph type="body" sz="half" idx="1"/>
          </p:nvPr>
        </p:nvSpPr>
        <p:spPr>
          <a:xfrm>
            <a:off x="152400" y="1258888"/>
            <a:ext cx="4075113" cy="5292725"/>
          </a:xfrm>
        </p:spPr>
        <p:txBody>
          <a:body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379913" y="1258888"/>
            <a:ext cx="4076700" cy="5292725"/>
          </a:xfrm>
        </p:spPr>
        <p:txBody>
          <a:body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extLst>
      <p:ext uri="{BB962C8B-B14F-4D97-AF65-F5344CB8AC3E}">
        <p14:creationId xmlns:p14="http://schemas.microsoft.com/office/powerpoint/2010/main" val="16451269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Mastertitelformat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Master-Untertitelformat bearbeiten</a:t>
            </a:r>
            <a:endParaRPr lang="de-DE"/>
          </a:p>
        </p:txBody>
      </p:sp>
    </p:spTree>
    <p:extLst>
      <p:ext uri="{BB962C8B-B14F-4D97-AF65-F5344CB8AC3E}">
        <p14:creationId xmlns:p14="http://schemas.microsoft.com/office/powerpoint/2010/main" val="21398297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a:p>
        </p:txBody>
      </p:sp>
      <p:sp>
        <p:nvSpPr>
          <p:cNvPr id="3" name="Inhaltsplatzhalter 2"/>
          <p:cNvSpPr>
            <a:spLocks noGrp="1"/>
          </p:cNvSpPr>
          <p:nvPr>
            <p:ph idx="1"/>
          </p:nvPr>
        </p:nvSpPr>
        <p:spPr/>
        <p:txBody>
          <a:body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extLst>
      <p:ext uri="{BB962C8B-B14F-4D97-AF65-F5344CB8AC3E}">
        <p14:creationId xmlns:p14="http://schemas.microsoft.com/office/powerpoint/2010/main" val="23771245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Mastertitelformat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Mastertextformat bearbeiten</a:t>
            </a:r>
          </a:p>
        </p:txBody>
      </p:sp>
    </p:spTree>
    <p:extLst>
      <p:ext uri="{BB962C8B-B14F-4D97-AF65-F5344CB8AC3E}">
        <p14:creationId xmlns:p14="http://schemas.microsoft.com/office/powerpoint/2010/main" val="4519181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a:p>
        </p:txBody>
      </p:sp>
      <p:sp>
        <p:nvSpPr>
          <p:cNvPr id="3" name="Inhaltsplatzhalter 2"/>
          <p:cNvSpPr>
            <a:spLocks noGrp="1"/>
          </p:cNvSpPr>
          <p:nvPr>
            <p:ph sz="half" idx="1"/>
          </p:nvPr>
        </p:nvSpPr>
        <p:spPr>
          <a:xfrm>
            <a:off x="457200" y="1604963"/>
            <a:ext cx="4037013"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6613" y="1604963"/>
            <a:ext cx="4038600"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extLst>
      <p:ext uri="{BB962C8B-B14F-4D97-AF65-F5344CB8AC3E}">
        <p14:creationId xmlns:p14="http://schemas.microsoft.com/office/powerpoint/2010/main" val="28133157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smtClean="0"/>
              <a:t>Mastertitelformat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Mastertextformat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Mastertextformat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extLst>
      <p:ext uri="{BB962C8B-B14F-4D97-AF65-F5344CB8AC3E}">
        <p14:creationId xmlns:p14="http://schemas.microsoft.com/office/powerpoint/2010/main" val="10486804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a:p>
        </p:txBody>
      </p:sp>
    </p:spTree>
    <p:extLst>
      <p:ext uri="{BB962C8B-B14F-4D97-AF65-F5344CB8AC3E}">
        <p14:creationId xmlns:p14="http://schemas.microsoft.com/office/powerpoint/2010/main" val="9943502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0496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a:p>
        </p:txBody>
      </p:sp>
      <p:sp>
        <p:nvSpPr>
          <p:cNvPr id="3" name="Inhaltsplatzhalter 2"/>
          <p:cNvSpPr>
            <a:spLocks noGrp="1"/>
          </p:cNvSpPr>
          <p:nvPr>
            <p:ph idx="1"/>
          </p:nvPr>
        </p:nvSpPr>
        <p:spPr/>
        <p:txBody>
          <a:body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extLst>
      <p:ext uri="{BB962C8B-B14F-4D97-AF65-F5344CB8AC3E}">
        <p14:creationId xmlns:p14="http://schemas.microsoft.com/office/powerpoint/2010/main" val="357203959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Inhalt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Mastertitelformat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Mastertextformat bearbeiten</a:t>
            </a:r>
          </a:p>
        </p:txBody>
      </p:sp>
    </p:spTree>
    <p:extLst>
      <p:ext uri="{BB962C8B-B14F-4D97-AF65-F5344CB8AC3E}">
        <p14:creationId xmlns:p14="http://schemas.microsoft.com/office/powerpoint/2010/main" val="336309553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Bild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Mastertitelformat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Mastertextformat bearbeiten</a:t>
            </a:r>
          </a:p>
        </p:txBody>
      </p:sp>
    </p:spTree>
    <p:extLst>
      <p:ext uri="{BB962C8B-B14F-4D97-AF65-F5344CB8AC3E}">
        <p14:creationId xmlns:p14="http://schemas.microsoft.com/office/powerpoint/2010/main" val="6375309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a:p>
        </p:txBody>
      </p:sp>
      <p:sp>
        <p:nvSpPr>
          <p:cNvPr id="3" name="Vertikaler Textplatzhalter 2"/>
          <p:cNvSpPr>
            <a:spLocks noGrp="1"/>
          </p:cNvSpPr>
          <p:nvPr>
            <p:ph type="body" orient="vert" idx="1"/>
          </p:nvPr>
        </p:nvSpPr>
        <p:spPr/>
        <p:txBody>
          <a:bodyPr vert="eaVert"/>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extLst>
      <p:ext uri="{BB962C8B-B14F-4D97-AF65-F5344CB8AC3E}">
        <p14:creationId xmlns:p14="http://schemas.microsoft.com/office/powerpoint/2010/main" val="24974151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1447800"/>
            <a:ext cx="2055813" cy="4681538"/>
          </a:xfrm>
        </p:spPr>
        <p:txBody>
          <a:bodyPr vert="eaVert"/>
          <a:lstStyle/>
          <a:p>
            <a:r>
              <a:rPr lang="de-DE" smtClean="0"/>
              <a:t>Mastertitelformat bearbeiten</a:t>
            </a:r>
            <a:endParaRPr lang="de-DE"/>
          </a:p>
        </p:txBody>
      </p:sp>
      <p:sp>
        <p:nvSpPr>
          <p:cNvPr id="3" name="Vertikaler Textplatzhalter 2"/>
          <p:cNvSpPr>
            <a:spLocks noGrp="1"/>
          </p:cNvSpPr>
          <p:nvPr>
            <p:ph type="body" orient="vert" idx="1"/>
          </p:nvPr>
        </p:nvSpPr>
        <p:spPr>
          <a:xfrm>
            <a:off x="457200" y="1447800"/>
            <a:ext cx="6019800" cy="4681538"/>
          </a:xfrm>
        </p:spPr>
        <p:txBody>
          <a:bodyPr vert="eaVert"/>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extLst>
      <p:ext uri="{BB962C8B-B14F-4D97-AF65-F5344CB8AC3E}">
        <p14:creationId xmlns:p14="http://schemas.microsoft.com/office/powerpoint/2010/main" val="176517367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685800" y="1447800"/>
            <a:ext cx="7770813" cy="1141413"/>
          </a:xfrm>
        </p:spPr>
        <p:txBody>
          <a:bodyPr/>
          <a:lstStyle/>
          <a:p>
            <a:r>
              <a:rPr lang="de-DE" smtClean="0"/>
              <a:t>Mastertitelformat bearbeiten</a:t>
            </a:r>
            <a:endParaRPr lang="de-DE"/>
          </a:p>
        </p:txBody>
      </p:sp>
    </p:spTree>
    <p:extLst>
      <p:ext uri="{BB962C8B-B14F-4D97-AF65-F5344CB8AC3E}">
        <p14:creationId xmlns:p14="http://schemas.microsoft.com/office/powerpoint/2010/main" val="16505597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Mastertitelformat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Mastertextformat bearbeiten</a:t>
            </a:r>
          </a:p>
        </p:txBody>
      </p:sp>
    </p:spTree>
    <p:extLst>
      <p:ext uri="{BB962C8B-B14F-4D97-AF65-F5344CB8AC3E}">
        <p14:creationId xmlns:p14="http://schemas.microsoft.com/office/powerpoint/2010/main" val="10450145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a:p>
        </p:txBody>
      </p:sp>
      <p:sp>
        <p:nvSpPr>
          <p:cNvPr id="3" name="Inhaltsplatzhalter 2"/>
          <p:cNvSpPr>
            <a:spLocks noGrp="1"/>
          </p:cNvSpPr>
          <p:nvPr>
            <p:ph sz="half" idx="1"/>
          </p:nvPr>
        </p:nvSpPr>
        <p:spPr>
          <a:xfrm>
            <a:off x="152400" y="1258888"/>
            <a:ext cx="4075113" cy="5292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379913" y="1258888"/>
            <a:ext cx="4076700" cy="5292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extLst>
      <p:ext uri="{BB962C8B-B14F-4D97-AF65-F5344CB8AC3E}">
        <p14:creationId xmlns:p14="http://schemas.microsoft.com/office/powerpoint/2010/main" val="5321249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smtClean="0"/>
              <a:t>Mastertitelformat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Mastertextformat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Mastertextformat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extLst>
      <p:ext uri="{BB962C8B-B14F-4D97-AF65-F5344CB8AC3E}">
        <p14:creationId xmlns:p14="http://schemas.microsoft.com/office/powerpoint/2010/main" val="34614053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a:p>
        </p:txBody>
      </p:sp>
    </p:spTree>
    <p:extLst>
      <p:ext uri="{BB962C8B-B14F-4D97-AF65-F5344CB8AC3E}">
        <p14:creationId xmlns:p14="http://schemas.microsoft.com/office/powerpoint/2010/main" val="6290977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83294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Mastertitelformat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Mastertextformat bearbeiten</a:t>
            </a:r>
          </a:p>
        </p:txBody>
      </p:sp>
    </p:spTree>
    <p:extLst>
      <p:ext uri="{BB962C8B-B14F-4D97-AF65-F5344CB8AC3E}">
        <p14:creationId xmlns:p14="http://schemas.microsoft.com/office/powerpoint/2010/main" val="23004073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Mastertitelformat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Mastertextformat bearbeiten</a:t>
            </a:r>
          </a:p>
        </p:txBody>
      </p:sp>
    </p:spTree>
    <p:extLst>
      <p:ext uri="{BB962C8B-B14F-4D97-AF65-F5344CB8AC3E}">
        <p14:creationId xmlns:p14="http://schemas.microsoft.com/office/powerpoint/2010/main" val="10282464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theme" Target="../theme/theme2.xml"/><Relationship Id="rId14" Type="http://schemas.openxmlformats.org/officeDocument/2006/relationships/image" Target="../media/image1.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5" name="Rectangle 1"/>
          <p:cNvSpPr>
            <a:spLocks noChangeArrowheads="1"/>
          </p:cNvSpPr>
          <p:nvPr/>
        </p:nvSpPr>
        <p:spPr bwMode="auto">
          <a:xfrm>
            <a:off x="0" y="0"/>
            <a:ext cx="1476375" cy="692150"/>
          </a:xfrm>
          <a:prstGeom prst="rect">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
        <p:nvSpPr>
          <p:cNvPr id="1026" name="Rectangle 2"/>
          <p:cNvSpPr>
            <a:spLocks noGrp="1" noChangeArrowheads="1"/>
          </p:cNvSpPr>
          <p:nvPr>
            <p:ph type="body" idx="1"/>
          </p:nvPr>
        </p:nvSpPr>
        <p:spPr bwMode="auto">
          <a:xfrm>
            <a:off x="152400" y="1258888"/>
            <a:ext cx="8304213" cy="5292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000" tIns="46800" rIns="90000" bIns="46800" numCol="1" anchor="t" anchorCtr="0" compatLnSpc="1">
            <a:prstTxWarp prst="textNoShape">
              <a:avLst/>
            </a:prstTxWarp>
          </a:bodyPr>
          <a:lstStyle/>
          <a:p>
            <a:pPr lvl="0"/>
            <a:r>
              <a:rPr lang="en-GB"/>
              <a:t>Klicken Sie, um die Formate des Gliederungstextes zu bearbeiten</a:t>
            </a:r>
          </a:p>
          <a:p>
            <a:pPr lvl="1"/>
            <a:r>
              <a:rPr lang="en-GB"/>
              <a:t>Zweite Gliederungsebene</a:t>
            </a:r>
          </a:p>
          <a:p>
            <a:pPr lvl="2"/>
            <a:r>
              <a:rPr lang="en-GB"/>
              <a:t>Dritte Gliederungsebene</a:t>
            </a:r>
          </a:p>
          <a:p>
            <a:pPr lvl="3"/>
            <a:r>
              <a:rPr lang="en-GB"/>
              <a:t>Vierte Gliederungsebene</a:t>
            </a:r>
          </a:p>
          <a:p>
            <a:pPr lvl="4"/>
            <a:r>
              <a:rPr lang="en-GB"/>
              <a:t>Fünfte Gliederungsebene</a:t>
            </a:r>
          </a:p>
          <a:p>
            <a:pPr lvl="4"/>
            <a:r>
              <a:rPr lang="en-GB"/>
              <a:t>Sechste Gliederungsebene</a:t>
            </a:r>
          </a:p>
          <a:p>
            <a:pPr lvl="4"/>
            <a:r>
              <a:rPr lang="en-GB"/>
              <a:t>Siebente Gliederungsebene</a:t>
            </a:r>
          </a:p>
          <a:p>
            <a:pPr lvl="4"/>
            <a:r>
              <a:rPr lang="en-GB"/>
              <a:t>Achte Gliederungsebene</a:t>
            </a:r>
          </a:p>
          <a:p>
            <a:pPr lvl="4"/>
            <a:r>
              <a:rPr lang="en-GB"/>
              <a:t>Neunte Gliederungsebene</a:t>
            </a:r>
          </a:p>
        </p:txBody>
      </p:sp>
      <p:sp>
        <p:nvSpPr>
          <p:cNvPr id="1027" name="Line 3"/>
          <p:cNvSpPr>
            <a:spLocks noChangeShapeType="1"/>
          </p:cNvSpPr>
          <p:nvPr/>
        </p:nvSpPr>
        <p:spPr bwMode="auto">
          <a:xfrm>
            <a:off x="2133600" y="6858000"/>
            <a:ext cx="7010400" cy="1588"/>
          </a:xfrm>
          <a:prstGeom prst="line">
            <a:avLst/>
          </a:prstGeom>
          <a:noFill/>
          <a:ln w="1260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de-DE"/>
          </a:p>
        </p:txBody>
      </p:sp>
      <p:sp>
        <p:nvSpPr>
          <p:cNvPr id="1028" name="Line 4"/>
          <p:cNvSpPr>
            <a:spLocks noChangeShapeType="1"/>
          </p:cNvSpPr>
          <p:nvPr/>
        </p:nvSpPr>
        <p:spPr bwMode="auto">
          <a:xfrm>
            <a:off x="9144000" y="6381750"/>
            <a:ext cx="1588" cy="517525"/>
          </a:xfrm>
          <a:prstGeom prst="line">
            <a:avLst/>
          </a:prstGeom>
          <a:noFill/>
          <a:ln w="1260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de-DE"/>
          </a:p>
        </p:txBody>
      </p:sp>
      <p:sp>
        <p:nvSpPr>
          <p:cNvPr id="1029" name="Rectangle 5"/>
          <p:cNvSpPr>
            <a:spLocks noChangeArrowheads="1"/>
          </p:cNvSpPr>
          <p:nvPr/>
        </p:nvSpPr>
        <p:spPr bwMode="auto">
          <a:xfrm>
            <a:off x="0" y="6597650"/>
            <a:ext cx="9144000" cy="260350"/>
          </a:xfrm>
          <a:prstGeom prst="rect">
            <a:avLst/>
          </a:prstGeom>
          <a:solidFill>
            <a:srgbClr val="A6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
        <p:nvSpPr>
          <p:cNvPr id="1030" name="Text Box 6"/>
          <p:cNvSpPr txBox="1">
            <a:spLocks noChangeArrowheads="1"/>
          </p:cNvSpPr>
          <p:nvPr/>
        </p:nvSpPr>
        <p:spPr bwMode="auto">
          <a:xfrm>
            <a:off x="-36513" y="6591300"/>
            <a:ext cx="4895851"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buClrTx/>
              <a:buFontTx/>
              <a:buNone/>
            </a:pPr>
            <a:r>
              <a:rPr lang="de-DE" sz="1200">
                <a:solidFill>
                  <a:srgbClr val="FFFFFF"/>
                </a:solidFill>
                <a:latin typeface="Arial" charset="0"/>
              </a:rPr>
              <a:t> ©  Universität Heidelberg - Abteilung Schlüsselkompetenzen 2010 </a:t>
            </a:r>
          </a:p>
        </p:txBody>
      </p:sp>
      <p:pic>
        <p:nvPicPr>
          <p:cNvPr id="1031" name="Picture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7950" y="82550"/>
            <a:ext cx="1150938" cy="6096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032" name="Text Box 8"/>
          <p:cNvSpPr txBox="1">
            <a:spLocks noChangeArrowheads="1"/>
          </p:cNvSpPr>
          <p:nvPr/>
        </p:nvSpPr>
        <p:spPr bwMode="auto">
          <a:xfrm>
            <a:off x="8212138" y="6591300"/>
            <a:ext cx="1157287"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buClrTx/>
              <a:buFontTx/>
              <a:buNone/>
            </a:pPr>
            <a:fld id="{4C12EF68-F18F-4E4C-B714-DA7F000D56CC}" type="slidenum">
              <a:rPr lang="de-DE" sz="1200">
                <a:solidFill>
                  <a:srgbClr val="FFFFFF"/>
                </a:solidFill>
                <a:latin typeface="Arial" charset="0"/>
              </a:rPr>
              <a:pPr>
                <a:buClrTx/>
                <a:buFontTx/>
                <a:buNone/>
              </a:pPr>
              <a:t>‹Nr.›</a:t>
            </a:fld>
            <a:r>
              <a:rPr lang="de-DE" sz="1200">
                <a:solidFill>
                  <a:srgbClr val="FFFFFF"/>
                </a:solidFill>
                <a:latin typeface="Arial" charset="0"/>
              </a:rPr>
              <a:t>/40</a:t>
            </a:r>
          </a:p>
        </p:txBody>
      </p:sp>
      <p:sp>
        <p:nvSpPr>
          <p:cNvPr id="1033" name="Text Box 9"/>
          <p:cNvSpPr txBox="1">
            <a:spLocks noChangeArrowheads="1"/>
          </p:cNvSpPr>
          <p:nvPr/>
        </p:nvSpPr>
        <p:spPr bwMode="auto">
          <a:xfrm>
            <a:off x="6732588" y="6591300"/>
            <a:ext cx="1801812"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buClrTx/>
              <a:buFontTx/>
              <a:buNone/>
            </a:pPr>
            <a:r>
              <a:rPr lang="de-DE" sz="1200">
                <a:solidFill>
                  <a:srgbClr val="FFFFFF"/>
                </a:solidFill>
                <a:latin typeface="Arial" charset="0"/>
              </a:rPr>
              <a:t> Zeitmanagement-Phys</a:t>
            </a:r>
          </a:p>
        </p:txBody>
      </p:sp>
      <p:sp>
        <p:nvSpPr>
          <p:cNvPr id="1034" name="Rectangle 10"/>
          <p:cNvSpPr>
            <a:spLocks noChangeArrowheads="1"/>
          </p:cNvSpPr>
          <p:nvPr/>
        </p:nvSpPr>
        <p:spPr bwMode="auto">
          <a:xfrm>
            <a:off x="1476375" y="0"/>
            <a:ext cx="7667625" cy="692150"/>
          </a:xfrm>
          <a:prstGeom prst="rect">
            <a:avLst/>
          </a:prstGeom>
          <a:solidFill>
            <a:srgbClr val="A6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
        <p:nvSpPr>
          <p:cNvPr id="1035" name="Rectangle 11"/>
          <p:cNvSpPr>
            <a:spLocks noGrp="1" noChangeArrowheads="1"/>
          </p:cNvSpPr>
          <p:nvPr>
            <p:ph type="title"/>
          </p:nvPr>
        </p:nvSpPr>
        <p:spPr bwMode="auto">
          <a:xfrm>
            <a:off x="457200" y="273050"/>
            <a:ext cx="8228013"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0" tIns="0" rIns="0" bIns="0" numCol="1" anchor="ctr" anchorCtr="0" compatLnSpc="1">
            <a:prstTxWarp prst="textNoShape">
              <a:avLst/>
            </a:prstTxWarp>
          </a:bodyPr>
          <a:lstStyle/>
          <a:p>
            <a:pPr lvl="0"/>
            <a:r>
              <a:rPr lang="en-GB"/>
              <a:t>Klicken Sie, um das Format des Titeltextes zu bearbeiten</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73" r:id="rId12"/>
  </p:sldLayoutIdLst>
  <p:txStyles>
    <p:titleStyle>
      <a:lvl1pPr algn="ctr" defTabSz="449263" rtl="0" fontAlgn="base">
        <a:spcBef>
          <a:spcPct val="0"/>
        </a:spcBef>
        <a:spcAft>
          <a:spcPct val="0"/>
        </a:spcAft>
        <a:buClr>
          <a:srgbClr val="000000"/>
        </a:buClr>
        <a:buSzPct val="100000"/>
        <a:buFont typeface="Times New Roman" charset="0"/>
        <a:defRPr sz="2800" b="1">
          <a:solidFill>
            <a:srgbClr val="9A2117"/>
          </a:solidFill>
          <a:latin typeface="+mj-lt"/>
          <a:ea typeface="+mj-ea"/>
          <a:cs typeface="+mj-cs"/>
        </a:defRPr>
      </a:lvl1pPr>
      <a:lvl2pPr marL="742950" indent="-285750" algn="ctr" defTabSz="449263" rtl="0" fontAlgn="base">
        <a:spcBef>
          <a:spcPct val="0"/>
        </a:spcBef>
        <a:spcAft>
          <a:spcPct val="0"/>
        </a:spcAft>
        <a:buClr>
          <a:srgbClr val="000000"/>
        </a:buClr>
        <a:buSzPct val="100000"/>
        <a:buFont typeface="Times New Roman" charset="0"/>
        <a:defRPr sz="2800" b="1">
          <a:solidFill>
            <a:srgbClr val="9A2117"/>
          </a:solidFill>
          <a:latin typeface="Arial" charset="0"/>
          <a:ea typeface="ＭＳ Ｐゴシック" charset="0"/>
          <a:cs typeface="Lucida Sans Unicode" charset="0"/>
        </a:defRPr>
      </a:lvl2pPr>
      <a:lvl3pPr marL="1143000" indent="-228600" algn="ctr" defTabSz="449263" rtl="0" fontAlgn="base">
        <a:spcBef>
          <a:spcPct val="0"/>
        </a:spcBef>
        <a:spcAft>
          <a:spcPct val="0"/>
        </a:spcAft>
        <a:buClr>
          <a:srgbClr val="000000"/>
        </a:buClr>
        <a:buSzPct val="100000"/>
        <a:buFont typeface="Times New Roman" charset="0"/>
        <a:defRPr sz="2800" b="1">
          <a:solidFill>
            <a:srgbClr val="9A2117"/>
          </a:solidFill>
          <a:latin typeface="Arial" charset="0"/>
          <a:ea typeface="ＭＳ Ｐゴシック" charset="0"/>
          <a:cs typeface="Lucida Sans Unicode" charset="0"/>
        </a:defRPr>
      </a:lvl3pPr>
      <a:lvl4pPr marL="1600200" indent="-228600" algn="ctr" defTabSz="449263" rtl="0" fontAlgn="base">
        <a:spcBef>
          <a:spcPct val="0"/>
        </a:spcBef>
        <a:spcAft>
          <a:spcPct val="0"/>
        </a:spcAft>
        <a:buClr>
          <a:srgbClr val="000000"/>
        </a:buClr>
        <a:buSzPct val="100000"/>
        <a:buFont typeface="Times New Roman" charset="0"/>
        <a:defRPr sz="2800" b="1">
          <a:solidFill>
            <a:srgbClr val="9A2117"/>
          </a:solidFill>
          <a:latin typeface="Arial" charset="0"/>
          <a:ea typeface="ＭＳ Ｐゴシック" charset="0"/>
          <a:cs typeface="Lucida Sans Unicode" charset="0"/>
        </a:defRPr>
      </a:lvl4pPr>
      <a:lvl5pPr marL="2057400" indent="-228600" algn="ctr" defTabSz="449263" rtl="0" fontAlgn="base">
        <a:spcBef>
          <a:spcPct val="0"/>
        </a:spcBef>
        <a:spcAft>
          <a:spcPct val="0"/>
        </a:spcAft>
        <a:buClr>
          <a:srgbClr val="000000"/>
        </a:buClr>
        <a:buSzPct val="100000"/>
        <a:buFont typeface="Times New Roman" charset="0"/>
        <a:defRPr sz="2800" b="1">
          <a:solidFill>
            <a:srgbClr val="9A2117"/>
          </a:solidFill>
          <a:latin typeface="Arial" charset="0"/>
          <a:ea typeface="ＭＳ Ｐゴシック" charset="0"/>
          <a:cs typeface="Lucida Sans Unicode" charset="0"/>
        </a:defRPr>
      </a:lvl5pPr>
      <a:lvl6pPr marL="2514600" indent="-228600" algn="ctr" defTabSz="449263" rtl="0" fontAlgn="base">
        <a:spcBef>
          <a:spcPct val="0"/>
        </a:spcBef>
        <a:spcAft>
          <a:spcPct val="0"/>
        </a:spcAft>
        <a:buClr>
          <a:srgbClr val="000000"/>
        </a:buClr>
        <a:buSzPct val="100000"/>
        <a:buFont typeface="Times New Roman" charset="0"/>
        <a:defRPr sz="2800" b="1">
          <a:solidFill>
            <a:srgbClr val="9A2117"/>
          </a:solidFill>
          <a:latin typeface="Arial" charset="0"/>
          <a:ea typeface="ＭＳ Ｐゴシック" charset="0"/>
          <a:cs typeface="Lucida Sans Unicode" charset="0"/>
        </a:defRPr>
      </a:lvl6pPr>
      <a:lvl7pPr marL="2971800" indent="-228600" algn="ctr" defTabSz="449263" rtl="0" fontAlgn="base">
        <a:spcBef>
          <a:spcPct val="0"/>
        </a:spcBef>
        <a:spcAft>
          <a:spcPct val="0"/>
        </a:spcAft>
        <a:buClr>
          <a:srgbClr val="000000"/>
        </a:buClr>
        <a:buSzPct val="100000"/>
        <a:buFont typeface="Times New Roman" charset="0"/>
        <a:defRPr sz="2800" b="1">
          <a:solidFill>
            <a:srgbClr val="9A2117"/>
          </a:solidFill>
          <a:latin typeface="Arial" charset="0"/>
          <a:ea typeface="ＭＳ Ｐゴシック" charset="0"/>
          <a:cs typeface="Lucida Sans Unicode" charset="0"/>
        </a:defRPr>
      </a:lvl7pPr>
      <a:lvl8pPr marL="3429000" indent="-228600" algn="ctr" defTabSz="449263" rtl="0" fontAlgn="base">
        <a:spcBef>
          <a:spcPct val="0"/>
        </a:spcBef>
        <a:spcAft>
          <a:spcPct val="0"/>
        </a:spcAft>
        <a:buClr>
          <a:srgbClr val="000000"/>
        </a:buClr>
        <a:buSzPct val="100000"/>
        <a:buFont typeface="Times New Roman" charset="0"/>
        <a:defRPr sz="2800" b="1">
          <a:solidFill>
            <a:srgbClr val="9A2117"/>
          </a:solidFill>
          <a:latin typeface="Arial" charset="0"/>
          <a:ea typeface="ＭＳ Ｐゴシック" charset="0"/>
          <a:cs typeface="Lucida Sans Unicode" charset="0"/>
        </a:defRPr>
      </a:lvl8pPr>
      <a:lvl9pPr marL="3886200" indent="-228600" algn="ctr" defTabSz="449263" rtl="0" fontAlgn="base">
        <a:spcBef>
          <a:spcPct val="0"/>
        </a:spcBef>
        <a:spcAft>
          <a:spcPct val="0"/>
        </a:spcAft>
        <a:buClr>
          <a:srgbClr val="000000"/>
        </a:buClr>
        <a:buSzPct val="100000"/>
        <a:buFont typeface="Times New Roman" charset="0"/>
        <a:defRPr sz="2800" b="1">
          <a:solidFill>
            <a:srgbClr val="9A2117"/>
          </a:solidFill>
          <a:latin typeface="Arial" charset="0"/>
          <a:ea typeface="ＭＳ Ｐゴシック" charset="0"/>
          <a:cs typeface="Lucida Sans Unicode" charset="0"/>
        </a:defRPr>
      </a:lvl9pPr>
    </p:titleStyle>
    <p:bodyStyle>
      <a:lvl1pPr marL="342900" indent="-342900" algn="l" defTabSz="449263" rtl="0" fontAlgn="base">
        <a:spcBef>
          <a:spcPts val="600"/>
        </a:spcBef>
        <a:spcAft>
          <a:spcPct val="0"/>
        </a:spcAft>
        <a:buClr>
          <a:srgbClr val="000000"/>
        </a:buClr>
        <a:buSzPct val="100000"/>
        <a:buFont typeface="Times New Roman" charset="0"/>
        <a:defRPr sz="2400" b="1">
          <a:solidFill>
            <a:srgbClr val="000000"/>
          </a:solidFill>
          <a:latin typeface="+mn-lt"/>
          <a:ea typeface="+mn-ea"/>
          <a:cs typeface="+mn-cs"/>
        </a:defRPr>
      </a:lvl1pPr>
      <a:lvl2pPr marL="742950" indent="-285750" algn="l" defTabSz="449263" rtl="0" fontAlgn="base">
        <a:spcBef>
          <a:spcPts val="500"/>
        </a:spcBef>
        <a:spcAft>
          <a:spcPct val="0"/>
        </a:spcAft>
        <a:buClr>
          <a:srgbClr val="000000"/>
        </a:buClr>
        <a:buSzPct val="100000"/>
        <a:buFont typeface="Times New Roman" charset="0"/>
        <a:defRPr sz="2000" b="1">
          <a:solidFill>
            <a:srgbClr val="000000"/>
          </a:solidFill>
          <a:latin typeface="+mn-lt"/>
          <a:ea typeface="+mn-ea"/>
          <a:cs typeface="+mn-cs"/>
        </a:defRPr>
      </a:lvl2pPr>
      <a:lvl3pPr marL="1143000" indent="-228600" algn="l" defTabSz="449263" rtl="0" fontAlgn="base">
        <a:spcBef>
          <a:spcPts val="450"/>
        </a:spcBef>
        <a:spcAft>
          <a:spcPct val="0"/>
        </a:spcAft>
        <a:buClr>
          <a:srgbClr val="000000"/>
        </a:buClr>
        <a:buSzPct val="100000"/>
        <a:buFont typeface="Times New Roman" charset="0"/>
        <a:defRPr b="1">
          <a:solidFill>
            <a:srgbClr val="000000"/>
          </a:solidFill>
          <a:latin typeface="+mn-lt"/>
          <a:ea typeface="+mn-ea"/>
          <a:cs typeface="+mn-cs"/>
        </a:defRPr>
      </a:lvl3pPr>
      <a:lvl4pPr marL="1600200" indent="-228600" algn="l" defTabSz="449263" rtl="0" fontAlgn="base">
        <a:spcBef>
          <a:spcPts val="400"/>
        </a:spcBef>
        <a:spcAft>
          <a:spcPct val="0"/>
        </a:spcAft>
        <a:buClr>
          <a:srgbClr val="000000"/>
        </a:buClr>
        <a:buSzPct val="100000"/>
        <a:buFont typeface="Times New Roman" charset="0"/>
        <a:defRPr sz="1600" b="1">
          <a:solidFill>
            <a:srgbClr val="000000"/>
          </a:solidFill>
          <a:latin typeface="+mn-lt"/>
          <a:ea typeface="+mn-ea"/>
          <a:cs typeface="+mn-cs"/>
        </a:defRPr>
      </a:lvl4pPr>
      <a:lvl5pPr marL="2057400" indent="-228600" algn="l" defTabSz="449263" rtl="0" fontAlgn="base">
        <a:spcBef>
          <a:spcPts val="400"/>
        </a:spcBef>
        <a:spcAft>
          <a:spcPct val="0"/>
        </a:spcAft>
        <a:buClr>
          <a:srgbClr val="000000"/>
        </a:buClr>
        <a:buSzPct val="100000"/>
        <a:buFont typeface="Times New Roman" charset="0"/>
        <a:defRPr sz="1600" b="1">
          <a:solidFill>
            <a:srgbClr val="000000"/>
          </a:solidFill>
          <a:latin typeface="+mn-lt"/>
          <a:ea typeface="+mn-ea"/>
          <a:cs typeface="+mn-cs"/>
        </a:defRPr>
      </a:lvl5pPr>
      <a:lvl6pPr marL="2514600" indent="-228600" algn="l" defTabSz="449263" rtl="0" fontAlgn="base">
        <a:spcBef>
          <a:spcPts val="400"/>
        </a:spcBef>
        <a:spcAft>
          <a:spcPct val="0"/>
        </a:spcAft>
        <a:buClr>
          <a:srgbClr val="000000"/>
        </a:buClr>
        <a:buSzPct val="100000"/>
        <a:buFont typeface="Times New Roman" charset="0"/>
        <a:defRPr sz="1600" b="1">
          <a:solidFill>
            <a:srgbClr val="000000"/>
          </a:solidFill>
          <a:latin typeface="+mn-lt"/>
          <a:ea typeface="+mn-ea"/>
          <a:cs typeface="+mn-cs"/>
        </a:defRPr>
      </a:lvl6pPr>
      <a:lvl7pPr marL="2971800" indent="-228600" algn="l" defTabSz="449263" rtl="0" fontAlgn="base">
        <a:spcBef>
          <a:spcPts val="400"/>
        </a:spcBef>
        <a:spcAft>
          <a:spcPct val="0"/>
        </a:spcAft>
        <a:buClr>
          <a:srgbClr val="000000"/>
        </a:buClr>
        <a:buSzPct val="100000"/>
        <a:buFont typeface="Times New Roman" charset="0"/>
        <a:defRPr sz="1600" b="1">
          <a:solidFill>
            <a:srgbClr val="000000"/>
          </a:solidFill>
          <a:latin typeface="+mn-lt"/>
          <a:ea typeface="+mn-ea"/>
          <a:cs typeface="+mn-cs"/>
        </a:defRPr>
      </a:lvl7pPr>
      <a:lvl8pPr marL="3429000" indent="-228600" algn="l" defTabSz="449263" rtl="0" fontAlgn="base">
        <a:spcBef>
          <a:spcPts val="400"/>
        </a:spcBef>
        <a:spcAft>
          <a:spcPct val="0"/>
        </a:spcAft>
        <a:buClr>
          <a:srgbClr val="000000"/>
        </a:buClr>
        <a:buSzPct val="100000"/>
        <a:buFont typeface="Times New Roman" charset="0"/>
        <a:defRPr sz="1600" b="1">
          <a:solidFill>
            <a:srgbClr val="000000"/>
          </a:solidFill>
          <a:latin typeface="+mn-lt"/>
          <a:ea typeface="+mn-ea"/>
          <a:cs typeface="+mn-cs"/>
        </a:defRPr>
      </a:lvl8pPr>
      <a:lvl9pPr marL="3886200" indent="-228600" algn="l" defTabSz="449263" rtl="0" fontAlgn="base">
        <a:spcBef>
          <a:spcPts val="400"/>
        </a:spcBef>
        <a:spcAft>
          <a:spcPct val="0"/>
        </a:spcAft>
        <a:buClr>
          <a:srgbClr val="000000"/>
        </a:buClr>
        <a:buSzPct val="100000"/>
        <a:buFont typeface="Times New Roman" charset="0"/>
        <a:defRPr sz="1600" b="1">
          <a:solidFill>
            <a:srgbClr val="000000"/>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9" name="Rectangle 1"/>
          <p:cNvSpPr>
            <a:spLocks noChangeArrowheads="1"/>
          </p:cNvSpPr>
          <p:nvPr/>
        </p:nvSpPr>
        <p:spPr bwMode="auto">
          <a:xfrm>
            <a:off x="0" y="0"/>
            <a:ext cx="2124075" cy="1052513"/>
          </a:xfrm>
          <a:prstGeom prst="rect">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
        <p:nvSpPr>
          <p:cNvPr id="2050" name="Rectangle 2"/>
          <p:cNvSpPr>
            <a:spLocks noGrp="1" noChangeArrowheads="1"/>
          </p:cNvSpPr>
          <p:nvPr>
            <p:ph type="title"/>
          </p:nvPr>
        </p:nvSpPr>
        <p:spPr bwMode="auto">
          <a:xfrm>
            <a:off x="685800" y="1447800"/>
            <a:ext cx="7770813" cy="1141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000" tIns="46800" rIns="90000" bIns="46800" numCol="1" anchor="ctr" anchorCtr="0" compatLnSpc="1">
            <a:prstTxWarp prst="textNoShape">
              <a:avLst/>
            </a:prstTxWarp>
          </a:bodyPr>
          <a:lstStyle/>
          <a:p>
            <a:pPr lvl="0"/>
            <a:r>
              <a:rPr lang="en-GB"/>
              <a:t>Klicken Sie, um das Format des Titeltextes zu bearbeiten</a:t>
            </a:r>
          </a:p>
        </p:txBody>
      </p:sp>
      <p:sp>
        <p:nvSpPr>
          <p:cNvPr id="2051" name="Line 3"/>
          <p:cNvSpPr>
            <a:spLocks noChangeShapeType="1"/>
          </p:cNvSpPr>
          <p:nvPr/>
        </p:nvSpPr>
        <p:spPr bwMode="auto">
          <a:xfrm>
            <a:off x="2133600" y="0"/>
            <a:ext cx="7010400" cy="1588"/>
          </a:xfrm>
          <a:prstGeom prst="line">
            <a:avLst/>
          </a:prstGeom>
          <a:noFill/>
          <a:ln w="1260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de-DE"/>
          </a:p>
        </p:txBody>
      </p:sp>
      <p:sp>
        <p:nvSpPr>
          <p:cNvPr id="2052" name="Line 4"/>
          <p:cNvSpPr>
            <a:spLocks noChangeShapeType="1"/>
          </p:cNvSpPr>
          <p:nvPr/>
        </p:nvSpPr>
        <p:spPr bwMode="auto">
          <a:xfrm>
            <a:off x="2133600" y="1066800"/>
            <a:ext cx="7010400" cy="1588"/>
          </a:xfrm>
          <a:prstGeom prst="line">
            <a:avLst/>
          </a:prstGeom>
          <a:noFill/>
          <a:ln w="1260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de-DE"/>
          </a:p>
        </p:txBody>
      </p:sp>
      <p:sp>
        <p:nvSpPr>
          <p:cNvPr id="2053" name="Line 5"/>
          <p:cNvSpPr>
            <a:spLocks noChangeShapeType="1"/>
          </p:cNvSpPr>
          <p:nvPr/>
        </p:nvSpPr>
        <p:spPr bwMode="auto">
          <a:xfrm>
            <a:off x="2133600" y="0"/>
            <a:ext cx="1588" cy="1066800"/>
          </a:xfrm>
          <a:prstGeom prst="line">
            <a:avLst/>
          </a:prstGeom>
          <a:noFill/>
          <a:ln w="1260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de-DE"/>
          </a:p>
        </p:txBody>
      </p:sp>
      <p:sp>
        <p:nvSpPr>
          <p:cNvPr id="2054" name="Line 6"/>
          <p:cNvSpPr>
            <a:spLocks noChangeShapeType="1"/>
          </p:cNvSpPr>
          <p:nvPr/>
        </p:nvSpPr>
        <p:spPr bwMode="auto">
          <a:xfrm>
            <a:off x="9144000" y="0"/>
            <a:ext cx="1588" cy="1066800"/>
          </a:xfrm>
          <a:prstGeom prst="line">
            <a:avLst/>
          </a:prstGeom>
          <a:noFill/>
          <a:ln w="1260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de-DE"/>
          </a:p>
        </p:txBody>
      </p:sp>
      <p:pic>
        <p:nvPicPr>
          <p:cNvPr id="2055" name="Picture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52400" y="123825"/>
            <a:ext cx="1752600" cy="92868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056" name="Rectangle 8"/>
          <p:cNvSpPr>
            <a:spLocks noChangeArrowheads="1"/>
          </p:cNvSpPr>
          <p:nvPr/>
        </p:nvSpPr>
        <p:spPr bwMode="auto">
          <a:xfrm>
            <a:off x="2133600" y="0"/>
            <a:ext cx="7010400" cy="1066800"/>
          </a:xfrm>
          <a:prstGeom prst="rect">
            <a:avLst/>
          </a:prstGeom>
          <a:solidFill>
            <a:srgbClr val="A6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
        <p:nvSpPr>
          <p:cNvPr id="2057" name="Line 9"/>
          <p:cNvSpPr>
            <a:spLocks noChangeShapeType="1"/>
          </p:cNvSpPr>
          <p:nvPr/>
        </p:nvSpPr>
        <p:spPr bwMode="auto">
          <a:xfrm>
            <a:off x="2133600" y="6453188"/>
            <a:ext cx="7010400" cy="1587"/>
          </a:xfrm>
          <a:prstGeom prst="line">
            <a:avLst/>
          </a:prstGeom>
          <a:noFill/>
          <a:ln w="1260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de-DE"/>
          </a:p>
        </p:txBody>
      </p:sp>
      <p:sp>
        <p:nvSpPr>
          <p:cNvPr id="2058" name="Line 10"/>
          <p:cNvSpPr>
            <a:spLocks noChangeShapeType="1"/>
          </p:cNvSpPr>
          <p:nvPr/>
        </p:nvSpPr>
        <p:spPr bwMode="auto">
          <a:xfrm>
            <a:off x="2133600" y="6858000"/>
            <a:ext cx="7010400" cy="1588"/>
          </a:xfrm>
          <a:prstGeom prst="line">
            <a:avLst/>
          </a:prstGeom>
          <a:noFill/>
          <a:ln w="1260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de-DE"/>
          </a:p>
        </p:txBody>
      </p:sp>
      <p:sp>
        <p:nvSpPr>
          <p:cNvPr id="2059" name="Line 11"/>
          <p:cNvSpPr>
            <a:spLocks noChangeShapeType="1"/>
          </p:cNvSpPr>
          <p:nvPr/>
        </p:nvSpPr>
        <p:spPr bwMode="auto">
          <a:xfrm>
            <a:off x="9144000" y="6381750"/>
            <a:ext cx="1588" cy="517525"/>
          </a:xfrm>
          <a:prstGeom prst="line">
            <a:avLst/>
          </a:prstGeom>
          <a:noFill/>
          <a:ln w="1260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de-DE"/>
          </a:p>
        </p:txBody>
      </p:sp>
      <p:sp>
        <p:nvSpPr>
          <p:cNvPr id="2060" name="Rectangle 12"/>
          <p:cNvSpPr>
            <a:spLocks noChangeArrowheads="1"/>
          </p:cNvSpPr>
          <p:nvPr/>
        </p:nvSpPr>
        <p:spPr bwMode="auto">
          <a:xfrm>
            <a:off x="2133600" y="6453188"/>
            <a:ext cx="7010400" cy="404812"/>
          </a:xfrm>
          <a:prstGeom prst="rect">
            <a:avLst/>
          </a:prstGeom>
          <a:solidFill>
            <a:srgbClr val="A6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
        <p:nvSpPr>
          <p:cNvPr id="2061" name="Text Box 13"/>
          <p:cNvSpPr txBox="1">
            <a:spLocks noChangeArrowheads="1"/>
          </p:cNvSpPr>
          <p:nvPr/>
        </p:nvSpPr>
        <p:spPr bwMode="auto">
          <a:xfrm>
            <a:off x="6516688" y="6610350"/>
            <a:ext cx="2590800" cy="2460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r">
              <a:buClrTx/>
              <a:buFontTx/>
              <a:buNone/>
            </a:pPr>
            <a:r>
              <a:rPr lang="de-DE" sz="1000">
                <a:solidFill>
                  <a:srgbClr val="FFFFFF"/>
                </a:solidFill>
              </a:rPr>
              <a:t> ©   Abteilung Schlüsselkompetenzen 2010</a:t>
            </a:r>
          </a:p>
        </p:txBody>
      </p:sp>
      <p:sp>
        <p:nvSpPr>
          <p:cNvPr id="2062" name="Text Box 14"/>
          <p:cNvSpPr txBox="1">
            <a:spLocks noChangeArrowheads="1"/>
          </p:cNvSpPr>
          <p:nvPr/>
        </p:nvSpPr>
        <p:spPr bwMode="auto">
          <a:xfrm>
            <a:off x="4859338" y="49213"/>
            <a:ext cx="4191000" cy="428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r">
              <a:buClrTx/>
              <a:buFontTx/>
              <a:buNone/>
            </a:pPr>
            <a:r>
              <a:rPr lang="de-DE" sz="2200">
                <a:solidFill>
                  <a:srgbClr val="FFFFFF"/>
                </a:solidFill>
              </a:rPr>
              <a:t>Uni Heidelberg. Zukunft. Seit 1386</a:t>
            </a:r>
          </a:p>
        </p:txBody>
      </p:sp>
      <p:sp>
        <p:nvSpPr>
          <p:cNvPr id="2063" name="Text Box 15"/>
          <p:cNvSpPr txBox="1">
            <a:spLocks noChangeArrowheads="1"/>
          </p:cNvSpPr>
          <p:nvPr/>
        </p:nvSpPr>
        <p:spPr bwMode="auto">
          <a:xfrm>
            <a:off x="2268538" y="430213"/>
            <a:ext cx="6696075" cy="5508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nchor="b">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r" eaLnBrk="0" hangingPunct="0">
              <a:lnSpc>
                <a:spcPct val="50000"/>
              </a:lnSpc>
              <a:spcBef>
                <a:spcPts val="625"/>
              </a:spcBef>
              <a:buClrTx/>
              <a:buFontTx/>
              <a:buNone/>
            </a:pPr>
            <a:r>
              <a:rPr lang="de-DE" sz="1000">
                <a:solidFill>
                  <a:srgbClr val="FFFFFF"/>
                </a:solidFill>
              </a:rPr>
              <a:t>                                            </a:t>
            </a:r>
          </a:p>
          <a:p>
            <a:pPr algn="r" eaLnBrk="0" hangingPunct="0">
              <a:lnSpc>
                <a:spcPct val="50000"/>
              </a:lnSpc>
              <a:spcBef>
                <a:spcPts val="688"/>
              </a:spcBef>
              <a:buClrTx/>
              <a:buFontTx/>
              <a:buNone/>
            </a:pPr>
            <a:r>
              <a:rPr lang="de-DE" sz="1100">
                <a:solidFill>
                  <a:srgbClr val="FFFFFF"/>
                </a:solidFill>
              </a:rPr>
              <a:t>DEZENAT FÜR STUDIUM, LEHRE UND WISSENSCHAFTLICHEWEITERBILDUNG</a:t>
            </a:r>
          </a:p>
          <a:p>
            <a:pPr algn="r" eaLnBrk="0" hangingPunct="0">
              <a:spcBef>
                <a:spcPts val="338"/>
              </a:spcBef>
              <a:buClrTx/>
              <a:buFontTx/>
              <a:buNone/>
            </a:pPr>
            <a:r>
              <a:rPr lang="de-DE" sz="1100">
                <a:solidFill>
                  <a:srgbClr val="FFFFFF"/>
                </a:solidFill>
              </a:rPr>
              <a:t>Abteilung Schlüsselkompetenzen   </a:t>
            </a:r>
          </a:p>
        </p:txBody>
      </p:sp>
      <p:sp>
        <p:nvSpPr>
          <p:cNvPr id="2064" name="Rectangle 16"/>
          <p:cNvSpPr>
            <a:spLocks noGrp="1" noChangeArrowheads="1"/>
          </p:cNvSpPr>
          <p:nvPr>
            <p:ph type="body" idx="1"/>
          </p:nvPr>
        </p:nvSpPr>
        <p:spPr bwMode="auto">
          <a:xfrm>
            <a:off x="457200" y="1604963"/>
            <a:ext cx="8228013" cy="4524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0" tIns="0" rIns="0" bIns="0" numCol="1" anchor="t" anchorCtr="0" compatLnSpc="1">
            <a:prstTxWarp prst="textNoShape">
              <a:avLst/>
            </a:prstTxWarp>
          </a:bodyPr>
          <a:lstStyle/>
          <a:p>
            <a:pPr lvl="0"/>
            <a:r>
              <a:rPr lang="en-GB"/>
              <a:t>Klicken Sie, um die Formate des Gliederungstextes zu bearbeiten</a:t>
            </a:r>
          </a:p>
          <a:p>
            <a:pPr lvl="1"/>
            <a:r>
              <a:rPr lang="en-GB"/>
              <a:t>Zweite Gliederungsebene</a:t>
            </a:r>
          </a:p>
          <a:p>
            <a:pPr lvl="2"/>
            <a:r>
              <a:rPr lang="en-GB"/>
              <a:t>Dritte Gliederungsebene</a:t>
            </a:r>
          </a:p>
          <a:p>
            <a:pPr lvl="3"/>
            <a:r>
              <a:rPr lang="en-GB"/>
              <a:t>Vierte Gliederungsebene</a:t>
            </a:r>
          </a:p>
          <a:p>
            <a:pPr lvl="4"/>
            <a:r>
              <a:rPr lang="en-GB"/>
              <a:t>Fünfte Gliederungsebene</a:t>
            </a:r>
          </a:p>
          <a:p>
            <a:pPr lvl="4"/>
            <a:r>
              <a:rPr lang="en-GB"/>
              <a:t>Sechste Gliederungsebene</a:t>
            </a:r>
          </a:p>
          <a:p>
            <a:pPr lvl="4"/>
            <a:r>
              <a:rPr lang="en-GB"/>
              <a:t>Siebente Gliederungsebene</a:t>
            </a:r>
          </a:p>
          <a:p>
            <a:pPr lvl="4"/>
            <a:r>
              <a:rPr lang="en-GB"/>
              <a:t>Achte Gliederungsebene</a:t>
            </a:r>
          </a:p>
          <a:p>
            <a:pPr lvl="4"/>
            <a:r>
              <a:rPr lang="en-GB"/>
              <a:t>Neunte Gliederungsebene</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defTabSz="449263" rtl="0" fontAlgn="base">
        <a:spcBef>
          <a:spcPct val="0"/>
        </a:spcBef>
        <a:spcAft>
          <a:spcPct val="0"/>
        </a:spcAft>
        <a:buClr>
          <a:srgbClr val="000000"/>
        </a:buClr>
        <a:buSzPct val="100000"/>
        <a:buFont typeface="Times New Roman" charset="0"/>
        <a:defRPr sz="2800" b="1">
          <a:solidFill>
            <a:srgbClr val="9A2117"/>
          </a:solidFill>
          <a:latin typeface="+mj-lt"/>
          <a:ea typeface="+mj-ea"/>
          <a:cs typeface="+mj-cs"/>
        </a:defRPr>
      </a:lvl1pPr>
      <a:lvl2pPr marL="742950" indent="-285750" algn="ctr" defTabSz="449263" rtl="0" fontAlgn="base">
        <a:spcBef>
          <a:spcPct val="0"/>
        </a:spcBef>
        <a:spcAft>
          <a:spcPct val="0"/>
        </a:spcAft>
        <a:buClr>
          <a:srgbClr val="000000"/>
        </a:buClr>
        <a:buSzPct val="100000"/>
        <a:buFont typeface="Times New Roman" charset="0"/>
        <a:defRPr sz="2800" b="1">
          <a:solidFill>
            <a:srgbClr val="9A2117"/>
          </a:solidFill>
          <a:latin typeface="Arial" charset="0"/>
          <a:ea typeface="ＭＳ Ｐゴシック" charset="0"/>
          <a:cs typeface="Lucida Sans Unicode" charset="0"/>
        </a:defRPr>
      </a:lvl2pPr>
      <a:lvl3pPr marL="1143000" indent="-228600" algn="ctr" defTabSz="449263" rtl="0" fontAlgn="base">
        <a:spcBef>
          <a:spcPct val="0"/>
        </a:spcBef>
        <a:spcAft>
          <a:spcPct val="0"/>
        </a:spcAft>
        <a:buClr>
          <a:srgbClr val="000000"/>
        </a:buClr>
        <a:buSzPct val="100000"/>
        <a:buFont typeface="Times New Roman" charset="0"/>
        <a:defRPr sz="2800" b="1">
          <a:solidFill>
            <a:srgbClr val="9A2117"/>
          </a:solidFill>
          <a:latin typeface="Arial" charset="0"/>
          <a:ea typeface="ＭＳ Ｐゴシック" charset="0"/>
          <a:cs typeface="Lucida Sans Unicode" charset="0"/>
        </a:defRPr>
      </a:lvl3pPr>
      <a:lvl4pPr marL="1600200" indent="-228600" algn="ctr" defTabSz="449263" rtl="0" fontAlgn="base">
        <a:spcBef>
          <a:spcPct val="0"/>
        </a:spcBef>
        <a:spcAft>
          <a:spcPct val="0"/>
        </a:spcAft>
        <a:buClr>
          <a:srgbClr val="000000"/>
        </a:buClr>
        <a:buSzPct val="100000"/>
        <a:buFont typeface="Times New Roman" charset="0"/>
        <a:defRPr sz="2800" b="1">
          <a:solidFill>
            <a:srgbClr val="9A2117"/>
          </a:solidFill>
          <a:latin typeface="Arial" charset="0"/>
          <a:ea typeface="ＭＳ Ｐゴシック" charset="0"/>
          <a:cs typeface="Lucida Sans Unicode" charset="0"/>
        </a:defRPr>
      </a:lvl4pPr>
      <a:lvl5pPr marL="2057400" indent="-228600" algn="ctr" defTabSz="449263" rtl="0" fontAlgn="base">
        <a:spcBef>
          <a:spcPct val="0"/>
        </a:spcBef>
        <a:spcAft>
          <a:spcPct val="0"/>
        </a:spcAft>
        <a:buClr>
          <a:srgbClr val="000000"/>
        </a:buClr>
        <a:buSzPct val="100000"/>
        <a:buFont typeface="Times New Roman" charset="0"/>
        <a:defRPr sz="2800" b="1">
          <a:solidFill>
            <a:srgbClr val="9A2117"/>
          </a:solidFill>
          <a:latin typeface="Arial" charset="0"/>
          <a:ea typeface="ＭＳ Ｐゴシック" charset="0"/>
          <a:cs typeface="Lucida Sans Unicode" charset="0"/>
        </a:defRPr>
      </a:lvl5pPr>
      <a:lvl6pPr marL="2514600" indent="-228600" algn="ctr" defTabSz="449263" rtl="0" fontAlgn="base">
        <a:spcBef>
          <a:spcPct val="0"/>
        </a:spcBef>
        <a:spcAft>
          <a:spcPct val="0"/>
        </a:spcAft>
        <a:buClr>
          <a:srgbClr val="000000"/>
        </a:buClr>
        <a:buSzPct val="100000"/>
        <a:buFont typeface="Times New Roman" charset="0"/>
        <a:defRPr sz="2800" b="1">
          <a:solidFill>
            <a:srgbClr val="9A2117"/>
          </a:solidFill>
          <a:latin typeface="Arial" charset="0"/>
          <a:ea typeface="ＭＳ Ｐゴシック" charset="0"/>
          <a:cs typeface="Lucida Sans Unicode" charset="0"/>
        </a:defRPr>
      </a:lvl6pPr>
      <a:lvl7pPr marL="2971800" indent="-228600" algn="ctr" defTabSz="449263" rtl="0" fontAlgn="base">
        <a:spcBef>
          <a:spcPct val="0"/>
        </a:spcBef>
        <a:spcAft>
          <a:spcPct val="0"/>
        </a:spcAft>
        <a:buClr>
          <a:srgbClr val="000000"/>
        </a:buClr>
        <a:buSzPct val="100000"/>
        <a:buFont typeface="Times New Roman" charset="0"/>
        <a:defRPr sz="2800" b="1">
          <a:solidFill>
            <a:srgbClr val="9A2117"/>
          </a:solidFill>
          <a:latin typeface="Arial" charset="0"/>
          <a:ea typeface="ＭＳ Ｐゴシック" charset="0"/>
          <a:cs typeface="Lucida Sans Unicode" charset="0"/>
        </a:defRPr>
      </a:lvl7pPr>
      <a:lvl8pPr marL="3429000" indent="-228600" algn="ctr" defTabSz="449263" rtl="0" fontAlgn="base">
        <a:spcBef>
          <a:spcPct val="0"/>
        </a:spcBef>
        <a:spcAft>
          <a:spcPct val="0"/>
        </a:spcAft>
        <a:buClr>
          <a:srgbClr val="000000"/>
        </a:buClr>
        <a:buSzPct val="100000"/>
        <a:buFont typeface="Times New Roman" charset="0"/>
        <a:defRPr sz="2800" b="1">
          <a:solidFill>
            <a:srgbClr val="9A2117"/>
          </a:solidFill>
          <a:latin typeface="Arial" charset="0"/>
          <a:ea typeface="ＭＳ Ｐゴシック" charset="0"/>
          <a:cs typeface="Lucida Sans Unicode" charset="0"/>
        </a:defRPr>
      </a:lvl8pPr>
      <a:lvl9pPr marL="3886200" indent="-228600" algn="ctr" defTabSz="449263" rtl="0" fontAlgn="base">
        <a:spcBef>
          <a:spcPct val="0"/>
        </a:spcBef>
        <a:spcAft>
          <a:spcPct val="0"/>
        </a:spcAft>
        <a:buClr>
          <a:srgbClr val="000000"/>
        </a:buClr>
        <a:buSzPct val="100000"/>
        <a:buFont typeface="Times New Roman" charset="0"/>
        <a:defRPr sz="2800" b="1">
          <a:solidFill>
            <a:srgbClr val="9A2117"/>
          </a:solidFill>
          <a:latin typeface="Arial" charset="0"/>
          <a:ea typeface="ＭＳ Ｐゴシック" charset="0"/>
          <a:cs typeface="Lucida Sans Unicode" charset="0"/>
        </a:defRPr>
      </a:lvl9pPr>
    </p:titleStyle>
    <p:bodyStyle>
      <a:lvl1pPr marL="342900" indent="-342900" algn="l" defTabSz="449263" rtl="0" fontAlgn="base">
        <a:spcBef>
          <a:spcPts val="600"/>
        </a:spcBef>
        <a:spcAft>
          <a:spcPct val="0"/>
        </a:spcAft>
        <a:buClr>
          <a:srgbClr val="000000"/>
        </a:buClr>
        <a:buSzPct val="100000"/>
        <a:buFont typeface="Times New Roman" charset="0"/>
        <a:defRPr sz="2400" b="1">
          <a:solidFill>
            <a:srgbClr val="000000"/>
          </a:solidFill>
          <a:latin typeface="+mn-lt"/>
          <a:ea typeface="+mn-ea"/>
          <a:cs typeface="+mn-cs"/>
        </a:defRPr>
      </a:lvl1pPr>
      <a:lvl2pPr marL="742950" indent="-285750" algn="l" defTabSz="449263" rtl="0" fontAlgn="base">
        <a:spcBef>
          <a:spcPts val="500"/>
        </a:spcBef>
        <a:spcAft>
          <a:spcPct val="0"/>
        </a:spcAft>
        <a:buClr>
          <a:srgbClr val="000000"/>
        </a:buClr>
        <a:buSzPct val="100000"/>
        <a:buFont typeface="Times New Roman" charset="0"/>
        <a:defRPr sz="2000" b="1">
          <a:solidFill>
            <a:srgbClr val="000000"/>
          </a:solidFill>
          <a:latin typeface="+mn-lt"/>
          <a:ea typeface="+mn-ea"/>
          <a:cs typeface="+mn-cs"/>
        </a:defRPr>
      </a:lvl2pPr>
      <a:lvl3pPr marL="1143000" indent="-228600" algn="l" defTabSz="449263" rtl="0" fontAlgn="base">
        <a:spcBef>
          <a:spcPts val="450"/>
        </a:spcBef>
        <a:spcAft>
          <a:spcPct val="0"/>
        </a:spcAft>
        <a:buClr>
          <a:srgbClr val="000000"/>
        </a:buClr>
        <a:buSzPct val="100000"/>
        <a:buFont typeface="Times New Roman" charset="0"/>
        <a:defRPr b="1">
          <a:solidFill>
            <a:srgbClr val="000000"/>
          </a:solidFill>
          <a:latin typeface="+mn-lt"/>
          <a:ea typeface="+mn-ea"/>
          <a:cs typeface="+mn-cs"/>
        </a:defRPr>
      </a:lvl3pPr>
      <a:lvl4pPr marL="1600200" indent="-228600" algn="l" defTabSz="449263" rtl="0" fontAlgn="base">
        <a:spcBef>
          <a:spcPts val="400"/>
        </a:spcBef>
        <a:spcAft>
          <a:spcPct val="0"/>
        </a:spcAft>
        <a:buClr>
          <a:srgbClr val="000000"/>
        </a:buClr>
        <a:buSzPct val="100000"/>
        <a:buFont typeface="Times New Roman" charset="0"/>
        <a:defRPr sz="1600" b="1">
          <a:solidFill>
            <a:srgbClr val="000000"/>
          </a:solidFill>
          <a:latin typeface="+mn-lt"/>
          <a:ea typeface="+mn-ea"/>
          <a:cs typeface="+mn-cs"/>
        </a:defRPr>
      </a:lvl4pPr>
      <a:lvl5pPr marL="2057400" indent="-228600" algn="l" defTabSz="449263" rtl="0" fontAlgn="base">
        <a:spcBef>
          <a:spcPts val="400"/>
        </a:spcBef>
        <a:spcAft>
          <a:spcPct val="0"/>
        </a:spcAft>
        <a:buClr>
          <a:srgbClr val="000000"/>
        </a:buClr>
        <a:buSzPct val="100000"/>
        <a:buFont typeface="Times New Roman" charset="0"/>
        <a:defRPr sz="1600" b="1">
          <a:solidFill>
            <a:srgbClr val="000000"/>
          </a:solidFill>
          <a:latin typeface="+mn-lt"/>
          <a:ea typeface="+mn-ea"/>
          <a:cs typeface="+mn-cs"/>
        </a:defRPr>
      </a:lvl5pPr>
      <a:lvl6pPr marL="2514600" indent="-228600" algn="l" defTabSz="449263" rtl="0" fontAlgn="base">
        <a:spcBef>
          <a:spcPts val="400"/>
        </a:spcBef>
        <a:spcAft>
          <a:spcPct val="0"/>
        </a:spcAft>
        <a:buClr>
          <a:srgbClr val="000000"/>
        </a:buClr>
        <a:buSzPct val="100000"/>
        <a:buFont typeface="Times New Roman" charset="0"/>
        <a:defRPr sz="1600" b="1">
          <a:solidFill>
            <a:srgbClr val="000000"/>
          </a:solidFill>
          <a:latin typeface="+mn-lt"/>
          <a:ea typeface="+mn-ea"/>
          <a:cs typeface="+mn-cs"/>
        </a:defRPr>
      </a:lvl6pPr>
      <a:lvl7pPr marL="2971800" indent="-228600" algn="l" defTabSz="449263" rtl="0" fontAlgn="base">
        <a:spcBef>
          <a:spcPts val="400"/>
        </a:spcBef>
        <a:spcAft>
          <a:spcPct val="0"/>
        </a:spcAft>
        <a:buClr>
          <a:srgbClr val="000000"/>
        </a:buClr>
        <a:buSzPct val="100000"/>
        <a:buFont typeface="Times New Roman" charset="0"/>
        <a:defRPr sz="1600" b="1">
          <a:solidFill>
            <a:srgbClr val="000000"/>
          </a:solidFill>
          <a:latin typeface="+mn-lt"/>
          <a:ea typeface="+mn-ea"/>
          <a:cs typeface="+mn-cs"/>
        </a:defRPr>
      </a:lvl7pPr>
      <a:lvl8pPr marL="3429000" indent="-228600" algn="l" defTabSz="449263" rtl="0" fontAlgn="base">
        <a:spcBef>
          <a:spcPts val="400"/>
        </a:spcBef>
        <a:spcAft>
          <a:spcPct val="0"/>
        </a:spcAft>
        <a:buClr>
          <a:srgbClr val="000000"/>
        </a:buClr>
        <a:buSzPct val="100000"/>
        <a:buFont typeface="Times New Roman" charset="0"/>
        <a:defRPr sz="1600" b="1">
          <a:solidFill>
            <a:srgbClr val="000000"/>
          </a:solidFill>
          <a:latin typeface="+mn-lt"/>
          <a:ea typeface="+mn-ea"/>
          <a:cs typeface="+mn-cs"/>
        </a:defRPr>
      </a:lvl8pPr>
      <a:lvl9pPr marL="3886200" indent="-228600" algn="l" defTabSz="449263" rtl="0" fontAlgn="base">
        <a:spcBef>
          <a:spcPts val="400"/>
        </a:spcBef>
        <a:spcAft>
          <a:spcPct val="0"/>
        </a:spcAft>
        <a:buClr>
          <a:srgbClr val="000000"/>
        </a:buClr>
        <a:buSzPct val="100000"/>
        <a:buFont typeface="Times New Roman" charset="0"/>
        <a:defRPr sz="1600" b="1">
          <a:solidFill>
            <a:srgbClr val="000000"/>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3.w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4.w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w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Grp="1" noChangeArrowheads="1"/>
          </p:cNvSpPr>
          <p:nvPr>
            <p:ph type="subTitle"/>
          </p:nvPr>
        </p:nvSpPr>
        <p:spPr>
          <a:xfrm>
            <a:off x="2014538" y="1676400"/>
            <a:ext cx="6805612" cy="1752600"/>
          </a:xfrm>
          <a:ln/>
        </p:spPr>
        <p:txBody>
          <a:bodyPr anchor="t"/>
          <a:lstStyle/>
          <a:p>
            <a:pPr>
              <a:spcBef>
                <a:spcPts val="600"/>
              </a:spcBef>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de-DE" sz="2400">
              <a:solidFill>
                <a:srgbClr val="000000"/>
              </a:solidFill>
            </a:endParaRPr>
          </a:p>
          <a:p>
            <a:pPr algn="l">
              <a:spcBef>
                <a:spcPts val="600"/>
              </a:spcBef>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2400">
                <a:solidFill>
                  <a:srgbClr val="000000"/>
                </a:solidFill>
              </a:rPr>
              <a:t>Zeitmanagement</a:t>
            </a:r>
          </a:p>
          <a:p>
            <a:pPr algn="l">
              <a:spcBef>
                <a:spcPts val="1375"/>
              </a:spcBef>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2200" b="0">
                <a:solidFill>
                  <a:srgbClr val="000000"/>
                </a:solidFill>
              </a:rPr>
              <a:t>Basiskurs Physik</a:t>
            </a:r>
            <a:br>
              <a:rPr lang="de-DE" sz="2200" b="0">
                <a:solidFill>
                  <a:srgbClr val="000000"/>
                </a:solidFill>
              </a:rPr>
            </a:br>
            <a:r>
              <a:rPr lang="de-DE" sz="2200" b="0">
                <a:solidFill>
                  <a:srgbClr val="000000"/>
                </a:solidFill>
              </a:rPr>
              <a:t>Schlüsselkompetenzen für ein nachhaltiges Studium</a:t>
            </a:r>
          </a:p>
        </p:txBody>
      </p:sp>
      <p:sp>
        <p:nvSpPr>
          <p:cNvPr id="4098" name="Line 2"/>
          <p:cNvSpPr>
            <a:spLocks noChangeShapeType="1"/>
          </p:cNvSpPr>
          <p:nvPr/>
        </p:nvSpPr>
        <p:spPr bwMode="auto">
          <a:xfrm>
            <a:off x="2124075" y="3429000"/>
            <a:ext cx="6669088" cy="3175"/>
          </a:xfrm>
          <a:prstGeom prst="line">
            <a:avLst/>
          </a:prstGeom>
          <a:noFill/>
          <a:ln w="19080">
            <a:solidFill>
              <a:srgbClr val="A6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de-DE"/>
          </a:p>
        </p:txBody>
      </p:sp>
      <p:sp>
        <p:nvSpPr>
          <p:cNvPr id="4099" name="Rectangle 3"/>
          <p:cNvSpPr>
            <a:spLocks noChangeArrowheads="1"/>
          </p:cNvSpPr>
          <p:nvPr/>
        </p:nvSpPr>
        <p:spPr bwMode="auto">
          <a:xfrm>
            <a:off x="1979613" y="5011738"/>
            <a:ext cx="6840537" cy="9064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nchor="b">
            <a:spAutoFit/>
          </a:bodyPr>
          <a:lstStyle/>
          <a:p>
            <a:pPr eaLnBrk="0" hangingPunct="0">
              <a:spcBef>
                <a:spcPts val="9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1800">
                <a:solidFill>
                  <a:srgbClr val="000000"/>
                </a:solidFill>
                <a:latin typeface="Arial" charset="0"/>
              </a:rPr>
              <a:t>Universität Heidelberg</a:t>
            </a:r>
          </a:p>
          <a:p>
            <a:pPr eaLnBrk="0" hangingPunct="0">
              <a:spcBef>
                <a:spcPts val="4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1600">
                <a:solidFill>
                  <a:srgbClr val="000000"/>
                </a:solidFill>
                <a:latin typeface="Arial" charset="0"/>
              </a:rPr>
              <a:t>Abteilung Schlüsselkompetenzen</a:t>
            </a:r>
            <a:br>
              <a:rPr lang="de-DE" sz="1600">
                <a:solidFill>
                  <a:srgbClr val="000000"/>
                </a:solidFill>
                <a:latin typeface="Arial" charset="0"/>
              </a:rPr>
            </a:br>
            <a:r>
              <a:rPr lang="de-DE" sz="1600">
                <a:solidFill>
                  <a:srgbClr val="000000"/>
                </a:solidFill>
                <a:latin typeface="Arial" charset="0"/>
              </a:rPr>
              <a:t>des Dezernats für Studium, Lehre und Wissenschaftliche Weiterbildung</a:t>
            </a:r>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1"/>
          <p:cNvSpPr>
            <a:spLocks noChangeArrowheads="1"/>
          </p:cNvSpPr>
          <p:nvPr/>
        </p:nvSpPr>
        <p:spPr bwMode="auto">
          <a:xfrm>
            <a:off x="395288" y="909638"/>
            <a:ext cx="8305800" cy="503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nchor="ctr"/>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2800" b="1">
                <a:solidFill>
                  <a:srgbClr val="A60000"/>
                </a:solidFill>
                <a:latin typeface="Arial" charset="0"/>
              </a:rPr>
              <a:t>11 Prinzipien für den Wochenplan</a:t>
            </a:r>
          </a:p>
        </p:txBody>
      </p:sp>
      <p:sp>
        <p:nvSpPr>
          <p:cNvPr id="14338" name="Rectangle 2"/>
          <p:cNvSpPr>
            <a:spLocks noChangeArrowheads="1"/>
          </p:cNvSpPr>
          <p:nvPr/>
        </p:nvSpPr>
        <p:spPr bwMode="auto">
          <a:xfrm>
            <a:off x="611188" y="1628775"/>
            <a:ext cx="8283575" cy="4679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lstStyle/>
          <a:p>
            <a:pPr>
              <a:lnSpc>
                <a:spcPct val="90000"/>
              </a:lnSpc>
              <a:spcBef>
                <a:spcPts val="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2200" b="1">
                <a:solidFill>
                  <a:srgbClr val="000099"/>
                </a:solidFill>
                <a:latin typeface="Arial" charset="0"/>
                <a:cs typeface="Times New Roman" charset="0"/>
              </a:rPr>
              <a:t>1.</a:t>
            </a:r>
            <a:r>
              <a:rPr lang="de-DE" sz="2200" b="1">
                <a:solidFill>
                  <a:srgbClr val="000000"/>
                </a:solidFill>
                <a:latin typeface="Arial" charset="0"/>
                <a:cs typeface="Times New Roman" charset="0"/>
              </a:rPr>
              <a:t>   </a:t>
            </a:r>
            <a:r>
              <a:rPr lang="de-DE" sz="2200" b="1">
                <a:solidFill>
                  <a:srgbClr val="000099"/>
                </a:solidFill>
                <a:latin typeface="Arial" charset="0"/>
                <a:cs typeface="Times New Roman" charset="0"/>
              </a:rPr>
              <a:t>Das richtige Maß finden</a:t>
            </a:r>
            <a:br>
              <a:rPr lang="de-DE" sz="2200" b="1">
                <a:solidFill>
                  <a:srgbClr val="000099"/>
                </a:solidFill>
                <a:latin typeface="Arial" charset="0"/>
                <a:cs typeface="Times New Roman" charset="0"/>
              </a:rPr>
            </a:br>
            <a:r>
              <a:rPr lang="de-DE" b="1">
                <a:solidFill>
                  <a:srgbClr val="000000"/>
                </a:solidFill>
                <a:latin typeface="Arial" charset="0"/>
                <a:cs typeface="Times New Roman" charset="0"/>
              </a:rPr>
              <a:t>      </a:t>
            </a:r>
            <a:r>
              <a:rPr lang="de-DE" sz="2000">
                <a:solidFill>
                  <a:srgbClr val="000000"/>
                </a:solidFill>
                <a:latin typeface="Arial" charset="0"/>
                <a:cs typeface="Times New Roman" charset="0"/>
              </a:rPr>
              <a:t>Über- / Unterplanung</a:t>
            </a:r>
          </a:p>
          <a:p>
            <a:pPr>
              <a:lnSpc>
                <a:spcPct val="90000"/>
              </a:lnSpc>
              <a:spcBef>
                <a:spcPts val="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2200" b="1">
                <a:solidFill>
                  <a:srgbClr val="000099"/>
                </a:solidFill>
                <a:latin typeface="Arial" charset="0"/>
                <a:cs typeface="Times New Roman" charset="0"/>
              </a:rPr>
              <a:t>2.   Realistisch planen</a:t>
            </a:r>
            <a:br>
              <a:rPr lang="de-DE" sz="2200" b="1">
                <a:solidFill>
                  <a:srgbClr val="000099"/>
                </a:solidFill>
                <a:latin typeface="Arial" charset="0"/>
                <a:cs typeface="Times New Roman" charset="0"/>
              </a:rPr>
            </a:br>
            <a:r>
              <a:rPr lang="de-DE" b="1">
                <a:solidFill>
                  <a:srgbClr val="000000"/>
                </a:solidFill>
                <a:latin typeface="Arial" charset="0"/>
                <a:cs typeface="Times New Roman" charset="0"/>
              </a:rPr>
              <a:t>      </a:t>
            </a:r>
            <a:r>
              <a:rPr lang="de-DE" sz="2000">
                <a:solidFill>
                  <a:srgbClr val="000000"/>
                </a:solidFill>
                <a:latin typeface="Arial" charset="0"/>
                <a:cs typeface="Times New Roman" charset="0"/>
              </a:rPr>
              <a:t>zunächst Zeitprotokoll, dann erst Zeitplan</a:t>
            </a:r>
          </a:p>
          <a:p>
            <a:pPr>
              <a:lnSpc>
                <a:spcPct val="90000"/>
              </a:lnSpc>
              <a:spcBef>
                <a:spcPts val="125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2200" b="1">
                <a:solidFill>
                  <a:srgbClr val="000099"/>
                </a:solidFill>
                <a:latin typeface="Arial" charset="0"/>
                <a:cs typeface="Times New Roman" charset="0"/>
              </a:rPr>
              <a:t>3.    Im Vorfeld flexibel, nach der Entscheidung konsequent</a:t>
            </a:r>
            <a:br>
              <a:rPr lang="de-DE" sz="2200" b="1">
                <a:solidFill>
                  <a:srgbClr val="000099"/>
                </a:solidFill>
                <a:latin typeface="Arial" charset="0"/>
                <a:cs typeface="Times New Roman" charset="0"/>
              </a:rPr>
            </a:br>
            <a:r>
              <a:rPr lang="de-DE" sz="2200" b="1">
                <a:solidFill>
                  <a:srgbClr val="000000"/>
                </a:solidFill>
                <a:latin typeface="Arial" charset="0"/>
                <a:cs typeface="Times New Roman" charset="0"/>
              </a:rPr>
              <a:t>       </a:t>
            </a:r>
            <a:r>
              <a:rPr lang="de-DE" sz="2000">
                <a:solidFill>
                  <a:srgbClr val="000000"/>
                </a:solidFill>
                <a:latin typeface="Arial" charset="0"/>
                <a:cs typeface="Times New Roman" charset="0"/>
              </a:rPr>
              <a:t>Pläne an die eigenen Möglichkeiten anpassen, dann ernst nehmen</a:t>
            </a:r>
          </a:p>
          <a:p>
            <a:pPr>
              <a:lnSpc>
                <a:spcPct val="90000"/>
              </a:lnSpc>
              <a:spcBef>
                <a:spcPts val="1375"/>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2200" b="1">
                <a:solidFill>
                  <a:srgbClr val="000099"/>
                </a:solidFill>
                <a:latin typeface="Arial" charset="0"/>
              </a:rPr>
              <a:t>4.   Schriftlich festhalten</a:t>
            </a: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2000">
                <a:solidFill>
                  <a:srgbClr val="000000"/>
                </a:solidFill>
                <a:latin typeface="Arial" charset="0"/>
              </a:rPr>
              <a:t>       Überblick, Verbindlichkeit</a:t>
            </a:r>
          </a:p>
          <a:p>
            <a:pPr>
              <a:lnSpc>
                <a:spcPct val="90000"/>
              </a:lnSpc>
              <a:spcBef>
                <a:spcPts val="125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2200" b="1">
                <a:solidFill>
                  <a:srgbClr val="000099"/>
                </a:solidFill>
                <a:latin typeface="Arial" charset="0"/>
              </a:rPr>
              <a:t>5.   Puffer einplanen</a:t>
            </a:r>
            <a:br>
              <a:rPr lang="de-DE" sz="2200" b="1">
                <a:solidFill>
                  <a:srgbClr val="000099"/>
                </a:solidFill>
                <a:latin typeface="Arial" charset="0"/>
              </a:rPr>
            </a:br>
            <a:r>
              <a:rPr lang="de-DE" b="1">
                <a:solidFill>
                  <a:srgbClr val="000000"/>
                </a:solidFill>
                <a:latin typeface="Arial" charset="0"/>
              </a:rPr>
              <a:t>      </a:t>
            </a:r>
            <a:r>
              <a:rPr lang="de-DE" sz="2000">
                <a:solidFill>
                  <a:srgbClr val="000000"/>
                </a:solidFill>
                <a:latin typeface="Arial" charset="0"/>
              </a:rPr>
              <a:t>Nur 60% der Zeit verplanen</a:t>
            </a:r>
          </a:p>
          <a:p>
            <a:pPr>
              <a:lnSpc>
                <a:spcPct val="90000"/>
              </a:lnSpc>
              <a:spcBef>
                <a:spcPts val="125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2200" b="1">
                <a:solidFill>
                  <a:srgbClr val="000099"/>
                </a:solidFill>
                <a:latin typeface="Arial" charset="0"/>
              </a:rPr>
              <a:t>6.   Zeit für Planung einplanen</a:t>
            </a:r>
            <a:br>
              <a:rPr lang="de-DE" sz="2200" b="1">
                <a:solidFill>
                  <a:srgbClr val="000099"/>
                </a:solidFill>
                <a:latin typeface="Arial" charset="0"/>
              </a:rPr>
            </a:br>
            <a:r>
              <a:rPr lang="de-DE" b="1">
                <a:solidFill>
                  <a:srgbClr val="000000"/>
                </a:solidFill>
                <a:latin typeface="Arial" charset="0"/>
              </a:rPr>
              <a:t>      </a:t>
            </a:r>
            <a:r>
              <a:rPr lang="de-DE" sz="2000">
                <a:solidFill>
                  <a:srgbClr val="000000"/>
                </a:solidFill>
                <a:latin typeface="Arial" charset="0"/>
              </a:rPr>
              <a:t>Etwa 15 Minuten am Tag    </a:t>
            </a:r>
          </a:p>
        </p:txBody>
      </p:sp>
      <p:sp>
        <p:nvSpPr>
          <p:cNvPr id="14339" name="Oval 3"/>
          <p:cNvSpPr>
            <a:spLocks noChangeArrowheads="1"/>
          </p:cNvSpPr>
          <p:nvPr/>
        </p:nvSpPr>
        <p:spPr bwMode="auto">
          <a:xfrm>
            <a:off x="560388" y="1603375"/>
            <a:ext cx="469900" cy="431800"/>
          </a:xfrm>
          <a:prstGeom prst="ellipse">
            <a:avLst/>
          </a:prstGeom>
          <a:noFill/>
          <a:ln w="19080">
            <a:solidFill>
              <a:srgbClr val="A6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
        <p:nvSpPr>
          <p:cNvPr id="14340" name="Oval 4"/>
          <p:cNvSpPr>
            <a:spLocks noChangeArrowheads="1"/>
          </p:cNvSpPr>
          <p:nvPr/>
        </p:nvSpPr>
        <p:spPr bwMode="auto">
          <a:xfrm>
            <a:off x="565150" y="2301875"/>
            <a:ext cx="469900" cy="431800"/>
          </a:xfrm>
          <a:prstGeom prst="ellipse">
            <a:avLst/>
          </a:prstGeom>
          <a:noFill/>
          <a:ln w="19080">
            <a:solidFill>
              <a:srgbClr val="A6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
        <p:nvSpPr>
          <p:cNvPr id="14341" name="Oval 5"/>
          <p:cNvSpPr>
            <a:spLocks noChangeArrowheads="1"/>
          </p:cNvSpPr>
          <p:nvPr/>
        </p:nvSpPr>
        <p:spPr bwMode="auto">
          <a:xfrm>
            <a:off x="547688" y="3106738"/>
            <a:ext cx="469900" cy="431800"/>
          </a:xfrm>
          <a:prstGeom prst="ellipse">
            <a:avLst/>
          </a:prstGeom>
          <a:noFill/>
          <a:ln w="19080">
            <a:solidFill>
              <a:srgbClr val="A6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
        <p:nvSpPr>
          <p:cNvPr id="14342" name="Oval 6"/>
          <p:cNvSpPr>
            <a:spLocks noChangeArrowheads="1"/>
          </p:cNvSpPr>
          <p:nvPr/>
        </p:nvSpPr>
        <p:spPr bwMode="auto">
          <a:xfrm>
            <a:off x="565150" y="3873500"/>
            <a:ext cx="469900" cy="431800"/>
          </a:xfrm>
          <a:prstGeom prst="ellipse">
            <a:avLst/>
          </a:prstGeom>
          <a:noFill/>
          <a:ln w="19080">
            <a:solidFill>
              <a:srgbClr val="A6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
        <p:nvSpPr>
          <p:cNvPr id="14343" name="Oval 7"/>
          <p:cNvSpPr>
            <a:spLocks noChangeArrowheads="1"/>
          </p:cNvSpPr>
          <p:nvPr/>
        </p:nvSpPr>
        <p:spPr bwMode="auto">
          <a:xfrm>
            <a:off x="573088" y="4652963"/>
            <a:ext cx="469900" cy="431800"/>
          </a:xfrm>
          <a:prstGeom prst="ellipse">
            <a:avLst/>
          </a:prstGeom>
          <a:noFill/>
          <a:ln w="19080">
            <a:solidFill>
              <a:srgbClr val="A6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
        <p:nvSpPr>
          <p:cNvPr id="14344" name="Oval 8"/>
          <p:cNvSpPr>
            <a:spLocks noChangeArrowheads="1"/>
          </p:cNvSpPr>
          <p:nvPr/>
        </p:nvSpPr>
        <p:spPr bwMode="auto">
          <a:xfrm>
            <a:off x="552450" y="5432425"/>
            <a:ext cx="469900" cy="431800"/>
          </a:xfrm>
          <a:prstGeom prst="ellipse">
            <a:avLst/>
          </a:prstGeom>
          <a:noFill/>
          <a:ln w="19080">
            <a:solidFill>
              <a:srgbClr val="A6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
        <p:nvSpPr>
          <p:cNvPr id="14345" name="Text Box 9"/>
          <p:cNvSpPr txBox="1">
            <a:spLocks noChangeArrowheads="1"/>
          </p:cNvSpPr>
          <p:nvPr/>
        </p:nvSpPr>
        <p:spPr bwMode="auto">
          <a:xfrm>
            <a:off x="6413500" y="0"/>
            <a:ext cx="2698750" cy="398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r">
              <a:buClrTx/>
              <a:buFontTx/>
              <a:buNone/>
            </a:pPr>
            <a:r>
              <a:rPr lang="de-DE" sz="2000" b="1">
                <a:solidFill>
                  <a:srgbClr val="FFFFFF"/>
                </a:solidFill>
                <a:latin typeface="Arial" charset="0"/>
              </a:rPr>
              <a:t>II. Work-Life-Balance</a:t>
            </a:r>
          </a:p>
        </p:txBody>
      </p:sp>
      <p:sp>
        <p:nvSpPr>
          <p:cNvPr id="14346" name="Text Box 10"/>
          <p:cNvSpPr txBox="1">
            <a:spLocks noChangeArrowheads="1"/>
          </p:cNvSpPr>
          <p:nvPr/>
        </p:nvSpPr>
        <p:spPr bwMode="auto">
          <a:xfrm>
            <a:off x="7507288" y="304800"/>
            <a:ext cx="1598612" cy="398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r">
              <a:buClrTx/>
              <a:buFontTx/>
              <a:buNone/>
            </a:pPr>
            <a:r>
              <a:rPr lang="de-DE" sz="2000">
                <a:solidFill>
                  <a:srgbClr val="FFFFFF"/>
                </a:solidFill>
                <a:latin typeface="Arial" charset="0"/>
              </a:rPr>
              <a:t>Wochenplan</a:t>
            </a:r>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p:cNvSpPr>
            <a:spLocks noChangeArrowheads="1"/>
          </p:cNvSpPr>
          <p:nvPr/>
        </p:nvSpPr>
        <p:spPr bwMode="auto">
          <a:xfrm>
            <a:off x="395288" y="763588"/>
            <a:ext cx="8305800" cy="6492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nchor="ctr"/>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2800" b="1">
                <a:solidFill>
                  <a:srgbClr val="A60000"/>
                </a:solidFill>
                <a:latin typeface="Arial" charset="0"/>
              </a:rPr>
              <a:t>11 Prinzipien für den Wochenplan</a:t>
            </a:r>
          </a:p>
        </p:txBody>
      </p:sp>
      <p:sp>
        <p:nvSpPr>
          <p:cNvPr id="15362" name="Rectangle 2"/>
          <p:cNvSpPr>
            <a:spLocks noChangeArrowheads="1"/>
          </p:cNvSpPr>
          <p:nvPr/>
        </p:nvSpPr>
        <p:spPr bwMode="auto">
          <a:xfrm>
            <a:off x="889000" y="1557338"/>
            <a:ext cx="7643813" cy="4378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a:lnSpc>
                <a:spcPct val="90000"/>
              </a:lnSpc>
              <a:spcBef>
                <a:spcPts val="1250"/>
              </a:spcBef>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2200" b="1">
                <a:solidFill>
                  <a:srgbClr val="000000"/>
                </a:solidFill>
                <a:latin typeface="Arial" charset="0"/>
              </a:rPr>
              <a:t> </a:t>
            </a:r>
            <a:r>
              <a:rPr lang="de-DE" sz="2200" b="1">
                <a:solidFill>
                  <a:srgbClr val="000099"/>
                </a:solidFill>
                <a:latin typeface="Arial" charset="0"/>
              </a:rPr>
              <a:t>7.    Planung am Ende eines Abschnitts</a:t>
            </a:r>
            <a:br>
              <a:rPr lang="de-DE" sz="2200" b="1">
                <a:solidFill>
                  <a:srgbClr val="000099"/>
                </a:solidFill>
                <a:latin typeface="Arial" charset="0"/>
              </a:rPr>
            </a:br>
            <a:r>
              <a:rPr lang="de-DE" sz="2200" b="1">
                <a:solidFill>
                  <a:srgbClr val="000000"/>
                </a:solidFill>
                <a:latin typeface="Arial" charset="0"/>
              </a:rPr>
              <a:t>        </a:t>
            </a:r>
            <a:r>
              <a:rPr lang="de-DE" sz="2000">
                <a:solidFill>
                  <a:srgbClr val="000000"/>
                </a:solidFill>
                <a:latin typeface="Arial" charset="0"/>
              </a:rPr>
              <a:t>am Ende eines Tages / einer Woche für den nächsten Tag</a:t>
            </a:r>
            <a:br>
              <a:rPr lang="de-DE" sz="2000">
                <a:solidFill>
                  <a:srgbClr val="000000"/>
                </a:solidFill>
                <a:latin typeface="Arial" charset="0"/>
              </a:rPr>
            </a:br>
            <a:r>
              <a:rPr lang="de-DE" sz="2000">
                <a:solidFill>
                  <a:srgbClr val="000000"/>
                </a:solidFill>
                <a:latin typeface="Arial" charset="0"/>
              </a:rPr>
              <a:t>         / die nächste Woche</a:t>
            </a:r>
          </a:p>
          <a:p>
            <a:pPr>
              <a:spcBef>
                <a:spcPts val="125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2200" b="1">
                <a:solidFill>
                  <a:srgbClr val="000000"/>
                </a:solidFill>
                <a:latin typeface="Arial" charset="0"/>
              </a:rPr>
              <a:t> </a:t>
            </a:r>
            <a:r>
              <a:rPr lang="de-DE" sz="2200" b="1">
                <a:solidFill>
                  <a:srgbClr val="000099"/>
                </a:solidFill>
                <a:latin typeface="Arial" charset="0"/>
              </a:rPr>
              <a:t>8.    Möglichst Regelmäßigkeit</a:t>
            </a:r>
            <a:br>
              <a:rPr lang="de-DE" sz="2200" b="1">
                <a:solidFill>
                  <a:srgbClr val="000099"/>
                </a:solidFill>
                <a:latin typeface="Arial" charset="0"/>
              </a:rPr>
            </a:br>
            <a:r>
              <a:rPr lang="de-DE" b="1">
                <a:solidFill>
                  <a:srgbClr val="000000"/>
                </a:solidFill>
                <a:latin typeface="Arial" charset="0"/>
              </a:rPr>
              <a:t>       </a:t>
            </a:r>
            <a:r>
              <a:rPr lang="de-DE" sz="2000">
                <a:solidFill>
                  <a:srgbClr val="000000"/>
                </a:solidFill>
                <a:latin typeface="Arial" charset="0"/>
              </a:rPr>
              <a:t>dadurch Plan leichter einzuhalten</a:t>
            </a:r>
          </a:p>
          <a:p>
            <a:pPr>
              <a:spcBef>
                <a:spcPts val="125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2200" b="1">
                <a:solidFill>
                  <a:srgbClr val="000000"/>
                </a:solidFill>
                <a:latin typeface="Arial" charset="0"/>
              </a:rPr>
              <a:t> </a:t>
            </a:r>
            <a:r>
              <a:rPr lang="de-DE" sz="2200" b="1">
                <a:solidFill>
                  <a:srgbClr val="000099"/>
                </a:solidFill>
                <a:latin typeface="Arial" charset="0"/>
              </a:rPr>
              <a:t>9.   Ähnliche Tätigkeiten gruppieren</a:t>
            </a:r>
            <a:r>
              <a:rPr lang="de-DE" b="1">
                <a:solidFill>
                  <a:srgbClr val="000000"/>
                </a:solidFill>
                <a:latin typeface="Arial" charset="0"/>
              </a:rPr>
              <a:t> </a:t>
            </a:r>
            <a:br>
              <a:rPr lang="de-DE" b="1">
                <a:solidFill>
                  <a:srgbClr val="000000"/>
                </a:solidFill>
                <a:latin typeface="Arial" charset="0"/>
              </a:rPr>
            </a:br>
            <a:r>
              <a:rPr lang="de-DE" b="1">
                <a:solidFill>
                  <a:srgbClr val="000000"/>
                </a:solidFill>
                <a:latin typeface="Arial" charset="0"/>
              </a:rPr>
              <a:t>       </a:t>
            </a:r>
            <a:r>
              <a:rPr lang="de-DE" sz="2000">
                <a:solidFill>
                  <a:srgbClr val="000000"/>
                </a:solidFill>
                <a:latin typeface="Arial" charset="0"/>
              </a:rPr>
              <a:t>auch bei Erledigungen</a:t>
            </a:r>
          </a:p>
          <a:p>
            <a:pPr>
              <a:spcBef>
                <a:spcPts val="125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2200" b="1">
                <a:solidFill>
                  <a:srgbClr val="000099"/>
                </a:solidFill>
                <a:latin typeface="Arial" charset="0"/>
              </a:rPr>
              <a:t>10.  Schrittweise Optimierung im Wochenrhythmus</a:t>
            </a:r>
            <a:br>
              <a:rPr lang="de-DE" sz="2200" b="1">
                <a:solidFill>
                  <a:srgbClr val="000099"/>
                </a:solidFill>
                <a:latin typeface="Arial" charset="0"/>
              </a:rPr>
            </a:br>
            <a:r>
              <a:rPr lang="de-DE" b="1">
                <a:solidFill>
                  <a:srgbClr val="000000"/>
                </a:solidFill>
                <a:latin typeface="Arial" charset="0"/>
              </a:rPr>
              <a:t>       </a:t>
            </a:r>
            <a:r>
              <a:rPr lang="de-DE" sz="2000">
                <a:solidFill>
                  <a:srgbClr val="000000"/>
                </a:solidFill>
                <a:latin typeface="Arial" charset="0"/>
              </a:rPr>
              <a:t>vom Ist (Protokoll) zum Soll (Plan)</a:t>
            </a:r>
          </a:p>
          <a:p>
            <a:pPr>
              <a:spcBef>
                <a:spcPts val="125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2200" b="1">
                <a:solidFill>
                  <a:srgbClr val="000099"/>
                </a:solidFill>
                <a:latin typeface="Arial" charset="0"/>
              </a:rPr>
              <a:t>11.  Freizeit, Erholung, Nichtstun berücksichtigen</a:t>
            </a:r>
            <a:r>
              <a:rPr lang="de-DE" sz="2000" b="1">
                <a:solidFill>
                  <a:srgbClr val="000099"/>
                </a:solidFill>
                <a:latin typeface="Arial" charset="0"/>
              </a:rPr>
              <a:t/>
            </a:r>
            <a:br>
              <a:rPr lang="de-DE" sz="2000" b="1">
                <a:solidFill>
                  <a:srgbClr val="000099"/>
                </a:solidFill>
                <a:latin typeface="Arial" charset="0"/>
              </a:rPr>
            </a:br>
            <a:r>
              <a:rPr lang="de-DE" sz="2000" b="1">
                <a:solidFill>
                  <a:srgbClr val="000000"/>
                </a:solidFill>
                <a:latin typeface="Arial" charset="0"/>
              </a:rPr>
              <a:t>        </a:t>
            </a:r>
            <a:r>
              <a:rPr lang="de-DE" sz="2000">
                <a:solidFill>
                  <a:srgbClr val="000000"/>
                </a:solidFill>
                <a:latin typeface="Arial" charset="0"/>
              </a:rPr>
              <a:t>bei der Planung damit anfangen</a:t>
            </a:r>
          </a:p>
        </p:txBody>
      </p:sp>
      <p:sp>
        <p:nvSpPr>
          <p:cNvPr id="15363" name="Oval 3"/>
          <p:cNvSpPr>
            <a:spLocks noChangeArrowheads="1"/>
          </p:cNvSpPr>
          <p:nvPr/>
        </p:nvSpPr>
        <p:spPr bwMode="auto">
          <a:xfrm>
            <a:off x="928688" y="1544638"/>
            <a:ext cx="469900" cy="431800"/>
          </a:xfrm>
          <a:prstGeom prst="ellipse">
            <a:avLst/>
          </a:prstGeom>
          <a:noFill/>
          <a:ln w="19080">
            <a:solidFill>
              <a:srgbClr val="A6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
        <p:nvSpPr>
          <p:cNvPr id="15364" name="Oval 4"/>
          <p:cNvSpPr>
            <a:spLocks noChangeArrowheads="1"/>
          </p:cNvSpPr>
          <p:nvPr/>
        </p:nvSpPr>
        <p:spPr bwMode="auto">
          <a:xfrm>
            <a:off x="923925" y="2616200"/>
            <a:ext cx="469900" cy="431800"/>
          </a:xfrm>
          <a:prstGeom prst="ellipse">
            <a:avLst/>
          </a:prstGeom>
          <a:noFill/>
          <a:ln w="19080">
            <a:solidFill>
              <a:srgbClr val="A6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
        <p:nvSpPr>
          <p:cNvPr id="15365" name="Oval 5"/>
          <p:cNvSpPr>
            <a:spLocks noChangeArrowheads="1"/>
          </p:cNvSpPr>
          <p:nvPr/>
        </p:nvSpPr>
        <p:spPr bwMode="auto">
          <a:xfrm>
            <a:off x="933450" y="3527425"/>
            <a:ext cx="469900" cy="431800"/>
          </a:xfrm>
          <a:prstGeom prst="ellipse">
            <a:avLst/>
          </a:prstGeom>
          <a:noFill/>
          <a:ln w="19080">
            <a:solidFill>
              <a:srgbClr val="A6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
        <p:nvSpPr>
          <p:cNvPr id="15366" name="Oval 6"/>
          <p:cNvSpPr>
            <a:spLocks noChangeArrowheads="1"/>
          </p:cNvSpPr>
          <p:nvPr/>
        </p:nvSpPr>
        <p:spPr bwMode="auto">
          <a:xfrm>
            <a:off x="920750" y="4403725"/>
            <a:ext cx="469900" cy="431800"/>
          </a:xfrm>
          <a:prstGeom prst="ellipse">
            <a:avLst/>
          </a:prstGeom>
          <a:noFill/>
          <a:ln w="19080">
            <a:solidFill>
              <a:srgbClr val="A6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
        <p:nvSpPr>
          <p:cNvPr id="15367" name="Oval 7"/>
          <p:cNvSpPr>
            <a:spLocks noChangeArrowheads="1"/>
          </p:cNvSpPr>
          <p:nvPr/>
        </p:nvSpPr>
        <p:spPr bwMode="auto">
          <a:xfrm>
            <a:off x="911225" y="5267325"/>
            <a:ext cx="469900" cy="431800"/>
          </a:xfrm>
          <a:prstGeom prst="ellipse">
            <a:avLst/>
          </a:prstGeom>
          <a:noFill/>
          <a:ln w="19080">
            <a:solidFill>
              <a:srgbClr val="A6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
        <p:nvSpPr>
          <p:cNvPr id="15368" name="Text Box 8"/>
          <p:cNvSpPr txBox="1">
            <a:spLocks noChangeArrowheads="1"/>
          </p:cNvSpPr>
          <p:nvPr/>
        </p:nvSpPr>
        <p:spPr bwMode="auto">
          <a:xfrm>
            <a:off x="6413500" y="0"/>
            <a:ext cx="2698750" cy="398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r">
              <a:buClrTx/>
              <a:buFontTx/>
              <a:buNone/>
            </a:pPr>
            <a:r>
              <a:rPr lang="de-DE" sz="2000" b="1">
                <a:solidFill>
                  <a:srgbClr val="FFFFFF"/>
                </a:solidFill>
                <a:latin typeface="Arial" charset="0"/>
              </a:rPr>
              <a:t>II. Work-Life-Balance</a:t>
            </a:r>
          </a:p>
        </p:txBody>
      </p:sp>
      <p:sp>
        <p:nvSpPr>
          <p:cNvPr id="15369" name="Text Box 9"/>
          <p:cNvSpPr txBox="1">
            <a:spLocks noChangeArrowheads="1"/>
          </p:cNvSpPr>
          <p:nvPr/>
        </p:nvSpPr>
        <p:spPr bwMode="auto">
          <a:xfrm>
            <a:off x="7507288" y="304800"/>
            <a:ext cx="1598612" cy="398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r">
              <a:buClrTx/>
              <a:buFontTx/>
              <a:buNone/>
            </a:pPr>
            <a:r>
              <a:rPr lang="de-DE" sz="2000">
                <a:solidFill>
                  <a:srgbClr val="FFFFFF"/>
                </a:solidFill>
                <a:latin typeface="Arial" charset="0"/>
              </a:rPr>
              <a:t>Wochenplan</a:t>
            </a:r>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Grp="1" noChangeArrowheads="1"/>
          </p:cNvSpPr>
          <p:nvPr>
            <p:ph type="title" idx="4294967295"/>
          </p:nvPr>
        </p:nvSpPr>
        <p:spPr>
          <a:xfrm>
            <a:off x="419100" y="2420938"/>
            <a:ext cx="8305800" cy="2016125"/>
          </a:xfrm>
          <a:solidFill>
            <a:srgbClr val="FFFFFF"/>
          </a:solidFill>
          <a:ln/>
        </p:spPr>
        <p:txBody>
          <a:bodyPr lIns="90000" tIns="46800" rIns="90000" bIns="46800" anchor="t"/>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4000">
                <a:solidFill>
                  <a:srgbClr val="A60000"/>
                </a:solidFill>
              </a:rPr>
              <a:t>III. Operatives Zeitmanagement – Ziele, Prioritäten, Aufgabenplanung </a:t>
            </a:r>
          </a:p>
        </p:txBody>
      </p:sp>
      <p:sp>
        <p:nvSpPr>
          <p:cNvPr id="17410" name="Text Box 2"/>
          <p:cNvSpPr txBox="1">
            <a:spLocks noChangeArrowheads="1"/>
          </p:cNvSpPr>
          <p:nvPr/>
        </p:nvSpPr>
        <p:spPr bwMode="auto">
          <a:xfrm>
            <a:off x="5549900" y="50800"/>
            <a:ext cx="184150"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1"/>
          <p:cNvSpPr>
            <a:spLocks noGrp="1" noChangeArrowheads="1"/>
          </p:cNvSpPr>
          <p:nvPr>
            <p:ph type="title" idx="4294967295"/>
          </p:nvPr>
        </p:nvSpPr>
        <p:spPr>
          <a:xfrm>
            <a:off x="358775" y="881063"/>
            <a:ext cx="8534400" cy="892175"/>
          </a:xfrm>
          <a:solidFill>
            <a:srgbClr val="FFFFFF"/>
          </a:solidFill>
          <a:ln/>
        </p:spPr>
        <p:txBody>
          <a:bodyPr lIns="90000" tIns="46800" rIns="90000" bIns="46800" anchor="t"/>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2600"/>
              <a:t>Zweiter Bereich:</a:t>
            </a:r>
            <a:br>
              <a:rPr lang="de-DE" sz="2600"/>
            </a:br>
            <a:r>
              <a:rPr lang="de-DE" sz="2600"/>
              <a:t>Operatives Zeitmanagement</a:t>
            </a:r>
          </a:p>
        </p:txBody>
      </p:sp>
      <p:sp>
        <p:nvSpPr>
          <p:cNvPr id="18434" name="Rectangle 2"/>
          <p:cNvSpPr>
            <a:spLocks noChangeArrowheads="1"/>
          </p:cNvSpPr>
          <p:nvPr/>
        </p:nvSpPr>
        <p:spPr bwMode="auto">
          <a:xfrm>
            <a:off x="325438" y="1963738"/>
            <a:ext cx="2281237"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p>
            <a:pPr>
              <a:spcBef>
                <a:spcPts val="1500"/>
              </a:spcBef>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b="1">
                <a:solidFill>
                  <a:srgbClr val="000099"/>
                </a:solidFill>
                <a:latin typeface="Arial" charset="0"/>
              </a:rPr>
              <a:t>Fragestellung:</a:t>
            </a:r>
          </a:p>
        </p:txBody>
      </p:sp>
      <p:pic>
        <p:nvPicPr>
          <p:cNvPr id="184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0638" y="4508500"/>
            <a:ext cx="2089150" cy="17097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8436" name="AutoShape 4"/>
          <p:cNvSpPr>
            <a:spLocks noChangeArrowheads="1"/>
          </p:cNvSpPr>
          <p:nvPr/>
        </p:nvSpPr>
        <p:spPr bwMode="auto">
          <a:xfrm>
            <a:off x="250825" y="2565400"/>
            <a:ext cx="6840538" cy="1584325"/>
          </a:xfrm>
          <a:prstGeom prst="wedgeEllipseCallout">
            <a:avLst>
              <a:gd name="adj1" fmla="val 34708"/>
              <a:gd name="adj2" fmla="val 75352"/>
            </a:avLst>
          </a:prstGeom>
          <a:noFill/>
          <a:ln w="936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
        <p:nvSpPr>
          <p:cNvPr id="18437" name="Rectangle 5"/>
          <p:cNvSpPr>
            <a:spLocks noChangeArrowheads="1"/>
          </p:cNvSpPr>
          <p:nvPr/>
        </p:nvSpPr>
        <p:spPr bwMode="auto">
          <a:xfrm>
            <a:off x="611188" y="2927350"/>
            <a:ext cx="6048375" cy="10080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algn="ctr">
              <a:spcBef>
                <a:spcPts val="625"/>
              </a:spcBef>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2000" b="1" i="1">
                <a:solidFill>
                  <a:srgbClr val="000000"/>
                </a:solidFill>
                <a:latin typeface="Arial" charset="0"/>
              </a:rPr>
              <a:t>Wie organisiere ich anstehende Aufgaben so, dass ich ein Arbeits- / Projektziel in einer gesetzten Zeit erreiche?</a:t>
            </a:r>
          </a:p>
        </p:txBody>
      </p:sp>
      <p:sp>
        <p:nvSpPr>
          <p:cNvPr id="18438" name="Text Box 6"/>
          <p:cNvSpPr txBox="1">
            <a:spLocks noChangeArrowheads="1"/>
          </p:cNvSpPr>
          <p:nvPr/>
        </p:nvSpPr>
        <p:spPr bwMode="auto">
          <a:xfrm>
            <a:off x="5173663" y="0"/>
            <a:ext cx="3937000" cy="398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r">
              <a:buClrTx/>
              <a:buFontTx/>
              <a:buNone/>
            </a:pPr>
            <a:r>
              <a:rPr lang="de-DE" sz="2000" b="1">
                <a:solidFill>
                  <a:srgbClr val="FFFFFF"/>
                </a:solidFill>
                <a:latin typeface="Arial" charset="0"/>
              </a:rPr>
              <a:t>III. Operatives Zeitmanagement</a:t>
            </a:r>
          </a:p>
        </p:txBody>
      </p:sp>
      <p:sp>
        <p:nvSpPr>
          <p:cNvPr id="18439" name="Text Box 7"/>
          <p:cNvSpPr txBox="1">
            <a:spLocks noChangeArrowheads="1"/>
          </p:cNvSpPr>
          <p:nvPr/>
        </p:nvSpPr>
        <p:spPr bwMode="auto">
          <a:xfrm>
            <a:off x="7859713" y="304800"/>
            <a:ext cx="1244600" cy="398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r">
              <a:buClrTx/>
              <a:buFontTx/>
              <a:buNone/>
            </a:pPr>
            <a:r>
              <a:rPr lang="de-DE" sz="2000">
                <a:solidFill>
                  <a:srgbClr val="FFFFFF"/>
                </a:solidFill>
                <a:latin typeface="Arial" charset="0"/>
              </a:rPr>
              <a:t>Überblick</a:t>
            </a:r>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Grp="1" noChangeArrowheads="1"/>
          </p:cNvSpPr>
          <p:nvPr>
            <p:ph type="title" idx="4294967295"/>
          </p:nvPr>
        </p:nvSpPr>
        <p:spPr>
          <a:xfrm>
            <a:off x="369888" y="730250"/>
            <a:ext cx="8305800" cy="898525"/>
          </a:xfrm>
          <a:solidFill>
            <a:srgbClr val="FFFFFF"/>
          </a:solidFill>
          <a:ln/>
        </p:spPr>
        <p:txBody>
          <a:bodyPr lIns="90000" tIns="46800" rIns="90000" bIns="46800" anchor="t"/>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2600"/>
              <a:t>Operatives Zeitmanagement – </a:t>
            </a:r>
            <a:br>
              <a:rPr lang="de-DE" sz="2600"/>
            </a:br>
            <a:r>
              <a:rPr lang="de-DE" sz="2600"/>
              <a:t>Zwei grundlegende Techniken</a:t>
            </a:r>
          </a:p>
        </p:txBody>
      </p:sp>
      <p:graphicFrame>
        <p:nvGraphicFramePr>
          <p:cNvPr id="19458" name="Group 2"/>
          <p:cNvGraphicFramePr>
            <a:graphicFrameLocks noGrp="1"/>
          </p:cNvGraphicFramePr>
          <p:nvPr/>
        </p:nvGraphicFramePr>
        <p:xfrm>
          <a:off x="539750" y="1763713"/>
          <a:ext cx="8037513" cy="2200512"/>
        </p:xfrm>
        <a:graphic>
          <a:graphicData uri="http://schemas.openxmlformats.org/drawingml/2006/table">
            <a:tbl>
              <a:tblPr/>
              <a:tblGrid>
                <a:gridCol w="8037513"/>
              </a:tblGrid>
              <a:tr h="658813">
                <a:tc>
                  <a:txBody>
                    <a:bodyPr/>
                    <a:lstStyle/>
                    <a:p>
                      <a:pPr marL="0" marR="0" lvl="0" indent="0" algn="l" defTabSz="449263" rtl="0" eaLnBrk="1" fontAlgn="base" latinLnBrk="0" hangingPunct="1">
                        <a:lnSpc>
                          <a:spcPct val="84000"/>
                        </a:lnSpc>
                        <a:spcBef>
                          <a:spcPts val="1500"/>
                        </a:spcBef>
                        <a:spcAft>
                          <a:spcPct val="0"/>
                        </a:spcAft>
                        <a:buClrTx/>
                        <a:buSzPct val="90000"/>
                        <a:buFontTx/>
                        <a:buNone/>
                        <a:tabLst>
                          <a:tab pos="0" algn="l"/>
                          <a:tab pos="681038"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800" b="1" i="0" u="none" strike="noStrike" cap="none" normalizeH="0" baseline="0">
                          <a:ln>
                            <a:noFill/>
                          </a:ln>
                          <a:solidFill>
                            <a:srgbClr val="003399"/>
                          </a:solidFill>
                          <a:effectLst/>
                          <a:latin typeface="Arial" charset="0"/>
                          <a:ea typeface="ＭＳ Ｐゴシック" charset="0"/>
                          <a:cs typeface="Lucida Sans Unicode" charset="0"/>
                        </a:rPr>
                        <a:t>	</a:t>
                      </a:r>
                      <a:r>
                        <a:rPr kumimoji="0" lang="de-DE" sz="2400" b="1" i="0" u="none" strike="noStrike" cap="none" normalizeH="0" baseline="0">
                          <a:ln>
                            <a:noFill/>
                          </a:ln>
                          <a:solidFill>
                            <a:srgbClr val="003399"/>
                          </a:solidFill>
                          <a:effectLst/>
                          <a:latin typeface="Arial" charset="0"/>
                          <a:ea typeface="ＭＳ Ｐゴシック" charset="0"/>
                          <a:cs typeface="Lucida Sans Unicode" charset="0"/>
                        </a:rPr>
                        <a:t>Priorisieren</a:t>
                      </a:r>
                    </a:p>
                  </a:txBody>
                  <a:tcPr marL="90000" marR="90000" marT="193608" marB="137160" horzOverflow="overflow">
                    <a:lnL w="13680" cap="flat" cmpd="sng" algn="ctr">
                      <a:solidFill>
                        <a:srgbClr val="000000"/>
                      </a:solidFill>
                      <a:prstDash val="solid"/>
                      <a:round/>
                      <a:headEnd type="none" w="med" len="med"/>
                      <a:tailEnd type="none" w="med" len="med"/>
                    </a:lnL>
                    <a:lnR w="13680" cap="flat" cmpd="sng" algn="ctr">
                      <a:solidFill>
                        <a:srgbClr val="000000"/>
                      </a:solidFill>
                      <a:prstDash val="solid"/>
                      <a:round/>
                      <a:headEnd type="none" w="med" len="med"/>
                      <a:tailEnd type="none" w="med" len="med"/>
                    </a:lnR>
                    <a:lnT w="1368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EAEAEA"/>
                    </a:solidFill>
                  </a:tcPr>
                </a:tc>
              </a:tr>
              <a:tr h="1511300">
                <a:tc>
                  <a:txBody>
                    <a:bodyPr/>
                    <a:lstStyle/>
                    <a:p>
                      <a:pPr marL="0" marR="0" lvl="0" indent="0" algn="l" defTabSz="449263" rtl="0" eaLnBrk="1" fontAlgn="base" latinLnBrk="0" hangingPunct="1">
                        <a:lnSpc>
                          <a:spcPct val="84000"/>
                        </a:lnSpc>
                        <a:spcBef>
                          <a:spcPts val="563"/>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800" b="0" i="0" u="none" strike="noStrike" cap="none" normalizeH="0" baseline="0">
                          <a:ln>
                            <a:noFill/>
                          </a:ln>
                          <a:solidFill>
                            <a:srgbClr val="000000"/>
                          </a:solidFill>
                          <a:effectLst/>
                          <a:latin typeface="Arial" charset="0"/>
                          <a:ea typeface="ＭＳ Ｐゴシック" charset="0"/>
                          <a:cs typeface="Lucida Sans Unicode" charset="0"/>
                        </a:rPr>
                        <a:t>Eine</a:t>
                      </a:r>
                      <a:r>
                        <a:rPr kumimoji="0" lang="de-DE" sz="1800" b="1" i="0" u="none" strike="noStrike" cap="none" normalizeH="0" baseline="0">
                          <a:ln>
                            <a:noFill/>
                          </a:ln>
                          <a:solidFill>
                            <a:srgbClr val="000000"/>
                          </a:solidFill>
                          <a:effectLst/>
                          <a:latin typeface="Arial" charset="0"/>
                          <a:ea typeface="ＭＳ Ｐゴシック" charset="0"/>
                          <a:cs typeface="Lucida Sans Unicode" charset="0"/>
                        </a:rPr>
                        <a:t> </a:t>
                      </a:r>
                      <a:r>
                        <a:rPr kumimoji="0" lang="de-DE" sz="1800" b="0" i="0" u="none" strike="noStrike" cap="none" normalizeH="0" baseline="0">
                          <a:ln>
                            <a:noFill/>
                          </a:ln>
                          <a:solidFill>
                            <a:srgbClr val="000000"/>
                          </a:solidFill>
                          <a:effectLst/>
                          <a:latin typeface="Arial" charset="0"/>
                          <a:ea typeface="ＭＳ Ｐゴシック" charset="0"/>
                          <a:cs typeface="Lucida Sans Unicode" charset="0"/>
                        </a:rPr>
                        <a:t>Vielzahl von möglichen Aufgaben bewerten, um das Richtige zu tun.</a:t>
                      </a:r>
                    </a:p>
                    <a:p>
                      <a:pPr marL="0" marR="0" lvl="0" indent="0" algn="l" defTabSz="449263" rtl="0" eaLnBrk="1" fontAlgn="base" latinLnBrk="0" hangingPunct="1">
                        <a:lnSpc>
                          <a:spcPct val="84000"/>
                        </a:lnSpc>
                        <a:spcBef>
                          <a:spcPts val="1350"/>
                        </a:spcBef>
                        <a:spcAft>
                          <a:spcPts val="675"/>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800" b="1" i="0" u="none" strike="noStrike" cap="none" normalizeH="0" baseline="0">
                          <a:ln>
                            <a:noFill/>
                          </a:ln>
                          <a:solidFill>
                            <a:srgbClr val="000000"/>
                          </a:solidFill>
                          <a:effectLst/>
                          <a:latin typeface="Arial" charset="0"/>
                          <a:ea typeface="ＭＳ Ｐゴシック" charset="0"/>
                          <a:cs typeface="Lucida Sans Unicode" charset="0"/>
                        </a:rPr>
                        <a:t>Was muss ich anpacken, was kann ich vernachlässigen? </a:t>
                      </a:r>
                    </a:p>
                    <a:p>
                      <a:pPr marL="0" marR="0" lvl="0" indent="0" algn="l" defTabSz="449263" rtl="0" eaLnBrk="1" fontAlgn="base" latinLnBrk="0" hangingPunct="1">
                        <a:lnSpc>
                          <a:spcPct val="75000"/>
                        </a:lnSpc>
                        <a:spcBef>
                          <a:spcPts val="563"/>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800" b="0" i="0" u="none" strike="noStrike" cap="none" normalizeH="0" baseline="0">
                          <a:ln>
                            <a:noFill/>
                          </a:ln>
                          <a:solidFill>
                            <a:srgbClr val="000000"/>
                          </a:solidFill>
                          <a:effectLst/>
                          <a:latin typeface="Wingdings 3" charset="0"/>
                          <a:ea typeface="ＭＳ Ｐゴシック" charset="0"/>
                          <a:cs typeface="Lucida Sans Unicode" charset="0"/>
                        </a:rPr>
                        <a:t></a:t>
                      </a:r>
                      <a:r>
                        <a:rPr kumimoji="0" lang="de-DE" sz="1800" b="0" i="0" u="none" strike="noStrike" cap="none" normalizeH="0" baseline="0">
                          <a:ln>
                            <a:noFill/>
                          </a:ln>
                          <a:solidFill>
                            <a:srgbClr val="000000"/>
                          </a:solidFill>
                          <a:effectLst/>
                          <a:latin typeface="Arial" charset="0"/>
                          <a:ea typeface="ＭＳ Ｐゴシック" charset="0"/>
                          <a:cs typeface="Lucida Sans Unicode" charset="0"/>
                        </a:rPr>
                        <a:t> Instrumente: Pareto-Prinzip, Prioritäten-Matrix, ABC-Analyse</a:t>
                      </a:r>
                    </a:p>
                  </a:txBody>
                  <a:tcPr marL="228600" marR="228600" marT="219168" marB="182880" horzOverflow="overflow">
                    <a:lnL w="13680" cap="flat" cmpd="sng" algn="ctr">
                      <a:solidFill>
                        <a:srgbClr val="000000"/>
                      </a:solidFill>
                      <a:prstDash val="solid"/>
                      <a:round/>
                      <a:headEnd type="none" w="med" len="med"/>
                      <a:tailEnd type="none" w="med" len="med"/>
                    </a:lnL>
                    <a:lnR w="1368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1368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9468" name="Text Box 12"/>
          <p:cNvSpPr txBox="1">
            <a:spLocks noChangeArrowheads="1"/>
          </p:cNvSpPr>
          <p:nvPr/>
        </p:nvSpPr>
        <p:spPr bwMode="auto">
          <a:xfrm>
            <a:off x="693738" y="1870075"/>
            <a:ext cx="34925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spcBef>
                <a:spcPts val="1500"/>
              </a:spcBef>
              <a:buClrTx/>
              <a:buFontTx/>
              <a:buNone/>
            </a:pPr>
            <a:r>
              <a:rPr lang="de-DE" b="1">
                <a:solidFill>
                  <a:srgbClr val="003399"/>
                </a:solidFill>
                <a:latin typeface="Arial" charset="0"/>
              </a:rPr>
              <a:t>1</a:t>
            </a:r>
          </a:p>
        </p:txBody>
      </p:sp>
      <p:graphicFrame>
        <p:nvGraphicFramePr>
          <p:cNvPr id="19469" name="Group 13"/>
          <p:cNvGraphicFramePr>
            <a:graphicFrameLocks noGrp="1"/>
          </p:cNvGraphicFramePr>
          <p:nvPr/>
        </p:nvGraphicFramePr>
        <p:xfrm>
          <a:off x="539750" y="4211638"/>
          <a:ext cx="8037513" cy="2200512"/>
        </p:xfrm>
        <a:graphic>
          <a:graphicData uri="http://schemas.openxmlformats.org/drawingml/2006/table">
            <a:tbl>
              <a:tblPr/>
              <a:tblGrid>
                <a:gridCol w="8037513"/>
              </a:tblGrid>
              <a:tr h="658813">
                <a:tc>
                  <a:txBody>
                    <a:bodyPr/>
                    <a:lstStyle/>
                    <a:p>
                      <a:pPr marL="0" marR="0" lvl="0" indent="0" algn="l" defTabSz="449263" rtl="0" eaLnBrk="1" fontAlgn="base" latinLnBrk="0" hangingPunct="1">
                        <a:lnSpc>
                          <a:spcPct val="84000"/>
                        </a:lnSpc>
                        <a:spcBef>
                          <a:spcPts val="1500"/>
                        </a:spcBef>
                        <a:spcAft>
                          <a:spcPct val="0"/>
                        </a:spcAft>
                        <a:buClrTx/>
                        <a:buSzPct val="90000"/>
                        <a:buFontTx/>
                        <a:buNone/>
                        <a:tabLst>
                          <a:tab pos="0" algn="l"/>
                          <a:tab pos="681038"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800" b="1" i="0" u="none" strike="noStrike" cap="none" normalizeH="0" baseline="0">
                          <a:ln>
                            <a:noFill/>
                          </a:ln>
                          <a:solidFill>
                            <a:srgbClr val="003399"/>
                          </a:solidFill>
                          <a:effectLst/>
                          <a:latin typeface="Arial" charset="0"/>
                          <a:ea typeface="ＭＳ Ｐゴシック" charset="0"/>
                          <a:cs typeface="Lucida Sans Unicode" charset="0"/>
                        </a:rPr>
                        <a:t>	</a:t>
                      </a:r>
                      <a:r>
                        <a:rPr kumimoji="0" lang="de-DE" sz="2400" b="1" i="0" u="none" strike="noStrike" cap="none" normalizeH="0" baseline="0">
                          <a:ln>
                            <a:noFill/>
                          </a:ln>
                          <a:solidFill>
                            <a:srgbClr val="003399"/>
                          </a:solidFill>
                          <a:effectLst/>
                          <a:latin typeface="Arial" charset="0"/>
                          <a:ea typeface="ＭＳ Ｐゴシック" charset="0"/>
                          <a:cs typeface="Lucida Sans Unicode" charset="0"/>
                        </a:rPr>
                        <a:t>Arbeitsprozess zielgerichtet strukturieren</a:t>
                      </a:r>
                    </a:p>
                  </a:txBody>
                  <a:tcPr marL="90000" marR="90000" marT="193608" marB="137160" horzOverflow="overflow">
                    <a:lnL w="13680" cap="flat" cmpd="sng" algn="ctr">
                      <a:solidFill>
                        <a:srgbClr val="000000"/>
                      </a:solidFill>
                      <a:prstDash val="solid"/>
                      <a:round/>
                      <a:headEnd type="none" w="med" len="med"/>
                      <a:tailEnd type="none" w="med" len="med"/>
                    </a:lnL>
                    <a:lnR w="13680" cap="flat" cmpd="sng" algn="ctr">
                      <a:solidFill>
                        <a:srgbClr val="000000"/>
                      </a:solidFill>
                      <a:prstDash val="solid"/>
                      <a:round/>
                      <a:headEnd type="none" w="med" len="med"/>
                      <a:tailEnd type="none" w="med" len="med"/>
                    </a:lnR>
                    <a:lnT w="1368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EAEAEA"/>
                    </a:solidFill>
                  </a:tcPr>
                </a:tc>
              </a:tr>
              <a:tr h="1511300">
                <a:tc>
                  <a:txBody>
                    <a:bodyPr/>
                    <a:lstStyle/>
                    <a:p>
                      <a:pPr marL="0" marR="0" lvl="0" indent="0" algn="l" defTabSz="449263" rtl="0" eaLnBrk="1" fontAlgn="base" latinLnBrk="0" hangingPunct="1">
                        <a:lnSpc>
                          <a:spcPct val="93000"/>
                        </a:lnSpc>
                        <a:spcBef>
                          <a:spcPts val="563"/>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800" b="0" i="0" u="none" strike="noStrike" cap="none" normalizeH="0" baseline="0">
                          <a:ln>
                            <a:noFill/>
                          </a:ln>
                          <a:solidFill>
                            <a:srgbClr val="000000"/>
                          </a:solidFill>
                          <a:effectLst/>
                          <a:latin typeface="Arial" charset="0"/>
                          <a:ea typeface="ＭＳ Ｐゴシック" charset="0"/>
                          <a:cs typeface="Lucida Sans Unicode" charset="0"/>
                        </a:rPr>
                        <a:t>Eine komplexes Projekt in Teilziele gliedern:</a:t>
                      </a:r>
                    </a:p>
                    <a:p>
                      <a:pPr marL="0" marR="0" lvl="0" indent="0" algn="l" defTabSz="449263" rtl="0" eaLnBrk="1" fontAlgn="base" latinLnBrk="0" hangingPunct="1">
                        <a:lnSpc>
                          <a:spcPct val="93000"/>
                        </a:lnSpc>
                        <a:spcBef>
                          <a:spcPts val="1125"/>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800" b="1" i="0" u="none" strike="noStrike" cap="none" normalizeH="0" baseline="0">
                          <a:ln>
                            <a:noFill/>
                          </a:ln>
                          <a:solidFill>
                            <a:srgbClr val="000000"/>
                          </a:solidFill>
                          <a:effectLst/>
                          <a:latin typeface="Arial" charset="0"/>
                          <a:ea typeface="ＭＳ Ｐゴシック" charset="0"/>
                          <a:cs typeface="Lucida Sans Unicode" charset="0"/>
                        </a:rPr>
                        <a:t>Welche Schritte folgen in welcher Reihenfolge aufeinander?</a:t>
                      </a:r>
                      <a:r>
                        <a:rPr kumimoji="0" lang="de-DE" sz="1800" b="1" i="1" u="none" strike="noStrike" cap="none" normalizeH="0" baseline="0">
                          <a:ln>
                            <a:noFill/>
                          </a:ln>
                          <a:solidFill>
                            <a:srgbClr val="3333CC"/>
                          </a:solidFill>
                          <a:effectLst/>
                          <a:latin typeface="Arial" charset="0"/>
                          <a:ea typeface="ＭＳ Ｐゴシック" charset="0"/>
                          <a:cs typeface="Lucida Sans Unicode" charset="0"/>
                        </a:rPr>
                        <a:t> </a:t>
                      </a:r>
                    </a:p>
                    <a:p>
                      <a:pPr marL="0" marR="0" lvl="0" indent="0" algn="l" defTabSz="449263" rtl="0" eaLnBrk="1" fontAlgn="base" latinLnBrk="0" hangingPunct="1">
                        <a:lnSpc>
                          <a:spcPct val="83000"/>
                        </a:lnSpc>
                        <a:spcBef>
                          <a:spcPts val="1125"/>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800" b="0" i="0" u="none" strike="noStrike" cap="none" normalizeH="0" baseline="0">
                          <a:ln>
                            <a:noFill/>
                          </a:ln>
                          <a:solidFill>
                            <a:srgbClr val="000000"/>
                          </a:solidFill>
                          <a:effectLst/>
                          <a:latin typeface="Wingdings 3" charset="0"/>
                          <a:ea typeface="ＭＳ Ｐゴシック" charset="0"/>
                          <a:cs typeface="Lucida Sans Unicode" charset="0"/>
                        </a:rPr>
                        <a:t></a:t>
                      </a:r>
                      <a:r>
                        <a:rPr kumimoji="0" lang="de-DE" sz="1800" b="0" i="0" u="none" strike="noStrike" cap="none" normalizeH="0" baseline="0">
                          <a:ln>
                            <a:noFill/>
                          </a:ln>
                          <a:solidFill>
                            <a:srgbClr val="000000"/>
                          </a:solidFill>
                          <a:effectLst/>
                          <a:latin typeface="Arial" charset="0"/>
                          <a:ea typeface="ＭＳ Ｐゴシック" charset="0"/>
                          <a:cs typeface="Lucida Sans Unicode" charset="0"/>
                        </a:rPr>
                        <a:t> Instrumente: To-do-Liste</a:t>
                      </a:r>
                    </a:p>
                  </a:txBody>
                  <a:tcPr marL="228600" marR="228600" marT="198756" marB="182880" horzOverflow="overflow">
                    <a:lnL w="13680" cap="flat" cmpd="sng" algn="ctr">
                      <a:solidFill>
                        <a:srgbClr val="000000"/>
                      </a:solidFill>
                      <a:prstDash val="solid"/>
                      <a:round/>
                      <a:headEnd type="none" w="med" len="med"/>
                      <a:tailEnd type="none" w="med" len="med"/>
                    </a:lnL>
                    <a:lnR w="1368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1368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9479" name="Text Box 23"/>
          <p:cNvSpPr txBox="1">
            <a:spLocks noChangeArrowheads="1"/>
          </p:cNvSpPr>
          <p:nvPr/>
        </p:nvSpPr>
        <p:spPr bwMode="auto">
          <a:xfrm>
            <a:off x="693738" y="4327525"/>
            <a:ext cx="34925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spcBef>
                <a:spcPts val="1500"/>
              </a:spcBef>
              <a:buClrTx/>
              <a:buFontTx/>
              <a:buNone/>
            </a:pPr>
            <a:r>
              <a:rPr lang="de-DE" b="1">
                <a:solidFill>
                  <a:srgbClr val="003399"/>
                </a:solidFill>
                <a:latin typeface="Arial" charset="0"/>
              </a:rPr>
              <a:t>2</a:t>
            </a:r>
          </a:p>
        </p:txBody>
      </p:sp>
      <p:sp>
        <p:nvSpPr>
          <p:cNvPr id="19480" name="Oval 24"/>
          <p:cNvSpPr>
            <a:spLocks noChangeArrowheads="1"/>
          </p:cNvSpPr>
          <p:nvPr/>
        </p:nvSpPr>
        <p:spPr bwMode="auto">
          <a:xfrm>
            <a:off x="642938" y="1870075"/>
            <a:ext cx="469900" cy="431800"/>
          </a:xfrm>
          <a:prstGeom prst="ellipse">
            <a:avLst/>
          </a:prstGeom>
          <a:noFill/>
          <a:ln w="19080">
            <a:solidFill>
              <a:srgbClr val="A6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
        <p:nvSpPr>
          <p:cNvPr id="19481" name="Oval 25"/>
          <p:cNvSpPr>
            <a:spLocks noChangeArrowheads="1"/>
          </p:cNvSpPr>
          <p:nvPr/>
        </p:nvSpPr>
        <p:spPr bwMode="auto">
          <a:xfrm>
            <a:off x="642938" y="4340225"/>
            <a:ext cx="469900" cy="431800"/>
          </a:xfrm>
          <a:prstGeom prst="ellipse">
            <a:avLst/>
          </a:prstGeom>
          <a:noFill/>
          <a:ln w="19080">
            <a:solidFill>
              <a:srgbClr val="A6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
        <p:nvSpPr>
          <p:cNvPr id="19482" name="Text Box 26"/>
          <p:cNvSpPr txBox="1">
            <a:spLocks noChangeArrowheads="1"/>
          </p:cNvSpPr>
          <p:nvPr/>
        </p:nvSpPr>
        <p:spPr bwMode="auto">
          <a:xfrm>
            <a:off x="5173663" y="0"/>
            <a:ext cx="3937000" cy="398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r">
              <a:buClrTx/>
              <a:buFontTx/>
              <a:buNone/>
            </a:pPr>
            <a:r>
              <a:rPr lang="de-DE" sz="2000" b="1">
                <a:solidFill>
                  <a:srgbClr val="FFFFFF"/>
                </a:solidFill>
                <a:latin typeface="Arial" charset="0"/>
              </a:rPr>
              <a:t>III. Operatives Zeitmanagement</a:t>
            </a:r>
          </a:p>
        </p:txBody>
      </p:sp>
      <p:sp>
        <p:nvSpPr>
          <p:cNvPr id="19483" name="Text Box 27"/>
          <p:cNvSpPr txBox="1">
            <a:spLocks noChangeArrowheads="1"/>
          </p:cNvSpPr>
          <p:nvPr/>
        </p:nvSpPr>
        <p:spPr bwMode="auto">
          <a:xfrm>
            <a:off x="7859713" y="304800"/>
            <a:ext cx="1244600" cy="398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r">
              <a:buClrTx/>
              <a:buFontTx/>
              <a:buNone/>
            </a:pPr>
            <a:r>
              <a:rPr lang="de-DE" sz="2000">
                <a:solidFill>
                  <a:srgbClr val="FFFFFF"/>
                </a:solidFill>
                <a:latin typeface="Arial" charset="0"/>
              </a:rPr>
              <a:t>Überblick</a:t>
            </a:r>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
          <p:cNvSpPr>
            <a:spLocks noChangeArrowheads="1"/>
          </p:cNvSpPr>
          <p:nvPr/>
        </p:nvSpPr>
        <p:spPr bwMode="auto">
          <a:xfrm>
            <a:off x="1042988" y="1700213"/>
            <a:ext cx="6985000" cy="3268662"/>
          </a:xfrm>
          <a:prstGeom prst="rect">
            <a:avLst/>
          </a:prstGeom>
          <a:solidFill>
            <a:srgbClr val="EAEAEA"/>
          </a:solidFill>
          <a:ln w="9360">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
        <p:nvSpPr>
          <p:cNvPr id="20482" name="Rectangle 2"/>
          <p:cNvSpPr>
            <a:spLocks noChangeArrowheads="1"/>
          </p:cNvSpPr>
          <p:nvPr/>
        </p:nvSpPr>
        <p:spPr bwMode="auto">
          <a:xfrm>
            <a:off x="296863" y="765175"/>
            <a:ext cx="8451850" cy="792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nchor="ctr"/>
          <a:lstStyle/>
          <a:p>
            <a:pPr algn="ctr">
              <a:spcAft>
                <a:spcPts val="1050"/>
              </a:spcAft>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2800" b="1">
                <a:solidFill>
                  <a:srgbClr val="9A2117"/>
                </a:solidFill>
                <a:latin typeface="Arial" charset="0"/>
              </a:rPr>
              <a:t>Priorisieren I: Pareto-Prinzip (80:20-Regel)</a:t>
            </a:r>
          </a:p>
        </p:txBody>
      </p:sp>
      <p:sp>
        <p:nvSpPr>
          <p:cNvPr id="20483" name="Rectangle 3"/>
          <p:cNvSpPr>
            <a:spLocks noChangeArrowheads="1"/>
          </p:cNvSpPr>
          <p:nvPr/>
        </p:nvSpPr>
        <p:spPr bwMode="auto">
          <a:xfrm>
            <a:off x="1187450" y="5084763"/>
            <a:ext cx="7056438" cy="1190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b="1">
                <a:solidFill>
                  <a:srgbClr val="000000"/>
                </a:solidFill>
                <a:latin typeface="Arial" charset="0"/>
              </a:rPr>
              <a:t>Nur 80 % Perfektion anzustreben, ist effizient</a:t>
            </a: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b="1">
                <a:solidFill>
                  <a:srgbClr val="000000"/>
                </a:solidFill>
                <a:latin typeface="Wingdings 3" charset="0"/>
              </a:rPr>
              <a:t></a:t>
            </a:r>
            <a:r>
              <a:rPr lang="de-DE" b="1">
                <a:solidFill>
                  <a:srgbClr val="000000"/>
                </a:solidFill>
                <a:latin typeface="Arial" charset="0"/>
              </a:rPr>
              <a:t>	</a:t>
            </a:r>
            <a:r>
              <a:rPr lang="de-DE">
                <a:solidFill>
                  <a:srgbClr val="000000"/>
                </a:solidFill>
                <a:latin typeface="Arial" charset="0"/>
              </a:rPr>
              <a:t>Konzentration auf das Wesentliche und 	Prioritäten setzen</a:t>
            </a:r>
          </a:p>
        </p:txBody>
      </p:sp>
      <p:sp>
        <p:nvSpPr>
          <p:cNvPr id="20484" name="Text Box 4"/>
          <p:cNvSpPr txBox="1">
            <a:spLocks noChangeArrowheads="1"/>
          </p:cNvSpPr>
          <p:nvPr/>
        </p:nvSpPr>
        <p:spPr bwMode="auto">
          <a:xfrm>
            <a:off x="1979613" y="1819275"/>
            <a:ext cx="2011362"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eaLnBrk="0" hangingPunct="0">
              <a:buClrTx/>
              <a:buFontTx/>
              <a:buNone/>
            </a:pPr>
            <a:r>
              <a:rPr lang="de-DE" b="1">
                <a:latin typeface="Arial" charset="0"/>
              </a:rPr>
              <a:t>Zeitaufwand</a:t>
            </a:r>
          </a:p>
        </p:txBody>
      </p:sp>
      <p:sp>
        <p:nvSpPr>
          <p:cNvPr id="20485" name="Text Box 5"/>
          <p:cNvSpPr txBox="1">
            <a:spLocks noChangeArrowheads="1"/>
          </p:cNvSpPr>
          <p:nvPr/>
        </p:nvSpPr>
        <p:spPr bwMode="auto">
          <a:xfrm>
            <a:off x="5137150" y="1819275"/>
            <a:ext cx="2011363"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ctr" eaLnBrk="0" hangingPunct="0">
              <a:buClrTx/>
              <a:buFontTx/>
              <a:buNone/>
            </a:pPr>
            <a:r>
              <a:rPr lang="de-DE" b="1">
                <a:latin typeface="Arial" charset="0"/>
              </a:rPr>
              <a:t>Perfektion</a:t>
            </a:r>
          </a:p>
        </p:txBody>
      </p:sp>
      <p:sp>
        <p:nvSpPr>
          <p:cNvPr id="20486" name="Text Box 6"/>
          <p:cNvSpPr txBox="1">
            <a:spLocks noChangeArrowheads="1"/>
          </p:cNvSpPr>
          <p:nvPr/>
        </p:nvSpPr>
        <p:spPr bwMode="auto">
          <a:xfrm>
            <a:off x="1979613" y="4225925"/>
            <a:ext cx="2011362" cy="457200"/>
          </a:xfrm>
          <a:prstGeom prst="rect">
            <a:avLst/>
          </a:prstGeom>
          <a:solidFill>
            <a:srgbClr val="FF9900"/>
          </a:solidFill>
          <a:ln w="9360">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ctr" eaLnBrk="0" hangingPunct="0">
              <a:buClrTx/>
              <a:buFontTx/>
              <a:buNone/>
            </a:pPr>
            <a:r>
              <a:rPr lang="de-DE" b="1">
                <a:latin typeface="Arial" charset="0"/>
              </a:rPr>
              <a:t>20 %</a:t>
            </a:r>
          </a:p>
        </p:txBody>
      </p:sp>
      <p:sp>
        <p:nvSpPr>
          <p:cNvPr id="20487" name="Text Box 7"/>
          <p:cNvSpPr txBox="1">
            <a:spLocks noChangeArrowheads="1"/>
          </p:cNvSpPr>
          <p:nvPr/>
        </p:nvSpPr>
        <p:spPr bwMode="auto">
          <a:xfrm>
            <a:off x="5146675" y="2281238"/>
            <a:ext cx="2011363" cy="457200"/>
          </a:xfrm>
          <a:prstGeom prst="rect">
            <a:avLst/>
          </a:prstGeom>
          <a:solidFill>
            <a:srgbClr val="FFCC66"/>
          </a:solidFill>
          <a:ln w="9360">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ctr" eaLnBrk="0" hangingPunct="0">
              <a:buClrTx/>
              <a:buFontTx/>
              <a:buNone/>
            </a:pPr>
            <a:r>
              <a:rPr lang="de-DE" b="1">
                <a:latin typeface="Arial" charset="0"/>
              </a:rPr>
              <a:t>20 %</a:t>
            </a:r>
          </a:p>
        </p:txBody>
      </p:sp>
      <p:sp>
        <p:nvSpPr>
          <p:cNvPr id="20488" name="Text Box 8"/>
          <p:cNvSpPr txBox="1">
            <a:spLocks noChangeArrowheads="1"/>
          </p:cNvSpPr>
          <p:nvPr/>
        </p:nvSpPr>
        <p:spPr bwMode="auto">
          <a:xfrm>
            <a:off x="1966913" y="2306638"/>
            <a:ext cx="2011362" cy="1800225"/>
          </a:xfrm>
          <a:prstGeom prst="rect">
            <a:avLst/>
          </a:prstGeom>
          <a:solidFill>
            <a:srgbClr val="FFCC66"/>
          </a:solidFill>
          <a:ln w="9360">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ctr" eaLnBrk="0" hangingPunct="0">
              <a:buClrTx/>
              <a:buFontTx/>
              <a:buNone/>
            </a:pPr>
            <a:r>
              <a:rPr lang="de-DE" b="1">
                <a:latin typeface="Arial" charset="0"/>
              </a:rPr>
              <a:t>80 %</a:t>
            </a:r>
          </a:p>
        </p:txBody>
      </p:sp>
      <p:sp>
        <p:nvSpPr>
          <p:cNvPr id="20489" name="Text Box 9"/>
          <p:cNvSpPr txBox="1">
            <a:spLocks noChangeArrowheads="1"/>
          </p:cNvSpPr>
          <p:nvPr/>
        </p:nvSpPr>
        <p:spPr bwMode="auto">
          <a:xfrm>
            <a:off x="5146675" y="2882900"/>
            <a:ext cx="2011363" cy="1800225"/>
          </a:xfrm>
          <a:prstGeom prst="rect">
            <a:avLst/>
          </a:prstGeom>
          <a:solidFill>
            <a:srgbClr val="FF9900"/>
          </a:solidFill>
          <a:ln w="9360">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ctr" eaLnBrk="0" hangingPunct="0">
              <a:buClrTx/>
              <a:buFontTx/>
              <a:buNone/>
            </a:pPr>
            <a:r>
              <a:rPr lang="de-DE" b="1">
                <a:latin typeface="Arial" charset="0"/>
              </a:rPr>
              <a:t>80 %</a:t>
            </a:r>
          </a:p>
          <a:p>
            <a:pPr algn="ctr" eaLnBrk="0" hangingPunct="0">
              <a:buClrTx/>
              <a:buFontTx/>
              <a:buNone/>
            </a:pPr>
            <a:endParaRPr lang="de-DE" b="1">
              <a:latin typeface="Arial" charset="0"/>
            </a:endParaRPr>
          </a:p>
          <a:p>
            <a:pPr algn="ctr" eaLnBrk="0" hangingPunct="0">
              <a:buClrTx/>
              <a:buFontTx/>
              <a:buNone/>
            </a:pPr>
            <a:endParaRPr lang="de-DE" b="1">
              <a:latin typeface="Arial" charset="0"/>
            </a:endParaRPr>
          </a:p>
          <a:p>
            <a:pPr algn="ctr" eaLnBrk="0" hangingPunct="0">
              <a:buClrTx/>
              <a:buFontTx/>
              <a:buNone/>
            </a:pPr>
            <a:endParaRPr lang="de-DE" b="1">
              <a:latin typeface="Arial" charset="0"/>
            </a:endParaRPr>
          </a:p>
        </p:txBody>
      </p:sp>
      <p:sp>
        <p:nvSpPr>
          <p:cNvPr id="20490" name="Line 10"/>
          <p:cNvSpPr>
            <a:spLocks noChangeShapeType="1"/>
          </p:cNvSpPr>
          <p:nvPr/>
        </p:nvSpPr>
        <p:spPr bwMode="auto">
          <a:xfrm>
            <a:off x="4186238" y="2592388"/>
            <a:ext cx="792162" cy="1587"/>
          </a:xfrm>
          <a:prstGeom prst="line">
            <a:avLst/>
          </a:prstGeom>
          <a:noFill/>
          <a:ln w="57240">
            <a:solidFill>
              <a:srgbClr val="000000"/>
            </a:solidFill>
            <a:miter lim="800000"/>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de-DE"/>
          </a:p>
        </p:txBody>
      </p:sp>
      <p:sp>
        <p:nvSpPr>
          <p:cNvPr id="20491" name="Line 11"/>
          <p:cNvSpPr>
            <a:spLocks noChangeShapeType="1"/>
          </p:cNvSpPr>
          <p:nvPr/>
        </p:nvSpPr>
        <p:spPr bwMode="auto">
          <a:xfrm>
            <a:off x="4178300" y="4538663"/>
            <a:ext cx="803275" cy="15875"/>
          </a:xfrm>
          <a:prstGeom prst="line">
            <a:avLst/>
          </a:prstGeom>
          <a:noFill/>
          <a:ln w="57240">
            <a:solidFill>
              <a:srgbClr val="000000"/>
            </a:solidFill>
            <a:miter lim="800000"/>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de-DE"/>
          </a:p>
        </p:txBody>
      </p:sp>
      <p:sp>
        <p:nvSpPr>
          <p:cNvPr id="20492" name="Text Box 12"/>
          <p:cNvSpPr txBox="1">
            <a:spLocks noChangeArrowheads="1"/>
          </p:cNvSpPr>
          <p:nvPr/>
        </p:nvSpPr>
        <p:spPr bwMode="auto">
          <a:xfrm>
            <a:off x="5173663" y="0"/>
            <a:ext cx="3937000" cy="398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r">
              <a:buClrTx/>
              <a:buFontTx/>
              <a:buNone/>
            </a:pPr>
            <a:r>
              <a:rPr lang="de-DE" sz="2000" b="1">
                <a:solidFill>
                  <a:srgbClr val="FFFFFF"/>
                </a:solidFill>
                <a:latin typeface="Arial" charset="0"/>
              </a:rPr>
              <a:t>III. Operatives Zeitmanagement</a:t>
            </a:r>
          </a:p>
        </p:txBody>
      </p:sp>
      <p:sp>
        <p:nvSpPr>
          <p:cNvPr id="20493" name="Text Box 13"/>
          <p:cNvSpPr txBox="1">
            <a:spLocks noChangeArrowheads="1"/>
          </p:cNvSpPr>
          <p:nvPr/>
        </p:nvSpPr>
        <p:spPr bwMode="auto">
          <a:xfrm>
            <a:off x="7634288" y="304800"/>
            <a:ext cx="1470025" cy="398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r">
              <a:buClrTx/>
              <a:buFontTx/>
              <a:buNone/>
            </a:pPr>
            <a:r>
              <a:rPr lang="de-DE" sz="2000">
                <a:solidFill>
                  <a:srgbClr val="FFFFFF"/>
                </a:solidFill>
                <a:latin typeface="Arial" charset="0"/>
              </a:rPr>
              <a:t>Priorisieren</a:t>
            </a:r>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1"/>
          <p:cNvSpPr>
            <a:spLocks noGrp="1" noChangeArrowheads="1"/>
          </p:cNvSpPr>
          <p:nvPr>
            <p:ph type="title" idx="4294967295"/>
          </p:nvPr>
        </p:nvSpPr>
        <p:spPr>
          <a:xfrm>
            <a:off x="442913" y="692150"/>
            <a:ext cx="8305800" cy="649288"/>
          </a:xfrm>
          <a:ln/>
        </p:spPr>
        <p:txBody>
          <a:bodyPr lIns="90000" tIns="46800" rIns="90000" bIns="46800"/>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a:t>Priorisieren III: ABC-Analyse</a:t>
            </a:r>
          </a:p>
        </p:txBody>
      </p:sp>
      <p:sp>
        <p:nvSpPr>
          <p:cNvPr id="24578" name="Rectangle 2"/>
          <p:cNvSpPr>
            <a:spLocks noChangeArrowheads="1"/>
          </p:cNvSpPr>
          <p:nvPr/>
        </p:nvSpPr>
        <p:spPr bwMode="auto">
          <a:xfrm>
            <a:off x="1187450" y="5661025"/>
            <a:ext cx="6913563" cy="6429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a:lnSpc>
                <a:spcPct val="90000"/>
              </a:lnSpc>
              <a:spcBef>
                <a:spcPts val="125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2000" b="1">
                <a:solidFill>
                  <a:srgbClr val="000099"/>
                </a:solidFill>
                <a:latin typeface="Arial" charset="0"/>
              </a:rPr>
              <a:t>Zeitaufwand, Gründlichkeit, Tageszeit        </a:t>
            </a:r>
            <a:r>
              <a:rPr lang="de-DE" sz="2000">
                <a:solidFill>
                  <a:srgbClr val="000099"/>
                </a:solidFill>
                <a:latin typeface="Arial" charset="0"/>
              </a:rPr>
              <a:t>(entsprechend Aktivierungs- / Störkurve)</a:t>
            </a:r>
          </a:p>
        </p:txBody>
      </p:sp>
      <p:sp>
        <p:nvSpPr>
          <p:cNvPr id="24579" name="Rectangle 3"/>
          <p:cNvSpPr>
            <a:spLocks noChangeArrowheads="1"/>
          </p:cNvSpPr>
          <p:nvPr/>
        </p:nvSpPr>
        <p:spPr bwMode="auto">
          <a:xfrm>
            <a:off x="611188" y="1484313"/>
            <a:ext cx="7848600" cy="4032250"/>
          </a:xfrm>
          <a:prstGeom prst="rect">
            <a:avLst/>
          </a:prstGeom>
          <a:solidFill>
            <a:srgbClr val="DDDDDD"/>
          </a:solidFill>
          <a:ln w="9360">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
        <p:nvSpPr>
          <p:cNvPr id="24580" name="Text Box 4"/>
          <p:cNvSpPr txBox="1">
            <a:spLocks noChangeArrowheads="1"/>
          </p:cNvSpPr>
          <p:nvPr/>
        </p:nvSpPr>
        <p:spPr bwMode="auto">
          <a:xfrm>
            <a:off x="971550" y="1557338"/>
            <a:ext cx="7110413" cy="4333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ctr">
              <a:spcBef>
                <a:spcPts val="1500"/>
              </a:spcBef>
              <a:spcAft>
                <a:spcPts val="900"/>
              </a:spcAft>
              <a:buClrTx/>
              <a:buFontTx/>
              <a:buNone/>
            </a:pPr>
            <a:r>
              <a:rPr lang="de-DE" b="1">
                <a:solidFill>
                  <a:srgbClr val="000099"/>
                </a:solidFill>
                <a:latin typeface="Arial" charset="0"/>
              </a:rPr>
              <a:t>Aufgaben in drei Kategorien einteilen:</a:t>
            </a:r>
          </a:p>
        </p:txBody>
      </p:sp>
      <p:sp>
        <p:nvSpPr>
          <p:cNvPr id="24581" name="Text Box 5"/>
          <p:cNvSpPr txBox="1">
            <a:spLocks noChangeArrowheads="1"/>
          </p:cNvSpPr>
          <p:nvPr/>
        </p:nvSpPr>
        <p:spPr bwMode="auto">
          <a:xfrm>
            <a:off x="854075" y="2133600"/>
            <a:ext cx="7356475" cy="1152525"/>
          </a:xfrm>
          <a:prstGeom prst="rect">
            <a:avLst/>
          </a:prstGeom>
          <a:solidFill>
            <a:srgbClr val="F1A5A1"/>
          </a:solidFill>
          <a:ln w="9360">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spcBef>
                <a:spcPts val="1250"/>
              </a:spcBef>
              <a:buClrTx/>
              <a:buFontTx/>
              <a:buNone/>
            </a:pPr>
            <a:r>
              <a:rPr lang="de-DE" sz="2000" b="1">
                <a:latin typeface="Arial" charset="0"/>
              </a:rPr>
              <a:t>A = Unverzichtbar:</a:t>
            </a:r>
            <a:br>
              <a:rPr lang="de-DE" sz="2000" b="1">
                <a:latin typeface="Arial" charset="0"/>
              </a:rPr>
            </a:br>
            <a:r>
              <a:rPr lang="de-DE" sz="2000" b="1">
                <a:latin typeface="Arial" charset="0"/>
              </a:rPr>
              <a:t>       </a:t>
            </a:r>
            <a:r>
              <a:rPr lang="de-DE" sz="2000">
                <a:latin typeface="Arial" charset="0"/>
              </a:rPr>
              <a:t>Zuerst tun und dafür mindestens die Hälfte</a:t>
            </a:r>
            <a:br>
              <a:rPr lang="de-DE" sz="2000">
                <a:latin typeface="Arial" charset="0"/>
              </a:rPr>
            </a:br>
            <a:r>
              <a:rPr lang="de-DE" sz="2000">
                <a:latin typeface="Arial" charset="0"/>
              </a:rPr>
              <a:t>       der verfügbaren Zeit reservieren</a:t>
            </a:r>
          </a:p>
        </p:txBody>
      </p:sp>
      <p:sp>
        <p:nvSpPr>
          <p:cNvPr id="24582" name="Text Box 6"/>
          <p:cNvSpPr txBox="1">
            <a:spLocks noChangeArrowheads="1"/>
          </p:cNvSpPr>
          <p:nvPr/>
        </p:nvSpPr>
        <p:spPr bwMode="auto">
          <a:xfrm>
            <a:off x="854075" y="3498850"/>
            <a:ext cx="7356475" cy="722313"/>
          </a:xfrm>
          <a:prstGeom prst="rect">
            <a:avLst/>
          </a:prstGeom>
          <a:solidFill>
            <a:srgbClr val="F9D9D7"/>
          </a:solidFill>
          <a:ln w="9360">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eaLnBrk="0" hangingPunct="0">
              <a:buClrTx/>
              <a:buFontTx/>
              <a:buNone/>
            </a:pPr>
            <a:r>
              <a:rPr lang="de-DE" sz="2000" b="1">
                <a:latin typeface="Arial" charset="0"/>
              </a:rPr>
              <a:t>B = Wichtig:</a:t>
            </a:r>
            <a:br>
              <a:rPr lang="de-DE" sz="2000" b="1">
                <a:latin typeface="Arial" charset="0"/>
              </a:rPr>
            </a:br>
            <a:r>
              <a:rPr lang="de-DE" sz="2000" b="1">
                <a:latin typeface="Arial" charset="0"/>
              </a:rPr>
              <a:t>      </a:t>
            </a:r>
            <a:r>
              <a:rPr lang="de-DE" sz="2000">
                <a:latin typeface="Arial" charset="0"/>
              </a:rPr>
              <a:t>anschließend tun</a:t>
            </a:r>
          </a:p>
        </p:txBody>
      </p:sp>
      <p:sp>
        <p:nvSpPr>
          <p:cNvPr id="24583" name="Text Box 7"/>
          <p:cNvSpPr txBox="1">
            <a:spLocks noChangeArrowheads="1"/>
          </p:cNvSpPr>
          <p:nvPr/>
        </p:nvSpPr>
        <p:spPr bwMode="auto">
          <a:xfrm>
            <a:off x="854075" y="4435475"/>
            <a:ext cx="7356475" cy="7223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spcBef>
                <a:spcPts val="625"/>
              </a:spcBef>
              <a:buClrTx/>
              <a:buFontTx/>
              <a:buNone/>
            </a:pPr>
            <a:r>
              <a:rPr lang="de-DE" sz="2000" b="1">
                <a:latin typeface="Arial" charset="0"/>
              </a:rPr>
              <a:t>C = Notfalls auch verzichtbar:</a:t>
            </a:r>
            <a:br>
              <a:rPr lang="de-DE" sz="2000" b="1">
                <a:latin typeface="Arial" charset="0"/>
              </a:rPr>
            </a:br>
            <a:r>
              <a:rPr lang="de-DE" sz="2000" b="1">
                <a:latin typeface="Arial" charset="0"/>
              </a:rPr>
              <a:t>       </a:t>
            </a:r>
            <a:r>
              <a:rPr lang="de-DE" sz="2000">
                <a:latin typeface="Arial" charset="0"/>
              </a:rPr>
              <a:t>nur erledigen, falls noch Zeit übrig bleibt</a:t>
            </a:r>
          </a:p>
        </p:txBody>
      </p:sp>
      <p:sp>
        <p:nvSpPr>
          <p:cNvPr id="24584" name="Text Box 8"/>
          <p:cNvSpPr txBox="1">
            <a:spLocks noChangeArrowheads="1"/>
          </p:cNvSpPr>
          <p:nvPr/>
        </p:nvSpPr>
        <p:spPr bwMode="auto">
          <a:xfrm>
            <a:off x="6805613" y="3640138"/>
            <a:ext cx="1150937" cy="428625"/>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ctr">
              <a:spcBef>
                <a:spcPts val="1375"/>
              </a:spcBef>
              <a:buClrTx/>
              <a:buFontTx/>
              <a:buNone/>
            </a:pPr>
            <a:r>
              <a:rPr lang="de-DE" sz="2200" b="1" i="1">
                <a:solidFill>
                  <a:srgbClr val="000099"/>
                </a:solidFill>
                <a:latin typeface="Arial" charset="0"/>
              </a:rPr>
              <a:t>SOLL</a:t>
            </a:r>
          </a:p>
        </p:txBody>
      </p:sp>
      <p:sp>
        <p:nvSpPr>
          <p:cNvPr id="24585" name="Text Box 9"/>
          <p:cNvSpPr txBox="1">
            <a:spLocks noChangeArrowheads="1"/>
          </p:cNvSpPr>
          <p:nvPr/>
        </p:nvSpPr>
        <p:spPr bwMode="auto">
          <a:xfrm>
            <a:off x="6805613" y="4576763"/>
            <a:ext cx="1150937" cy="428625"/>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ctr">
              <a:spcBef>
                <a:spcPts val="1375"/>
              </a:spcBef>
              <a:buClrTx/>
              <a:buFontTx/>
              <a:buNone/>
            </a:pPr>
            <a:r>
              <a:rPr lang="de-DE" sz="2200" b="1" i="1">
                <a:solidFill>
                  <a:srgbClr val="000099"/>
                </a:solidFill>
                <a:latin typeface="Arial" charset="0"/>
              </a:rPr>
              <a:t>KANN</a:t>
            </a:r>
          </a:p>
        </p:txBody>
      </p:sp>
      <p:sp>
        <p:nvSpPr>
          <p:cNvPr id="24586" name="Text Box 10"/>
          <p:cNvSpPr txBox="1">
            <a:spLocks noChangeArrowheads="1"/>
          </p:cNvSpPr>
          <p:nvPr/>
        </p:nvSpPr>
        <p:spPr bwMode="auto">
          <a:xfrm>
            <a:off x="6805613" y="2468563"/>
            <a:ext cx="1150937" cy="428625"/>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ctr">
              <a:spcBef>
                <a:spcPts val="1375"/>
              </a:spcBef>
              <a:buClrTx/>
              <a:buFontTx/>
              <a:buNone/>
            </a:pPr>
            <a:r>
              <a:rPr lang="de-DE" sz="2200" b="1" i="1">
                <a:solidFill>
                  <a:srgbClr val="000099"/>
                </a:solidFill>
                <a:latin typeface="Arial" charset="0"/>
              </a:rPr>
              <a:t>MUSS</a:t>
            </a:r>
          </a:p>
        </p:txBody>
      </p:sp>
      <p:sp>
        <p:nvSpPr>
          <p:cNvPr id="24587" name="Text Box 11"/>
          <p:cNvSpPr txBox="1">
            <a:spLocks noChangeArrowheads="1"/>
          </p:cNvSpPr>
          <p:nvPr/>
        </p:nvSpPr>
        <p:spPr bwMode="auto">
          <a:xfrm>
            <a:off x="5173663" y="0"/>
            <a:ext cx="3937000" cy="398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r">
              <a:buClrTx/>
              <a:buFontTx/>
              <a:buNone/>
            </a:pPr>
            <a:r>
              <a:rPr lang="de-DE" sz="2000" b="1">
                <a:solidFill>
                  <a:srgbClr val="FFFFFF"/>
                </a:solidFill>
                <a:latin typeface="Arial" charset="0"/>
              </a:rPr>
              <a:t>III. Operatives Zeitmanagement</a:t>
            </a:r>
          </a:p>
        </p:txBody>
      </p:sp>
      <p:sp>
        <p:nvSpPr>
          <p:cNvPr id="24588" name="Text Box 12"/>
          <p:cNvSpPr txBox="1">
            <a:spLocks noChangeArrowheads="1"/>
          </p:cNvSpPr>
          <p:nvPr/>
        </p:nvSpPr>
        <p:spPr bwMode="auto">
          <a:xfrm>
            <a:off x="7634288" y="304800"/>
            <a:ext cx="1470025" cy="398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r">
              <a:buClrTx/>
              <a:buFontTx/>
              <a:buNone/>
            </a:pPr>
            <a:r>
              <a:rPr lang="de-DE" sz="2000">
                <a:solidFill>
                  <a:srgbClr val="FFFFFF"/>
                </a:solidFill>
                <a:latin typeface="Arial" charset="0"/>
              </a:rPr>
              <a:t>Priorisieren</a:t>
            </a:r>
          </a:p>
        </p:txBody>
      </p:sp>
      <p:sp>
        <p:nvSpPr>
          <p:cNvPr id="24589" name="Text Box 13"/>
          <p:cNvSpPr txBox="1">
            <a:spLocks noChangeArrowheads="1"/>
          </p:cNvSpPr>
          <p:nvPr/>
        </p:nvSpPr>
        <p:spPr bwMode="auto">
          <a:xfrm>
            <a:off x="723900" y="5589588"/>
            <a:ext cx="433388" cy="7032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buClrTx/>
              <a:buFontTx/>
              <a:buNone/>
            </a:pPr>
            <a:r>
              <a:rPr lang="de-DE" sz="4000">
                <a:latin typeface="Wingdings 3" charset="0"/>
              </a:rPr>
              <a:t></a:t>
            </a:r>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1"/>
          <p:cNvSpPr>
            <a:spLocks noChangeArrowheads="1"/>
          </p:cNvSpPr>
          <p:nvPr/>
        </p:nvSpPr>
        <p:spPr bwMode="auto">
          <a:xfrm>
            <a:off x="395288" y="1006475"/>
            <a:ext cx="8305800" cy="1054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nchor="ctr"/>
          <a:lstStyle/>
          <a:p>
            <a:pPr algn="ctr">
              <a:spcBef>
                <a:spcPts val="1575"/>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2800" b="1">
                <a:solidFill>
                  <a:srgbClr val="9A2117"/>
                </a:solidFill>
                <a:latin typeface="Arial" charset="0"/>
              </a:rPr>
              <a:t>Zielgerichtete inhaltliche Planung:</a:t>
            </a:r>
            <a:br>
              <a:rPr lang="de-DE" sz="2800" b="1">
                <a:solidFill>
                  <a:srgbClr val="9A2117"/>
                </a:solidFill>
                <a:latin typeface="Arial" charset="0"/>
              </a:rPr>
            </a:br>
            <a:r>
              <a:rPr lang="de-DE" sz="2800" b="1">
                <a:solidFill>
                  <a:srgbClr val="9A2117"/>
                </a:solidFill>
                <a:latin typeface="Arial" charset="0"/>
              </a:rPr>
              <a:t>To-do-Liste für ein Projekt erstellen</a:t>
            </a:r>
          </a:p>
        </p:txBody>
      </p:sp>
      <p:sp>
        <p:nvSpPr>
          <p:cNvPr id="25602" name="Rectangle 2"/>
          <p:cNvSpPr>
            <a:spLocks noChangeArrowheads="1"/>
          </p:cNvSpPr>
          <p:nvPr/>
        </p:nvSpPr>
        <p:spPr bwMode="auto">
          <a:xfrm>
            <a:off x="757238" y="2349500"/>
            <a:ext cx="8207375" cy="3311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lstStyle/>
          <a:p>
            <a:pPr marL="177800" eaLnBrk="0" hangingPunct="0">
              <a:buClrTx/>
              <a:buFontTx/>
              <a:buNone/>
              <a:tabLst>
                <a:tab pos="177800" algn="l"/>
                <a:tab pos="1092200" algn="l"/>
                <a:tab pos="2006600" algn="l"/>
                <a:tab pos="2921000" algn="l"/>
                <a:tab pos="3835400" algn="l"/>
                <a:tab pos="4749800" algn="l"/>
                <a:tab pos="5664200" algn="l"/>
                <a:tab pos="6578600" algn="l"/>
                <a:tab pos="7493000" algn="l"/>
                <a:tab pos="8407400" algn="l"/>
                <a:tab pos="9321800" algn="l"/>
                <a:tab pos="10236200" algn="l"/>
              </a:tabLst>
            </a:pPr>
            <a:r>
              <a:rPr lang="de-DE" sz="2200" b="1">
                <a:solidFill>
                  <a:srgbClr val="000099"/>
                </a:solidFill>
                <a:latin typeface="Arial" charset="0"/>
                <a:cs typeface="Arial" charset="0"/>
              </a:rPr>
              <a:t>1.</a:t>
            </a:r>
            <a:r>
              <a:rPr lang="de-DE" sz="2200" b="1">
                <a:solidFill>
                  <a:srgbClr val="000000"/>
                </a:solidFill>
                <a:latin typeface="Arial" charset="0"/>
                <a:cs typeface="Arial" charset="0"/>
              </a:rPr>
              <a:t>   </a:t>
            </a:r>
            <a:r>
              <a:rPr lang="de-DE" sz="2200" b="1">
                <a:solidFill>
                  <a:srgbClr val="000099"/>
                </a:solidFill>
                <a:latin typeface="Arial" charset="0"/>
                <a:cs typeface="Arial" charset="0"/>
              </a:rPr>
              <a:t>Konkretes Projekt abgrenzen</a:t>
            </a:r>
            <a:r>
              <a:rPr lang="de-DE" sz="2000" b="1">
                <a:solidFill>
                  <a:srgbClr val="000099"/>
                </a:solidFill>
                <a:latin typeface="Arial" charset="0"/>
                <a:cs typeface="Arial" charset="0"/>
              </a:rPr>
              <a:t/>
            </a:r>
            <a:br>
              <a:rPr lang="de-DE" sz="2000" b="1">
                <a:solidFill>
                  <a:srgbClr val="000099"/>
                </a:solidFill>
                <a:latin typeface="Arial" charset="0"/>
                <a:cs typeface="Arial" charset="0"/>
              </a:rPr>
            </a:br>
            <a:r>
              <a:rPr lang="de-DE" sz="2000" b="1">
                <a:solidFill>
                  <a:srgbClr val="000099"/>
                </a:solidFill>
                <a:latin typeface="Arial" charset="0"/>
                <a:cs typeface="Arial" charset="0"/>
              </a:rPr>
              <a:t>    </a:t>
            </a:r>
            <a:r>
              <a:rPr lang="de-DE" sz="2000" b="1">
                <a:solidFill>
                  <a:srgbClr val="000000"/>
                </a:solidFill>
                <a:latin typeface="Arial" charset="0"/>
                <a:cs typeface="Arial" charset="0"/>
              </a:rPr>
              <a:t>   </a:t>
            </a:r>
            <a:r>
              <a:rPr lang="de-DE" sz="2000">
                <a:solidFill>
                  <a:srgbClr val="000000"/>
                </a:solidFill>
                <a:latin typeface="Arial" charset="0"/>
                <a:cs typeface="Arial" charset="0"/>
              </a:rPr>
              <a:t>(Referat, Hausarbeit, Prüfung...)</a:t>
            </a:r>
          </a:p>
          <a:p>
            <a:pPr marL="177800" eaLnBrk="0" hangingPunct="0">
              <a:spcBef>
                <a:spcPts val="1250"/>
              </a:spcBef>
              <a:buClrTx/>
              <a:buFontTx/>
              <a:buNone/>
              <a:tabLst>
                <a:tab pos="177800" algn="l"/>
                <a:tab pos="1092200" algn="l"/>
                <a:tab pos="2006600" algn="l"/>
                <a:tab pos="2921000" algn="l"/>
                <a:tab pos="3835400" algn="l"/>
                <a:tab pos="4749800" algn="l"/>
                <a:tab pos="5664200" algn="l"/>
                <a:tab pos="6578600" algn="l"/>
                <a:tab pos="7493000" algn="l"/>
                <a:tab pos="8407400" algn="l"/>
                <a:tab pos="9321800" algn="l"/>
                <a:tab pos="10236200" algn="l"/>
              </a:tabLst>
            </a:pPr>
            <a:r>
              <a:rPr lang="de-DE" sz="2200" b="1">
                <a:solidFill>
                  <a:srgbClr val="000099"/>
                </a:solidFill>
                <a:latin typeface="Arial" charset="0"/>
                <a:cs typeface="Arial" charset="0"/>
              </a:rPr>
              <a:t>2.</a:t>
            </a:r>
            <a:r>
              <a:rPr lang="de-DE" sz="2200" b="1">
                <a:solidFill>
                  <a:srgbClr val="000000"/>
                </a:solidFill>
                <a:latin typeface="Arial" charset="0"/>
                <a:cs typeface="Arial" charset="0"/>
              </a:rPr>
              <a:t>   </a:t>
            </a:r>
            <a:r>
              <a:rPr lang="de-DE" sz="2200" b="1">
                <a:solidFill>
                  <a:srgbClr val="000099"/>
                </a:solidFill>
                <a:latin typeface="Arial" charset="0"/>
                <a:cs typeface="Arial" charset="0"/>
              </a:rPr>
              <a:t>Teilaufgaben als</a:t>
            </a:r>
            <a:r>
              <a:rPr lang="de-DE" sz="2200" b="1">
                <a:solidFill>
                  <a:srgbClr val="000099"/>
                </a:solidFill>
                <a:latin typeface="Arial" charset="0"/>
              </a:rPr>
              <a:t> </a:t>
            </a:r>
            <a:r>
              <a:rPr lang="de-DE" sz="2200" b="1">
                <a:solidFill>
                  <a:srgbClr val="000099"/>
                </a:solidFill>
                <a:latin typeface="Arial" charset="0"/>
                <a:cs typeface="Arial" charset="0"/>
              </a:rPr>
              <a:t>überprüfbare Teilz</a:t>
            </a:r>
            <a:r>
              <a:rPr lang="de-DE" sz="2200" b="1">
                <a:solidFill>
                  <a:srgbClr val="000099"/>
                </a:solidFill>
                <a:latin typeface="Arial" charset="0"/>
              </a:rPr>
              <a:t>iele </a:t>
            </a:r>
            <a:r>
              <a:rPr lang="de-DE" sz="2200" b="1">
                <a:solidFill>
                  <a:srgbClr val="000099"/>
                </a:solidFill>
                <a:latin typeface="Arial" charset="0"/>
                <a:cs typeface="Arial" charset="0"/>
              </a:rPr>
              <a:t>formulieren</a:t>
            </a:r>
            <a:r>
              <a:rPr lang="de-DE" sz="2000" b="1">
                <a:solidFill>
                  <a:srgbClr val="000099"/>
                </a:solidFill>
                <a:latin typeface="Arial" charset="0"/>
                <a:cs typeface="Arial" charset="0"/>
              </a:rPr>
              <a:t/>
            </a:r>
            <a:br>
              <a:rPr lang="de-DE" sz="2000" b="1">
                <a:solidFill>
                  <a:srgbClr val="000099"/>
                </a:solidFill>
                <a:latin typeface="Arial" charset="0"/>
                <a:cs typeface="Arial" charset="0"/>
              </a:rPr>
            </a:br>
            <a:r>
              <a:rPr lang="de-DE" sz="2000" b="1">
                <a:solidFill>
                  <a:srgbClr val="000000"/>
                </a:solidFill>
                <a:latin typeface="Arial" charset="0"/>
                <a:cs typeface="Arial" charset="0"/>
              </a:rPr>
              <a:t>       </a:t>
            </a:r>
            <a:r>
              <a:rPr lang="de-DE" sz="2000">
                <a:solidFill>
                  <a:srgbClr val="000000"/>
                </a:solidFill>
                <a:latin typeface="Arial" charset="0"/>
                <a:cs typeface="Arial" charset="0"/>
              </a:rPr>
              <a:t>Genau dies („…“) </a:t>
            </a:r>
            <a:r>
              <a:rPr lang="de-DE" sz="2000">
                <a:solidFill>
                  <a:srgbClr val="000000"/>
                </a:solidFill>
                <a:latin typeface="Arial" charset="0"/>
                <a:cs typeface="Arial Unicode MS" charset="0"/>
              </a:rPr>
              <a:t>ist erledigt / erreicht.</a:t>
            </a:r>
          </a:p>
          <a:p>
            <a:pPr marL="177800" eaLnBrk="0" hangingPunct="0">
              <a:spcBef>
                <a:spcPts val="1250"/>
              </a:spcBef>
              <a:buClrTx/>
              <a:buFontTx/>
              <a:buNone/>
              <a:tabLst>
                <a:tab pos="177800" algn="l"/>
                <a:tab pos="1092200" algn="l"/>
                <a:tab pos="2006600" algn="l"/>
                <a:tab pos="2921000" algn="l"/>
                <a:tab pos="3835400" algn="l"/>
                <a:tab pos="4749800" algn="l"/>
                <a:tab pos="5664200" algn="l"/>
                <a:tab pos="6578600" algn="l"/>
                <a:tab pos="7493000" algn="l"/>
                <a:tab pos="8407400" algn="l"/>
                <a:tab pos="9321800" algn="l"/>
                <a:tab pos="10236200" algn="l"/>
              </a:tabLst>
            </a:pPr>
            <a:r>
              <a:rPr lang="de-DE" sz="2200" b="1">
                <a:solidFill>
                  <a:srgbClr val="000099"/>
                </a:solidFill>
                <a:latin typeface="Arial" charset="0"/>
                <a:cs typeface="Arial" charset="0"/>
              </a:rPr>
              <a:t>3.</a:t>
            </a:r>
            <a:r>
              <a:rPr lang="de-DE" sz="2200" b="1">
                <a:solidFill>
                  <a:srgbClr val="000000"/>
                </a:solidFill>
                <a:latin typeface="Arial" charset="0"/>
                <a:cs typeface="Arial" charset="0"/>
              </a:rPr>
              <a:t>   </a:t>
            </a:r>
            <a:r>
              <a:rPr lang="de-DE" sz="2200" b="1">
                <a:solidFill>
                  <a:srgbClr val="000099"/>
                </a:solidFill>
                <a:latin typeface="Arial" charset="0"/>
              </a:rPr>
              <a:t>Priorisieren und Terminieren</a:t>
            </a:r>
            <a:r>
              <a:rPr lang="de-DE" sz="2200" b="1">
                <a:solidFill>
                  <a:srgbClr val="000000"/>
                </a:solidFill>
                <a:latin typeface="Arial" charset="0"/>
              </a:rPr>
              <a:t> </a:t>
            </a:r>
            <a:r>
              <a:rPr lang="de-DE" sz="2200" b="1">
                <a:solidFill>
                  <a:srgbClr val="000099"/>
                </a:solidFill>
                <a:latin typeface="Arial" charset="0"/>
              </a:rPr>
              <a:t>der einzelnen Schritte</a:t>
            </a:r>
            <a:r>
              <a:rPr lang="de-DE" sz="2000" b="1">
                <a:solidFill>
                  <a:srgbClr val="000099"/>
                </a:solidFill>
                <a:latin typeface="Arial" charset="0"/>
              </a:rPr>
              <a:t/>
            </a:r>
            <a:br>
              <a:rPr lang="de-DE" sz="2000" b="1">
                <a:solidFill>
                  <a:srgbClr val="000099"/>
                </a:solidFill>
                <a:latin typeface="Arial" charset="0"/>
              </a:rPr>
            </a:br>
            <a:r>
              <a:rPr lang="de-DE" sz="2000" b="1">
                <a:solidFill>
                  <a:srgbClr val="000000"/>
                </a:solidFill>
                <a:latin typeface="Arial" charset="0"/>
              </a:rPr>
              <a:t>   </a:t>
            </a:r>
            <a:r>
              <a:rPr lang="de-DE" sz="2000" b="1">
                <a:solidFill>
                  <a:srgbClr val="3333CC"/>
                </a:solidFill>
                <a:latin typeface="Arial" charset="0"/>
              </a:rPr>
              <a:t>    </a:t>
            </a:r>
            <a:r>
              <a:rPr lang="de-DE" sz="2000">
                <a:solidFill>
                  <a:srgbClr val="000000"/>
                </a:solidFill>
                <a:latin typeface="Arial" charset="0"/>
              </a:rPr>
              <a:t>(A-B-C, bis wann?)</a:t>
            </a:r>
          </a:p>
          <a:p>
            <a:pPr marL="177800" eaLnBrk="0" hangingPunct="0">
              <a:spcBef>
                <a:spcPts val="1250"/>
              </a:spcBef>
              <a:buClrTx/>
              <a:buFontTx/>
              <a:buNone/>
              <a:tabLst>
                <a:tab pos="177800" algn="l"/>
                <a:tab pos="1092200" algn="l"/>
                <a:tab pos="2006600" algn="l"/>
                <a:tab pos="2921000" algn="l"/>
                <a:tab pos="3835400" algn="l"/>
                <a:tab pos="4749800" algn="l"/>
                <a:tab pos="5664200" algn="l"/>
                <a:tab pos="6578600" algn="l"/>
                <a:tab pos="7493000" algn="l"/>
                <a:tab pos="8407400" algn="l"/>
                <a:tab pos="9321800" algn="l"/>
                <a:tab pos="10236200" algn="l"/>
              </a:tabLst>
            </a:pPr>
            <a:r>
              <a:rPr lang="de-DE" sz="2200" b="1">
                <a:solidFill>
                  <a:srgbClr val="000099"/>
                </a:solidFill>
                <a:latin typeface="Arial" charset="0"/>
                <a:cs typeface="Arial" charset="0"/>
              </a:rPr>
              <a:t>4.</a:t>
            </a:r>
            <a:r>
              <a:rPr lang="de-DE" sz="2200" b="1">
                <a:solidFill>
                  <a:srgbClr val="003399"/>
                </a:solidFill>
                <a:latin typeface="Arial" charset="0"/>
                <a:cs typeface="Arial" charset="0"/>
              </a:rPr>
              <a:t>   </a:t>
            </a:r>
            <a:r>
              <a:rPr lang="de-DE" sz="2200" b="1">
                <a:solidFill>
                  <a:srgbClr val="000099"/>
                </a:solidFill>
                <a:latin typeface="Arial" charset="0"/>
                <a:cs typeface="Arial" charset="0"/>
              </a:rPr>
              <a:t>Zeitüberschlag</a:t>
            </a:r>
            <a:br>
              <a:rPr lang="de-DE" sz="2200" b="1">
                <a:solidFill>
                  <a:srgbClr val="000099"/>
                </a:solidFill>
                <a:latin typeface="Arial" charset="0"/>
                <a:cs typeface="Arial" charset="0"/>
              </a:rPr>
            </a:br>
            <a:r>
              <a:rPr lang="de-DE" sz="2000" b="1">
                <a:solidFill>
                  <a:srgbClr val="000099"/>
                </a:solidFill>
                <a:latin typeface="Arial" charset="0"/>
                <a:cs typeface="Arial" charset="0"/>
              </a:rPr>
              <a:t>      </a:t>
            </a:r>
            <a:r>
              <a:rPr lang="de-DE" sz="2000">
                <a:solidFill>
                  <a:srgbClr val="000000"/>
                </a:solidFill>
                <a:latin typeface="Arial" charset="0"/>
                <a:cs typeface="Arial" charset="0"/>
              </a:rPr>
              <a:t>Den jeweiligen Aufwand realistisch (!) schätzen</a:t>
            </a:r>
          </a:p>
        </p:txBody>
      </p:sp>
      <p:sp>
        <p:nvSpPr>
          <p:cNvPr id="25603" name="Oval 3"/>
          <p:cNvSpPr>
            <a:spLocks noChangeArrowheads="1"/>
          </p:cNvSpPr>
          <p:nvPr/>
        </p:nvSpPr>
        <p:spPr bwMode="auto">
          <a:xfrm>
            <a:off x="892175" y="2349500"/>
            <a:ext cx="469900" cy="431800"/>
          </a:xfrm>
          <a:prstGeom prst="ellipse">
            <a:avLst/>
          </a:prstGeom>
          <a:noFill/>
          <a:ln w="19080">
            <a:solidFill>
              <a:srgbClr val="A6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
        <p:nvSpPr>
          <p:cNvPr id="25604" name="Oval 4"/>
          <p:cNvSpPr>
            <a:spLocks noChangeArrowheads="1"/>
          </p:cNvSpPr>
          <p:nvPr/>
        </p:nvSpPr>
        <p:spPr bwMode="auto">
          <a:xfrm>
            <a:off x="904875" y="3167063"/>
            <a:ext cx="469900" cy="431800"/>
          </a:xfrm>
          <a:prstGeom prst="ellipse">
            <a:avLst/>
          </a:prstGeom>
          <a:noFill/>
          <a:ln w="19080">
            <a:solidFill>
              <a:srgbClr val="A6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
        <p:nvSpPr>
          <p:cNvPr id="25605" name="Oval 5"/>
          <p:cNvSpPr>
            <a:spLocks noChangeArrowheads="1"/>
          </p:cNvSpPr>
          <p:nvPr/>
        </p:nvSpPr>
        <p:spPr bwMode="auto">
          <a:xfrm>
            <a:off x="892175" y="3992563"/>
            <a:ext cx="469900" cy="431800"/>
          </a:xfrm>
          <a:prstGeom prst="ellipse">
            <a:avLst/>
          </a:prstGeom>
          <a:noFill/>
          <a:ln w="19080">
            <a:solidFill>
              <a:srgbClr val="A6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
        <p:nvSpPr>
          <p:cNvPr id="25606" name="Oval 6"/>
          <p:cNvSpPr>
            <a:spLocks noChangeArrowheads="1"/>
          </p:cNvSpPr>
          <p:nvPr/>
        </p:nvSpPr>
        <p:spPr bwMode="auto">
          <a:xfrm>
            <a:off x="900113" y="4772025"/>
            <a:ext cx="469900" cy="431800"/>
          </a:xfrm>
          <a:prstGeom prst="ellipse">
            <a:avLst/>
          </a:prstGeom>
          <a:noFill/>
          <a:ln w="19080">
            <a:solidFill>
              <a:srgbClr val="A6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
        <p:nvSpPr>
          <p:cNvPr id="25607" name="Text Box 7"/>
          <p:cNvSpPr txBox="1">
            <a:spLocks noChangeArrowheads="1"/>
          </p:cNvSpPr>
          <p:nvPr/>
        </p:nvSpPr>
        <p:spPr bwMode="auto">
          <a:xfrm>
            <a:off x="5173663" y="0"/>
            <a:ext cx="3937000" cy="398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r">
              <a:buClrTx/>
              <a:buFontTx/>
              <a:buNone/>
            </a:pPr>
            <a:r>
              <a:rPr lang="de-DE" sz="2000" b="1">
                <a:solidFill>
                  <a:srgbClr val="FFFFFF"/>
                </a:solidFill>
                <a:latin typeface="Arial" charset="0"/>
              </a:rPr>
              <a:t>III. Operatives Zeitmanagement</a:t>
            </a:r>
          </a:p>
        </p:txBody>
      </p:sp>
      <p:sp>
        <p:nvSpPr>
          <p:cNvPr id="25608" name="Text Box 8"/>
          <p:cNvSpPr txBox="1">
            <a:spLocks noChangeArrowheads="1"/>
          </p:cNvSpPr>
          <p:nvPr/>
        </p:nvSpPr>
        <p:spPr bwMode="auto">
          <a:xfrm>
            <a:off x="7635875" y="304800"/>
            <a:ext cx="1470025" cy="398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r">
              <a:buClrTx/>
              <a:buFontTx/>
              <a:buNone/>
            </a:pPr>
            <a:r>
              <a:rPr lang="de-DE" sz="2000">
                <a:solidFill>
                  <a:srgbClr val="FFFFFF"/>
                </a:solidFill>
                <a:latin typeface="Arial" charset="0"/>
              </a:rPr>
              <a:t>To-do-Liste</a:t>
            </a:r>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1"/>
          <p:cNvSpPr>
            <a:spLocks noChangeArrowheads="1"/>
          </p:cNvSpPr>
          <p:nvPr/>
        </p:nvSpPr>
        <p:spPr bwMode="auto">
          <a:xfrm>
            <a:off x="395288" y="684213"/>
            <a:ext cx="8305800" cy="5762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nchor="ctr"/>
          <a:lstStyle/>
          <a:p>
            <a:pPr algn="ctr">
              <a:spcBef>
                <a:spcPts val="1288"/>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2300" b="1">
                <a:solidFill>
                  <a:srgbClr val="9A2117"/>
                </a:solidFill>
                <a:latin typeface="Arial" charset="0"/>
              </a:rPr>
              <a:t>Beispiel: To-do-Liste für ein Projekt</a:t>
            </a:r>
          </a:p>
        </p:txBody>
      </p:sp>
      <p:graphicFrame>
        <p:nvGraphicFramePr>
          <p:cNvPr id="26626" name="Group 2"/>
          <p:cNvGraphicFramePr>
            <a:graphicFrameLocks noGrp="1"/>
          </p:cNvGraphicFramePr>
          <p:nvPr/>
        </p:nvGraphicFramePr>
        <p:xfrm>
          <a:off x="179388" y="1268413"/>
          <a:ext cx="8786812" cy="5218119"/>
        </p:xfrm>
        <a:graphic>
          <a:graphicData uri="http://schemas.openxmlformats.org/drawingml/2006/table">
            <a:tbl>
              <a:tblPr/>
              <a:tblGrid>
                <a:gridCol w="5473700"/>
                <a:gridCol w="981075"/>
                <a:gridCol w="1212850"/>
                <a:gridCol w="1119187"/>
              </a:tblGrid>
              <a:tr h="376238">
                <a:tc gridSpan="4">
                  <a:txBody>
                    <a:bodyPr/>
                    <a:lstStyle/>
                    <a:p>
                      <a:pPr marL="0" marR="0" lvl="0" indent="0" algn="ctr" defTabSz="449263" rtl="0" eaLnBrk="1" fontAlgn="base" latinLnBrk="0" hangingPunct="1">
                        <a:lnSpc>
                          <a:spcPct val="93000"/>
                        </a:lnSpc>
                        <a:spcBef>
                          <a:spcPts val="45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800" b="1" i="0" u="none" strike="noStrike" cap="none" normalizeH="0" baseline="0">
                          <a:ln>
                            <a:noFill/>
                          </a:ln>
                          <a:solidFill>
                            <a:srgbClr val="FFFFFF"/>
                          </a:solidFill>
                          <a:effectLst/>
                          <a:latin typeface="Arial" charset="0"/>
                          <a:ea typeface="ＭＳ Ｐゴシック" charset="0"/>
                          <a:cs typeface="Lucida Sans Unicode" charset="0"/>
                        </a:rPr>
                        <a:t>Projekt: Untersuchung „Einstellungen zum Thema Erziehung“</a:t>
                      </a:r>
                    </a:p>
                  </a:txBody>
                  <a:tcPr marL="90000" marR="90000" marT="62676" marB="46800" horzOverflow="overflow">
                    <a:lnL w="13680" cap="flat" cmpd="sng" algn="ctr">
                      <a:solidFill>
                        <a:srgbClr val="000000"/>
                      </a:solidFill>
                      <a:prstDash val="solid"/>
                      <a:round/>
                      <a:headEnd type="none" w="med" len="med"/>
                      <a:tailEnd type="none" w="med" len="med"/>
                    </a:lnL>
                    <a:lnR>
                      <a:noFill/>
                    </a:lnR>
                    <a:lnT w="1368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003399"/>
                    </a:solidFill>
                  </a:tcPr>
                </a:tc>
                <a:tc hMerge="1">
                  <a:txBody>
                    <a:bodyPr/>
                    <a:lstStyle/>
                    <a:p>
                      <a:endParaRPr lang="de-DE"/>
                    </a:p>
                  </a:txBody>
                  <a:tcPr/>
                </a:tc>
                <a:tc hMerge="1">
                  <a:txBody>
                    <a:bodyPr/>
                    <a:lstStyle/>
                    <a:p>
                      <a:endParaRPr lang="de-DE"/>
                    </a:p>
                  </a:txBody>
                  <a:tcPr/>
                </a:tc>
                <a:tc hMerge="1">
                  <a:txBody>
                    <a:bodyPr/>
                    <a:lstStyle/>
                    <a:p>
                      <a:endParaRPr lang="de-DE"/>
                    </a:p>
                  </a:txBody>
                  <a:tcPr/>
                </a:tc>
              </a:tr>
              <a:tr h="382588">
                <a:tc>
                  <a:txBody>
                    <a:bodyPr/>
                    <a:lstStyle/>
                    <a:p>
                      <a:pPr marL="0" marR="0" lvl="0" indent="0" algn="ctr" defTabSz="449263" rtl="0" eaLnBrk="1" fontAlgn="base" latinLnBrk="0" hangingPunct="1">
                        <a:lnSpc>
                          <a:spcPct val="93000"/>
                        </a:lnSpc>
                        <a:spcBef>
                          <a:spcPts val="35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400" b="1" i="0" u="none" strike="noStrike" cap="none" normalizeH="0" baseline="0">
                          <a:ln>
                            <a:noFill/>
                          </a:ln>
                          <a:solidFill>
                            <a:srgbClr val="000000"/>
                          </a:solidFill>
                          <a:effectLst/>
                          <a:latin typeface="Arial" charset="0"/>
                          <a:ea typeface="ＭＳ Ｐゴシック" charset="0"/>
                          <a:cs typeface="Lucida Sans Unicode" charset="0"/>
                        </a:rPr>
                        <a:t>Einzelne Schritte (als Ziele formuliert)</a:t>
                      </a:r>
                    </a:p>
                  </a:txBody>
                  <a:tcPr marL="90000" marR="90000" marT="59147" marB="46800" horzOverflow="overflow">
                    <a:lnL w="1368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449263" rtl="0" eaLnBrk="1" fontAlgn="base" latinLnBrk="0" hangingPunct="1">
                        <a:lnSpc>
                          <a:spcPct val="93000"/>
                        </a:lnSpc>
                        <a:spcBef>
                          <a:spcPts val="35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400" b="1" i="0" u="none" strike="noStrike" cap="none" normalizeH="0" baseline="0">
                          <a:ln>
                            <a:noFill/>
                          </a:ln>
                          <a:solidFill>
                            <a:srgbClr val="000000"/>
                          </a:solidFill>
                          <a:effectLst/>
                          <a:latin typeface="Arial" charset="0"/>
                          <a:ea typeface="ＭＳ Ｐゴシック" charset="0"/>
                          <a:cs typeface="Lucida Sans Unicode" charset="0"/>
                        </a:rPr>
                        <a:t>Priorität</a:t>
                      </a:r>
                    </a:p>
                  </a:txBody>
                  <a:tcPr marL="90000" marR="90000" marT="59147"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a:noFill/>
                    </a:lnT>
                    <a:lnB w="5760" cap="flat" cmpd="sng" algn="ctr">
                      <a:solidFill>
                        <a:srgbClr val="000000"/>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449263" rtl="0" eaLnBrk="1" fontAlgn="base" latinLnBrk="0" hangingPunct="1">
                        <a:lnSpc>
                          <a:spcPct val="93000"/>
                        </a:lnSpc>
                        <a:spcBef>
                          <a:spcPts val="35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400" b="1" i="0" u="none" strike="noStrike" cap="none" normalizeH="0" baseline="0">
                          <a:ln>
                            <a:noFill/>
                          </a:ln>
                          <a:solidFill>
                            <a:srgbClr val="000000"/>
                          </a:solidFill>
                          <a:effectLst/>
                          <a:latin typeface="Arial" charset="0"/>
                          <a:ea typeface="ＭＳ Ｐゴシック" charset="0"/>
                          <a:cs typeface="Lucida Sans Unicode" charset="0"/>
                        </a:rPr>
                        <a:t>Dauer</a:t>
                      </a:r>
                    </a:p>
                  </a:txBody>
                  <a:tcPr marL="90000" marR="90000" marT="59147"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a:noFill/>
                    </a:lnT>
                    <a:lnB w="5760" cap="flat" cmpd="sng" algn="ctr">
                      <a:solidFill>
                        <a:srgbClr val="000000"/>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449263" rtl="0" eaLnBrk="1" fontAlgn="base" latinLnBrk="0" hangingPunct="1">
                        <a:lnSpc>
                          <a:spcPct val="93000"/>
                        </a:lnSpc>
                        <a:spcBef>
                          <a:spcPts val="35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400" b="1" i="0" u="none" strike="noStrike" cap="none" normalizeH="0" baseline="0">
                          <a:ln>
                            <a:noFill/>
                          </a:ln>
                          <a:solidFill>
                            <a:srgbClr val="000000"/>
                          </a:solidFill>
                          <a:effectLst/>
                          <a:latin typeface="Arial" charset="0"/>
                          <a:ea typeface="ＭＳ Ｐゴシック" charset="0"/>
                          <a:cs typeface="Lucida Sans Unicode" charset="0"/>
                        </a:rPr>
                        <a:t>Termin</a:t>
                      </a:r>
                    </a:p>
                  </a:txBody>
                  <a:tcPr marL="90000" marR="90000" marT="59147" marB="46800" horzOverflow="overflow">
                    <a:lnL w="5760" cap="flat" cmpd="sng" algn="ctr">
                      <a:solidFill>
                        <a:srgbClr val="000000"/>
                      </a:solidFill>
                      <a:prstDash val="solid"/>
                      <a:round/>
                      <a:headEnd type="none" w="med" len="med"/>
                      <a:tailEnd type="none" w="med" len="med"/>
                    </a:lnL>
                    <a:lnR w="13680" cap="flat" cmpd="sng" algn="ctr">
                      <a:solidFill>
                        <a:srgbClr val="000000"/>
                      </a:solidFill>
                      <a:prstDash val="solid"/>
                      <a:round/>
                      <a:headEnd type="none" w="med" len="med"/>
                      <a:tailEnd type="none" w="med" len="med"/>
                    </a:lnR>
                    <a:lnT>
                      <a:noFill/>
                    </a:lnT>
                    <a:lnB w="5760" cap="flat" cmpd="sng" algn="ctr">
                      <a:solidFill>
                        <a:srgbClr val="000000"/>
                      </a:solidFill>
                      <a:prstDash val="solid"/>
                      <a:round/>
                      <a:headEnd type="none" w="med" len="med"/>
                      <a:tailEnd type="none" w="med" len="med"/>
                    </a:lnB>
                    <a:lnTlToBr>
                      <a:noFill/>
                    </a:lnTlToBr>
                    <a:lnBlToTr>
                      <a:noFill/>
                    </a:lnBlToTr>
                    <a:solidFill>
                      <a:srgbClr val="DDDDDD"/>
                    </a:solidFill>
                  </a:tcPr>
                </a:tc>
              </a:tr>
              <a:tr h="322263">
                <a:tc>
                  <a:txBody>
                    <a:bodyPr/>
                    <a:lstStyle/>
                    <a:p>
                      <a:pPr marL="0" marR="0" lvl="0" indent="0" algn="l" defTabSz="449263" rtl="0" eaLnBrk="1" fontAlgn="base" latinLnBrk="0" hangingPunct="1">
                        <a:lnSpc>
                          <a:spcPct val="93000"/>
                        </a:lnSpc>
                        <a:spcBef>
                          <a:spcPts val="375"/>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500" b="1" i="0" u="none" strike="noStrike" cap="none" normalizeH="0" baseline="0">
                          <a:ln>
                            <a:noFill/>
                          </a:ln>
                          <a:solidFill>
                            <a:srgbClr val="000000"/>
                          </a:solidFill>
                          <a:effectLst/>
                          <a:latin typeface="Arial" charset="0"/>
                          <a:ea typeface="ＭＳ Ｐゴシック" charset="0"/>
                          <a:cs typeface="Lucida Sans Unicode" charset="0"/>
                        </a:rPr>
                        <a:t>Ich habe die relevante Literatur ausgewählt.</a:t>
                      </a:r>
                    </a:p>
                  </a:txBody>
                  <a:tcPr marL="90000" marR="90000" marT="60030" marB="46800" horzOverflow="overflow">
                    <a:lnL w="1368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375"/>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500" b="1" i="0" u="none" strike="noStrike" cap="none" normalizeH="0" baseline="0">
                          <a:ln>
                            <a:noFill/>
                          </a:ln>
                          <a:solidFill>
                            <a:srgbClr val="000000"/>
                          </a:solidFill>
                          <a:effectLst/>
                          <a:latin typeface="Arial" charset="0"/>
                          <a:ea typeface="ＭＳ Ｐゴシック" charset="0"/>
                          <a:cs typeface="Lucida Sans Unicode" charset="0"/>
                        </a:rPr>
                        <a:t>A</a:t>
                      </a:r>
                    </a:p>
                  </a:txBody>
                  <a:tcPr marL="90000" marR="90000" marT="6003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375"/>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500" b="1" i="0" u="none" strike="noStrike" cap="none" normalizeH="0" baseline="0">
                          <a:ln>
                            <a:noFill/>
                          </a:ln>
                          <a:solidFill>
                            <a:srgbClr val="000000"/>
                          </a:solidFill>
                          <a:effectLst/>
                          <a:latin typeface="Arial" charset="0"/>
                          <a:ea typeface="ＭＳ Ｐゴシック" charset="0"/>
                          <a:cs typeface="Lucida Sans Unicode" charset="0"/>
                        </a:rPr>
                        <a:t>15 Stdn.</a:t>
                      </a:r>
                    </a:p>
                  </a:txBody>
                  <a:tcPr marL="90000" marR="90000" marT="6003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375"/>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500" b="1" i="0" u="none" strike="noStrike" cap="none" normalizeH="0" baseline="0">
                          <a:ln>
                            <a:noFill/>
                          </a:ln>
                          <a:solidFill>
                            <a:srgbClr val="000000"/>
                          </a:solidFill>
                          <a:effectLst/>
                          <a:latin typeface="Arial" charset="0"/>
                          <a:ea typeface="ＭＳ Ｐゴシック" charset="0"/>
                          <a:cs typeface="Lucida Sans Unicode" charset="0"/>
                        </a:rPr>
                        <a:t>15. 01.07</a:t>
                      </a:r>
                    </a:p>
                  </a:txBody>
                  <a:tcPr marL="90000" marR="90000" marT="60030" marB="46800" horzOverflow="overflow">
                    <a:lnL w="5760" cap="flat" cmpd="sng" algn="ctr">
                      <a:solidFill>
                        <a:srgbClr val="000000"/>
                      </a:solidFill>
                      <a:prstDash val="solid"/>
                      <a:round/>
                      <a:headEnd type="none" w="med" len="med"/>
                      <a:tailEnd type="none" w="med" len="med"/>
                    </a:lnL>
                    <a:lnR w="1368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r>
              <a:tr h="322263">
                <a:tc>
                  <a:txBody>
                    <a:bodyPr/>
                    <a:lstStyle/>
                    <a:p>
                      <a:pPr marL="0" marR="0" lvl="0" indent="0" algn="l" defTabSz="449263" rtl="0" eaLnBrk="1" fontAlgn="base" latinLnBrk="0" hangingPunct="1">
                        <a:lnSpc>
                          <a:spcPct val="93000"/>
                        </a:lnSpc>
                        <a:spcBef>
                          <a:spcPts val="375"/>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500" b="1" i="0" u="none" strike="noStrike" cap="none" normalizeH="0" baseline="0">
                          <a:ln>
                            <a:noFill/>
                          </a:ln>
                          <a:solidFill>
                            <a:srgbClr val="000000"/>
                          </a:solidFill>
                          <a:effectLst/>
                          <a:latin typeface="Arial" charset="0"/>
                          <a:ea typeface="ＭＳ Ｐゴシック" charset="0"/>
                          <a:cs typeface="Lucida Sans Unicode" charset="0"/>
                        </a:rPr>
                        <a:t>Ich habe die wichtigste Literatur gelesen. </a:t>
                      </a:r>
                    </a:p>
                  </a:txBody>
                  <a:tcPr marL="90000" marR="90000" marT="60030" marB="46800" horzOverflow="overflow">
                    <a:lnL w="1368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375"/>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500" b="1" i="0" u="none" strike="noStrike" cap="none" normalizeH="0" baseline="0">
                          <a:ln>
                            <a:noFill/>
                          </a:ln>
                          <a:solidFill>
                            <a:srgbClr val="000000"/>
                          </a:solidFill>
                          <a:effectLst/>
                          <a:latin typeface="Arial" charset="0"/>
                          <a:ea typeface="ＭＳ Ｐゴシック" charset="0"/>
                          <a:cs typeface="Lucida Sans Unicode" charset="0"/>
                        </a:rPr>
                        <a:t>A</a:t>
                      </a:r>
                    </a:p>
                  </a:txBody>
                  <a:tcPr marL="90000" marR="90000" marT="6003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375"/>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500" b="1" i="0" u="none" strike="noStrike" cap="none" normalizeH="0" baseline="0">
                          <a:ln>
                            <a:noFill/>
                          </a:ln>
                          <a:solidFill>
                            <a:srgbClr val="000000"/>
                          </a:solidFill>
                          <a:effectLst/>
                          <a:latin typeface="Arial" charset="0"/>
                          <a:ea typeface="ＭＳ Ｐゴシック" charset="0"/>
                          <a:cs typeface="Lucida Sans Unicode" charset="0"/>
                        </a:rPr>
                        <a:t>40 Stdn.</a:t>
                      </a:r>
                    </a:p>
                  </a:txBody>
                  <a:tcPr marL="90000" marR="90000" marT="6003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375"/>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500" b="1" i="0" u="none" strike="noStrike" cap="none" normalizeH="0" baseline="0">
                          <a:ln>
                            <a:noFill/>
                          </a:ln>
                          <a:solidFill>
                            <a:srgbClr val="000000"/>
                          </a:solidFill>
                          <a:effectLst/>
                          <a:latin typeface="Arial" charset="0"/>
                          <a:ea typeface="ＭＳ Ｐゴシック" charset="0"/>
                          <a:cs typeface="Lucida Sans Unicode" charset="0"/>
                        </a:rPr>
                        <a:t>31.01.06</a:t>
                      </a:r>
                    </a:p>
                  </a:txBody>
                  <a:tcPr marL="90000" marR="90000" marT="60030" marB="46800" horzOverflow="overflow">
                    <a:lnL w="5760" cap="flat" cmpd="sng" algn="ctr">
                      <a:solidFill>
                        <a:srgbClr val="000000"/>
                      </a:solidFill>
                      <a:prstDash val="solid"/>
                      <a:round/>
                      <a:headEnd type="none" w="med" len="med"/>
                      <a:tailEnd type="none" w="med" len="med"/>
                    </a:lnL>
                    <a:lnR w="1368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r>
              <a:tr h="322263">
                <a:tc>
                  <a:txBody>
                    <a:bodyPr/>
                    <a:lstStyle/>
                    <a:p>
                      <a:pPr marL="0" marR="0" lvl="0" indent="0" algn="l" defTabSz="449263" rtl="0" eaLnBrk="1" fontAlgn="base" latinLnBrk="0" hangingPunct="1">
                        <a:lnSpc>
                          <a:spcPct val="93000"/>
                        </a:lnSpc>
                        <a:spcBef>
                          <a:spcPts val="375"/>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500" b="1" i="0" u="none" strike="noStrike" cap="none" normalizeH="0" baseline="0">
                          <a:ln>
                            <a:noFill/>
                          </a:ln>
                          <a:solidFill>
                            <a:srgbClr val="000000"/>
                          </a:solidFill>
                          <a:effectLst/>
                          <a:latin typeface="Arial" charset="0"/>
                          <a:ea typeface="ＭＳ Ｐゴシック" charset="0"/>
                          <a:cs typeface="Lucida Sans Unicode" charset="0"/>
                        </a:rPr>
                        <a:t>Ich habe vertiefende Literatur gelesen.</a:t>
                      </a:r>
                    </a:p>
                  </a:txBody>
                  <a:tcPr marL="90000" marR="90000" marT="60030" marB="46800" horzOverflow="overflow">
                    <a:lnL w="1368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375"/>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500" b="1" i="0" u="none" strike="noStrike" cap="none" normalizeH="0" baseline="0">
                          <a:ln>
                            <a:noFill/>
                          </a:ln>
                          <a:solidFill>
                            <a:srgbClr val="000000"/>
                          </a:solidFill>
                          <a:effectLst/>
                          <a:latin typeface="Arial" charset="0"/>
                          <a:ea typeface="ＭＳ Ｐゴシック" charset="0"/>
                          <a:cs typeface="Lucida Sans Unicode" charset="0"/>
                        </a:rPr>
                        <a:t>C</a:t>
                      </a:r>
                    </a:p>
                  </a:txBody>
                  <a:tcPr marL="90000" marR="90000" marT="6003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375"/>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500" b="1" i="0" u="none" strike="noStrike" cap="none" normalizeH="0" baseline="0">
                          <a:ln>
                            <a:noFill/>
                          </a:ln>
                          <a:solidFill>
                            <a:srgbClr val="000000"/>
                          </a:solidFill>
                          <a:effectLst/>
                          <a:latin typeface="Arial" charset="0"/>
                          <a:ea typeface="ＭＳ Ｐゴシック" charset="0"/>
                          <a:cs typeface="Lucida Sans Unicode" charset="0"/>
                        </a:rPr>
                        <a:t>60 Stdn.</a:t>
                      </a:r>
                    </a:p>
                  </a:txBody>
                  <a:tcPr marL="90000" marR="90000" marT="6003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375"/>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500" b="1" i="0" u="none" strike="noStrike" cap="none" normalizeH="0" baseline="0">
                          <a:ln>
                            <a:noFill/>
                          </a:ln>
                          <a:solidFill>
                            <a:srgbClr val="000000"/>
                          </a:solidFill>
                          <a:effectLst/>
                          <a:latin typeface="Arial" charset="0"/>
                          <a:ea typeface="ＭＳ Ｐゴシック" charset="0"/>
                          <a:cs typeface="Lucida Sans Unicode" charset="0"/>
                        </a:rPr>
                        <a:t>28.02.06</a:t>
                      </a:r>
                    </a:p>
                  </a:txBody>
                  <a:tcPr marL="90000" marR="90000" marT="60030" marB="46800" horzOverflow="overflow">
                    <a:lnL w="5760" cap="flat" cmpd="sng" algn="ctr">
                      <a:solidFill>
                        <a:srgbClr val="000000"/>
                      </a:solidFill>
                      <a:prstDash val="solid"/>
                      <a:round/>
                      <a:headEnd type="none" w="med" len="med"/>
                      <a:tailEnd type="none" w="med" len="med"/>
                    </a:lnL>
                    <a:lnR w="1368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r>
              <a:tr h="322263">
                <a:tc>
                  <a:txBody>
                    <a:bodyPr/>
                    <a:lstStyle/>
                    <a:p>
                      <a:pPr marL="0" marR="0" lvl="0" indent="0" algn="l" defTabSz="449263" rtl="0" eaLnBrk="1" fontAlgn="base" latinLnBrk="0" hangingPunct="1">
                        <a:lnSpc>
                          <a:spcPct val="93000"/>
                        </a:lnSpc>
                        <a:spcBef>
                          <a:spcPts val="375"/>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500" b="1" i="0" u="none" strike="noStrike" cap="none" normalizeH="0" baseline="0">
                          <a:ln>
                            <a:noFill/>
                          </a:ln>
                          <a:solidFill>
                            <a:srgbClr val="000000"/>
                          </a:solidFill>
                          <a:effectLst/>
                          <a:latin typeface="Arial" charset="0"/>
                          <a:ea typeface="ＭＳ Ｐゴシック" charset="0"/>
                          <a:cs typeface="Lucida Sans Unicode" charset="0"/>
                        </a:rPr>
                        <a:t>Ich habe das Wesentliche aus der Literatur exzerpiert.</a:t>
                      </a:r>
                    </a:p>
                  </a:txBody>
                  <a:tcPr marL="90000" marR="90000" marT="60030" marB="46800" horzOverflow="overflow">
                    <a:lnL w="1368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375"/>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500" b="1" i="0" u="none" strike="noStrike" cap="none" normalizeH="0" baseline="0">
                          <a:ln>
                            <a:noFill/>
                          </a:ln>
                          <a:solidFill>
                            <a:srgbClr val="000000"/>
                          </a:solidFill>
                          <a:effectLst/>
                          <a:latin typeface="Arial" charset="0"/>
                          <a:ea typeface="ＭＳ Ｐゴシック" charset="0"/>
                          <a:cs typeface="Lucida Sans Unicode" charset="0"/>
                        </a:rPr>
                        <a:t>B</a:t>
                      </a:r>
                    </a:p>
                  </a:txBody>
                  <a:tcPr marL="90000" marR="90000" marT="6003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375"/>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500" b="1" i="0" u="none" strike="noStrike" cap="none" normalizeH="0" baseline="0">
                          <a:ln>
                            <a:noFill/>
                          </a:ln>
                          <a:solidFill>
                            <a:srgbClr val="000000"/>
                          </a:solidFill>
                          <a:effectLst/>
                          <a:latin typeface="Arial" charset="0"/>
                          <a:ea typeface="ＭＳ Ｐゴシック" charset="0"/>
                          <a:cs typeface="Lucida Sans Unicode" charset="0"/>
                        </a:rPr>
                        <a:t>25 Stdn.</a:t>
                      </a:r>
                    </a:p>
                  </a:txBody>
                  <a:tcPr marL="90000" marR="90000" marT="6003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375"/>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500" b="1" i="0" u="none" strike="noStrike" cap="none" normalizeH="0" baseline="0">
                          <a:ln>
                            <a:noFill/>
                          </a:ln>
                          <a:solidFill>
                            <a:srgbClr val="000000"/>
                          </a:solidFill>
                          <a:effectLst/>
                          <a:latin typeface="Arial" charset="0"/>
                          <a:ea typeface="ＭＳ Ｐゴシック" charset="0"/>
                          <a:cs typeface="Lucida Sans Unicode" charset="0"/>
                        </a:rPr>
                        <a:t>15.02.06</a:t>
                      </a:r>
                    </a:p>
                  </a:txBody>
                  <a:tcPr marL="90000" marR="90000" marT="60030" marB="46800" horzOverflow="overflow">
                    <a:lnL w="5760" cap="flat" cmpd="sng" algn="ctr">
                      <a:solidFill>
                        <a:srgbClr val="000000"/>
                      </a:solidFill>
                      <a:prstDash val="solid"/>
                      <a:round/>
                      <a:headEnd type="none" w="med" len="med"/>
                      <a:tailEnd type="none" w="med" len="med"/>
                    </a:lnL>
                    <a:lnR w="1368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r>
              <a:tr h="550863">
                <a:tc>
                  <a:txBody>
                    <a:bodyPr/>
                    <a:lstStyle/>
                    <a:p>
                      <a:pPr marL="0" marR="0" lvl="0" indent="0" algn="l" defTabSz="449263" rtl="0" eaLnBrk="1" fontAlgn="base" latinLnBrk="0" hangingPunct="1">
                        <a:lnSpc>
                          <a:spcPct val="93000"/>
                        </a:lnSpc>
                        <a:spcBef>
                          <a:spcPts val="375"/>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500" b="1" i="0" u="none" strike="noStrike" cap="none" normalizeH="0" baseline="0">
                          <a:ln>
                            <a:noFill/>
                          </a:ln>
                          <a:solidFill>
                            <a:srgbClr val="000000"/>
                          </a:solidFill>
                          <a:effectLst/>
                          <a:latin typeface="Arial" charset="0"/>
                          <a:ea typeface="ＭＳ Ｐゴシック" charset="0"/>
                          <a:cs typeface="Lucida Sans Unicode" charset="0"/>
                        </a:rPr>
                        <a:t>Kriterien, nach denen die Interviewpartner ausgewählt werden, sind erarbeitet.</a:t>
                      </a:r>
                    </a:p>
                  </a:txBody>
                  <a:tcPr marL="90000" marR="90000" marT="60030" marB="46800" horzOverflow="overflow">
                    <a:lnL w="1368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375"/>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500" b="1" i="0" u="none" strike="noStrike" cap="none" normalizeH="0" baseline="0">
                          <a:ln>
                            <a:noFill/>
                          </a:ln>
                          <a:solidFill>
                            <a:srgbClr val="000000"/>
                          </a:solidFill>
                          <a:effectLst/>
                          <a:latin typeface="Arial" charset="0"/>
                          <a:ea typeface="ＭＳ Ｐゴシック" charset="0"/>
                          <a:cs typeface="Lucida Sans Unicode" charset="0"/>
                        </a:rPr>
                        <a:t>B</a:t>
                      </a:r>
                    </a:p>
                  </a:txBody>
                  <a:tcPr marL="90000" marR="90000" marT="6003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375"/>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500" b="1" i="0" u="none" strike="noStrike" cap="none" normalizeH="0" baseline="0">
                          <a:ln>
                            <a:noFill/>
                          </a:ln>
                          <a:solidFill>
                            <a:srgbClr val="000000"/>
                          </a:solidFill>
                          <a:effectLst/>
                          <a:latin typeface="Arial" charset="0"/>
                          <a:ea typeface="ＭＳ Ｐゴシック" charset="0"/>
                          <a:cs typeface="Lucida Sans Unicode" charset="0"/>
                        </a:rPr>
                        <a:t>3 Stdn.</a:t>
                      </a:r>
                    </a:p>
                  </a:txBody>
                  <a:tcPr marL="90000" marR="90000" marT="6003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375"/>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500" b="1" i="0" u="none" strike="noStrike" cap="none" normalizeH="0" baseline="0">
                          <a:ln>
                            <a:noFill/>
                          </a:ln>
                          <a:solidFill>
                            <a:srgbClr val="000000"/>
                          </a:solidFill>
                          <a:effectLst/>
                          <a:latin typeface="Arial" charset="0"/>
                          <a:ea typeface="ＭＳ Ｐゴシック" charset="0"/>
                          <a:cs typeface="Lucida Sans Unicode" charset="0"/>
                        </a:rPr>
                        <a:t>20.02.06</a:t>
                      </a:r>
                    </a:p>
                  </a:txBody>
                  <a:tcPr marL="90000" marR="90000" marT="60030" marB="46800" horzOverflow="overflow">
                    <a:lnL w="5760" cap="flat" cmpd="sng" algn="ctr">
                      <a:solidFill>
                        <a:srgbClr val="000000"/>
                      </a:solidFill>
                      <a:prstDash val="solid"/>
                      <a:round/>
                      <a:headEnd type="none" w="med" len="med"/>
                      <a:tailEnd type="none" w="med" len="med"/>
                    </a:lnL>
                    <a:lnR w="1368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r>
              <a:tr h="550863">
                <a:tc>
                  <a:txBody>
                    <a:bodyPr/>
                    <a:lstStyle/>
                    <a:p>
                      <a:pPr marL="0" marR="0" lvl="0" indent="0" algn="l" defTabSz="449263" rtl="0" eaLnBrk="1" fontAlgn="base" latinLnBrk="0" hangingPunct="1">
                        <a:lnSpc>
                          <a:spcPct val="93000"/>
                        </a:lnSpc>
                        <a:spcBef>
                          <a:spcPts val="375"/>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500" b="1" i="0" u="none" strike="noStrike" cap="none" normalizeH="0" baseline="0">
                          <a:ln>
                            <a:noFill/>
                          </a:ln>
                          <a:solidFill>
                            <a:srgbClr val="000000"/>
                          </a:solidFill>
                          <a:effectLst/>
                          <a:latin typeface="Arial" charset="0"/>
                          <a:ea typeface="ＭＳ Ｐゴシック" charset="0"/>
                          <a:cs typeface="Lucida Sans Unicode" charset="0"/>
                        </a:rPr>
                        <a:t>Ich identifiziere 70 Interviewpartner, damit ich per Zufall auswählen kann.</a:t>
                      </a:r>
                    </a:p>
                  </a:txBody>
                  <a:tcPr marL="90000" marR="90000" marT="60030" marB="46800" horzOverflow="overflow">
                    <a:lnL w="1368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375"/>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500" b="1" i="0" u="none" strike="noStrike" cap="none" normalizeH="0" baseline="0">
                          <a:ln>
                            <a:noFill/>
                          </a:ln>
                          <a:solidFill>
                            <a:srgbClr val="000000"/>
                          </a:solidFill>
                          <a:effectLst/>
                          <a:latin typeface="Arial" charset="0"/>
                          <a:ea typeface="ＭＳ Ｐゴシック" charset="0"/>
                          <a:cs typeface="Lucida Sans Unicode" charset="0"/>
                        </a:rPr>
                        <a:t>C</a:t>
                      </a:r>
                    </a:p>
                  </a:txBody>
                  <a:tcPr marL="90000" marR="90000" marT="6003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375"/>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500" b="1" i="0" u="none" strike="noStrike" cap="none" normalizeH="0" baseline="0">
                          <a:ln>
                            <a:noFill/>
                          </a:ln>
                          <a:solidFill>
                            <a:srgbClr val="000000"/>
                          </a:solidFill>
                          <a:effectLst/>
                          <a:latin typeface="Arial" charset="0"/>
                          <a:ea typeface="ＭＳ Ｐゴシック" charset="0"/>
                          <a:cs typeface="Lucida Sans Unicode" charset="0"/>
                        </a:rPr>
                        <a:t>5 Stdn.</a:t>
                      </a:r>
                    </a:p>
                  </a:txBody>
                  <a:tcPr marL="90000" marR="90000" marT="6003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375"/>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500" b="1" i="0" u="none" strike="noStrike" cap="none" normalizeH="0" baseline="0">
                          <a:ln>
                            <a:noFill/>
                          </a:ln>
                          <a:solidFill>
                            <a:srgbClr val="000000"/>
                          </a:solidFill>
                          <a:effectLst/>
                          <a:latin typeface="Arial" charset="0"/>
                          <a:ea typeface="ＭＳ Ｐゴシック" charset="0"/>
                          <a:cs typeface="Lucida Sans Unicode" charset="0"/>
                        </a:rPr>
                        <a:t>22.02.06</a:t>
                      </a:r>
                    </a:p>
                  </a:txBody>
                  <a:tcPr marL="90000" marR="90000" marT="60030" marB="46800" horzOverflow="overflow">
                    <a:lnL w="5760" cap="flat" cmpd="sng" algn="ctr">
                      <a:solidFill>
                        <a:srgbClr val="000000"/>
                      </a:solidFill>
                      <a:prstDash val="solid"/>
                      <a:round/>
                      <a:headEnd type="none" w="med" len="med"/>
                      <a:tailEnd type="none" w="med" len="med"/>
                    </a:lnL>
                    <a:lnR w="1368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r>
              <a:tr h="550863">
                <a:tc>
                  <a:txBody>
                    <a:bodyPr/>
                    <a:lstStyle/>
                    <a:p>
                      <a:pPr marL="0" marR="0" lvl="0" indent="0" algn="l" defTabSz="449263" rtl="0" eaLnBrk="1" fontAlgn="base" latinLnBrk="0" hangingPunct="1">
                        <a:lnSpc>
                          <a:spcPct val="93000"/>
                        </a:lnSpc>
                        <a:spcBef>
                          <a:spcPts val="375"/>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500" b="1" i="0" u="none" strike="noStrike" cap="none" normalizeH="0" baseline="0">
                          <a:ln>
                            <a:noFill/>
                          </a:ln>
                          <a:solidFill>
                            <a:srgbClr val="000000"/>
                          </a:solidFill>
                          <a:effectLst/>
                          <a:latin typeface="Arial" charset="0"/>
                          <a:ea typeface="ＭＳ Ｐゴシック" charset="0"/>
                          <a:cs typeface="Lucida Sans Unicode" charset="0"/>
                        </a:rPr>
                        <a:t>Eine Liste der ausgewählten Interviewpartner ist angefertigt.</a:t>
                      </a:r>
                    </a:p>
                  </a:txBody>
                  <a:tcPr marL="90000" marR="90000" marT="60030" marB="46800" horzOverflow="overflow">
                    <a:lnL w="1368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375"/>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500" b="1" i="0" u="none" strike="noStrike" cap="none" normalizeH="0" baseline="0">
                          <a:ln>
                            <a:noFill/>
                          </a:ln>
                          <a:solidFill>
                            <a:srgbClr val="000000"/>
                          </a:solidFill>
                          <a:effectLst/>
                          <a:latin typeface="Arial" charset="0"/>
                          <a:ea typeface="ＭＳ Ｐゴシック" charset="0"/>
                          <a:cs typeface="Lucida Sans Unicode" charset="0"/>
                        </a:rPr>
                        <a:t>A</a:t>
                      </a:r>
                    </a:p>
                  </a:txBody>
                  <a:tcPr marL="90000" marR="90000" marT="6003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375"/>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500" b="1" i="0" u="none" strike="noStrike" cap="none" normalizeH="0" baseline="0">
                          <a:ln>
                            <a:noFill/>
                          </a:ln>
                          <a:solidFill>
                            <a:srgbClr val="000000"/>
                          </a:solidFill>
                          <a:effectLst/>
                          <a:latin typeface="Arial" charset="0"/>
                          <a:ea typeface="ＭＳ Ｐゴシック" charset="0"/>
                          <a:cs typeface="Lucida Sans Unicode" charset="0"/>
                        </a:rPr>
                        <a:t>2 Stdn.</a:t>
                      </a:r>
                    </a:p>
                  </a:txBody>
                  <a:tcPr marL="90000" marR="90000" marT="6003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375"/>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500" b="1" i="0" u="none" strike="noStrike" cap="none" normalizeH="0" baseline="0">
                          <a:ln>
                            <a:noFill/>
                          </a:ln>
                          <a:solidFill>
                            <a:srgbClr val="000000"/>
                          </a:solidFill>
                          <a:effectLst/>
                          <a:latin typeface="Arial" charset="0"/>
                          <a:ea typeface="ＭＳ Ｐゴシック" charset="0"/>
                          <a:cs typeface="Lucida Sans Unicode" charset="0"/>
                        </a:rPr>
                        <a:t>24.02.06</a:t>
                      </a:r>
                    </a:p>
                  </a:txBody>
                  <a:tcPr marL="90000" marR="90000" marT="60030" marB="46800" horzOverflow="overflow">
                    <a:lnL w="5760" cap="flat" cmpd="sng" algn="ctr">
                      <a:solidFill>
                        <a:srgbClr val="000000"/>
                      </a:solidFill>
                      <a:prstDash val="solid"/>
                      <a:round/>
                      <a:headEnd type="none" w="med" len="med"/>
                      <a:tailEnd type="none" w="med" len="med"/>
                    </a:lnL>
                    <a:lnR w="1368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r>
              <a:tr h="322263">
                <a:tc>
                  <a:txBody>
                    <a:bodyPr/>
                    <a:lstStyle/>
                    <a:p>
                      <a:pPr marL="0" marR="0" lvl="0" indent="0" algn="l" defTabSz="449263" rtl="0" eaLnBrk="1" fontAlgn="base" latinLnBrk="0" hangingPunct="1">
                        <a:lnSpc>
                          <a:spcPct val="93000"/>
                        </a:lnSpc>
                        <a:spcBef>
                          <a:spcPts val="375"/>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500" b="1" i="0" u="none" strike="noStrike" cap="none" normalizeH="0" baseline="0">
                          <a:ln>
                            <a:noFill/>
                          </a:ln>
                          <a:solidFill>
                            <a:srgbClr val="000000"/>
                          </a:solidFill>
                          <a:effectLst/>
                          <a:latin typeface="Arial" charset="0"/>
                          <a:ea typeface="ＭＳ Ｐゴシック" charset="0"/>
                          <a:cs typeface="Lucida Sans Unicode" charset="0"/>
                        </a:rPr>
                        <a:t>Ein 3-seitiger Interviewleitfaden ist fertig gestellt.</a:t>
                      </a:r>
                    </a:p>
                  </a:txBody>
                  <a:tcPr marL="90000" marR="90000" marT="60030" marB="46800" horzOverflow="overflow">
                    <a:lnL w="1368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375"/>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500" b="1" i="0" u="none" strike="noStrike" cap="none" normalizeH="0" baseline="0">
                          <a:ln>
                            <a:noFill/>
                          </a:ln>
                          <a:solidFill>
                            <a:srgbClr val="000000"/>
                          </a:solidFill>
                          <a:effectLst/>
                          <a:latin typeface="Arial" charset="0"/>
                          <a:ea typeface="ＭＳ Ｐゴシック" charset="0"/>
                          <a:cs typeface="Lucida Sans Unicode" charset="0"/>
                        </a:rPr>
                        <a:t>A</a:t>
                      </a:r>
                    </a:p>
                  </a:txBody>
                  <a:tcPr marL="90000" marR="90000" marT="6003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375"/>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500" b="1" i="0" u="none" strike="noStrike" cap="none" normalizeH="0" baseline="0">
                          <a:ln>
                            <a:noFill/>
                          </a:ln>
                          <a:solidFill>
                            <a:srgbClr val="000000"/>
                          </a:solidFill>
                          <a:effectLst/>
                          <a:latin typeface="Arial" charset="0"/>
                          <a:ea typeface="ＭＳ Ｐゴシック" charset="0"/>
                          <a:cs typeface="Lucida Sans Unicode" charset="0"/>
                        </a:rPr>
                        <a:t>12 Stdn.</a:t>
                      </a:r>
                    </a:p>
                  </a:txBody>
                  <a:tcPr marL="90000" marR="90000" marT="6003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375"/>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500" b="1" i="0" u="none" strike="noStrike" cap="none" normalizeH="0" baseline="0">
                          <a:ln>
                            <a:noFill/>
                          </a:ln>
                          <a:solidFill>
                            <a:srgbClr val="000000"/>
                          </a:solidFill>
                          <a:effectLst/>
                          <a:latin typeface="Arial" charset="0"/>
                          <a:ea typeface="ＭＳ Ｐゴシック" charset="0"/>
                          <a:cs typeface="Lucida Sans Unicode" charset="0"/>
                        </a:rPr>
                        <a:t>28.02.06</a:t>
                      </a:r>
                    </a:p>
                  </a:txBody>
                  <a:tcPr marL="90000" marR="90000" marT="60030" marB="46800" horzOverflow="overflow">
                    <a:lnL w="5760" cap="flat" cmpd="sng" algn="ctr">
                      <a:solidFill>
                        <a:srgbClr val="000000"/>
                      </a:solidFill>
                      <a:prstDash val="solid"/>
                      <a:round/>
                      <a:headEnd type="none" w="med" len="med"/>
                      <a:tailEnd type="none" w="med" len="med"/>
                    </a:lnL>
                    <a:lnR w="1368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r>
              <a:tr h="322263">
                <a:tc>
                  <a:txBody>
                    <a:bodyPr/>
                    <a:lstStyle/>
                    <a:p>
                      <a:pPr marL="0" marR="0" lvl="0" indent="0" algn="l" defTabSz="449263" rtl="0" eaLnBrk="1" fontAlgn="base" latinLnBrk="0" hangingPunct="1">
                        <a:lnSpc>
                          <a:spcPct val="93000"/>
                        </a:lnSpc>
                        <a:spcBef>
                          <a:spcPts val="375"/>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500" b="1" i="0" u="none" strike="noStrike" cap="none" normalizeH="0" baseline="0">
                          <a:ln>
                            <a:noFill/>
                          </a:ln>
                          <a:solidFill>
                            <a:srgbClr val="000000"/>
                          </a:solidFill>
                          <a:effectLst/>
                          <a:latin typeface="Arial" charset="0"/>
                          <a:ea typeface="ＭＳ Ｐゴシック" charset="0"/>
                          <a:cs typeface="Lucida Sans Unicode" charset="0"/>
                        </a:rPr>
                        <a:t>Die Termine für alle 15 Interviews sind vereinbart.</a:t>
                      </a:r>
                    </a:p>
                  </a:txBody>
                  <a:tcPr marL="90000" marR="90000" marT="60030" marB="46800" horzOverflow="overflow">
                    <a:lnL w="1368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375"/>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500" b="1" i="0" u="none" strike="noStrike" cap="none" normalizeH="0" baseline="0">
                          <a:ln>
                            <a:noFill/>
                          </a:ln>
                          <a:solidFill>
                            <a:srgbClr val="000000"/>
                          </a:solidFill>
                          <a:effectLst/>
                          <a:latin typeface="Arial" charset="0"/>
                          <a:ea typeface="ＭＳ Ｐゴシック" charset="0"/>
                          <a:cs typeface="Lucida Sans Unicode" charset="0"/>
                        </a:rPr>
                        <a:t>A</a:t>
                      </a:r>
                    </a:p>
                  </a:txBody>
                  <a:tcPr marL="90000" marR="90000" marT="6003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375"/>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500" b="1" i="0" u="none" strike="noStrike" cap="none" normalizeH="0" baseline="0">
                          <a:ln>
                            <a:noFill/>
                          </a:ln>
                          <a:solidFill>
                            <a:srgbClr val="000000"/>
                          </a:solidFill>
                          <a:effectLst/>
                          <a:latin typeface="Arial" charset="0"/>
                          <a:ea typeface="ＭＳ Ｐゴシック" charset="0"/>
                          <a:cs typeface="Lucida Sans Unicode" charset="0"/>
                        </a:rPr>
                        <a:t>6 Stdn.</a:t>
                      </a:r>
                    </a:p>
                  </a:txBody>
                  <a:tcPr marL="90000" marR="90000" marT="6003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375"/>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500" b="1" i="0" u="none" strike="noStrike" cap="none" normalizeH="0" baseline="0">
                          <a:ln>
                            <a:noFill/>
                          </a:ln>
                          <a:solidFill>
                            <a:srgbClr val="000000"/>
                          </a:solidFill>
                          <a:effectLst/>
                          <a:latin typeface="Arial" charset="0"/>
                          <a:ea typeface="ＭＳ Ｐゴシック" charset="0"/>
                          <a:cs typeface="Lucida Sans Unicode" charset="0"/>
                        </a:rPr>
                        <a:t>05.03.06</a:t>
                      </a:r>
                    </a:p>
                  </a:txBody>
                  <a:tcPr marL="90000" marR="90000" marT="60030" marB="46800" horzOverflow="overflow">
                    <a:lnL w="5760" cap="flat" cmpd="sng" algn="ctr">
                      <a:solidFill>
                        <a:srgbClr val="000000"/>
                      </a:solidFill>
                      <a:prstDash val="solid"/>
                      <a:round/>
                      <a:headEnd type="none" w="med" len="med"/>
                      <a:tailEnd type="none" w="med" len="med"/>
                    </a:lnL>
                    <a:lnR w="1368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r>
              <a:tr h="550863">
                <a:tc>
                  <a:txBody>
                    <a:bodyPr/>
                    <a:lstStyle/>
                    <a:p>
                      <a:pPr marL="0" marR="0" lvl="0" indent="0" algn="l" defTabSz="449263" rtl="0" eaLnBrk="1" fontAlgn="base" latinLnBrk="0" hangingPunct="1">
                        <a:lnSpc>
                          <a:spcPct val="93000"/>
                        </a:lnSpc>
                        <a:spcBef>
                          <a:spcPts val="375"/>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500" b="1" i="0" u="none" strike="noStrike" cap="none" normalizeH="0" baseline="0">
                          <a:ln>
                            <a:noFill/>
                          </a:ln>
                          <a:solidFill>
                            <a:srgbClr val="000000"/>
                          </a:solidFill>
                          <a:effectLst/>
                          <a:latin typeface="Arial" charset="0"/>
                          <a:ea typeface="ＭＳ Ｐゴシック" charset="0"/>
                          <a:cs typeface="Lucida Sans Unicode" charset="0"/>
                        </a:rPr>
                        <a:t>Ich habe eine Fragestellungsgliederung für den Ein-leitungstext über die Untersuchungsmethodik verfasst. </a:t>
                      </a:r>
                    </a:p>
                  </a:txBody>
                  <a:tcPr marL="90000" marR="90000" marT="60030" marB="46800" horzOverflow="overflow">
                    <a:lnL w="1368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375"/>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500" b="1" i="0" u="none" strike="noStrike" cap="none" normalizeH="0" baseline="0">
                          <a:ln>
                            <a:noFill/>
                          </a:ln>
                          <a:solidFill>
                            <a:srgbClr val="000000"/>
                          </a:solidFill>
                          <a:effectLst/>
                          <a:latin typeface="Arial" charset="0"/>
                          <a:ea typeface="ＭＳ Ｐゴシック" charset="0"/>
                          <a:cs typeface="Lucida Sans Unicode" charset="0"/>
                        </a:rPr>
                        <a:t>B</a:t>
                      </a:r>
                    </a:p>
                  </a:txBody>
                  <a:tcPr marL="90000" marR="90000" marT="6003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375"/>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500" b="1" i="0" u="none" strike="noStrike" cap="none" normalizeH="0" baseline="0">
                          <a:ln>
                            <a:noFill/>
                          </a:ln>
                          <a:solidFill>
                            <a:srgbClr val="000000"/>
                          </a:solidFill>
                          <a:effectLst/>
                          <a:latin typeface="Arial" charset="0"/>
                          <a:ea typeface="ＭＳ Ｐゴシック" charset="0"/>
                          <a:cs typeface="Lucida Sans Unicode" charset="0"/>
                        </a:rPr>
                        <a:t>5 Stdn.</a:t>
                      </a:r>
                    </a:p>
                  </a:txBody>
                  <a:tcPr marL="90000" marR="90000" marT="6003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375"/>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500" b="1" i="0" u="none" strike="noStrike" cap="none" normalizeH="0" baseline="0">
                          <a:ln>
                            <a:noFill/>
                          </a:ln>
                          <a:solidFill>
                            <a:srgbClr val="000000"/>
                          </a:solidFill>
                          <a:effectLst/>
                          <a:latin typeface="Arial" charset="0"/>
                          <a:ea typeface="ＭＳ Ｐゴシック" charset="0"/>
                          <a:cs typeface="Lucida Sans Unicode" charset="0"/>
                        </a:rPr>
                        <a:t>15.04.06</a:t>
                      </a:r>
                    </a:p>
                  </a:txBody>
                  <a:tcPr marL="90000" marR="90000" marT="60030" marB="46800" horzOverflow="overflow">
                    <a:lnL w="5760" cap="flat" cmpd="sng" algn="ctr">
                      <a:solidFill>
                        <a:srgbClr val="000000"/>
                      </a:solidFill>
                      <a:prstDash val="solid"/>
                      <a:round/>
                      <a:headEnd type="none" w="med" len="med"/>
                      <a:tailEnd type="none" w="med" len="med"/>
                    </a:lnL>
                    <a:lnR w="1368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r>
              <a:tr h="322263">
                <a:tc>
                  <a:txBody>
                    <a:bodyPr/>
                    <a:lstStyle/>
                    <a:p>
                      <a:pPr marL="0" marR="0" lvl="0" indent="0" algn="l" defTabSz="449263" rtl="0" eaLnBrk="1" fontAlgn="base" latinLnBrk="0" hangingPunct="1">
                        <a:lnSpc>
                          <a:spcPct val="93000"/>
                        </a:lnSpc>
                        <a:spcBef>
                          <a:spcPts val="375"/>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1500" b="1" i="0" u="none" strike="noStrike" cap="none" normalizeH="0" baseline="0">
                          <a:ln>
                            <a:noFill/>
                          </a:ln>
                          <a:solidFill>
                            <a:srgbClr val="000000"/>
                          </a:solidFill>
                          <a:effectLst/>
                          <a:latin typeface="Arial" charset="0"/>
                          <a:ea typeface="ＭＳ Ｐゴシック" charset="0"/>
                          <a:cs typeface="Lucida Sans Unicode" charset="0"/>
                        </a:rPr>
                        <a:t>...</a:t>
                      </a:r>
                    </a:p>
                  </a:txBody>
                  <a:tcPr marL="90000" marR="90000" marT="60030" marB="46800" horzOverflow="overflow">
                    <a:lnL w="1368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375"/>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kumimoji="0" lang="de-DE" sz="1500" b="1" i="0" u="none" strike="noStrike" cap="none" normalizeH="0" baseline="0">
                        <a:ln>
                          <a:noFill/>
                        </a:ln>
                        <a:solidFill>
                          <a:srgbClr val="000000"/>
                        </a:solidFill>
                        <a:effectLst/>
                        <a:latin typeface="Arial" charset="0"/>
                        <a:ea typeface="ＭＳ Ｐゴシック" charset="0"/>
                        <a:cs typeface="Lucida Sans Unicode" charset="0"/>
                      </a:endParaRPr>
                    </a:p>
                  </a:txBody>
                  <a:tcPr marL="90000" marR="90000" marT="6003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375"/>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kumimoji="0" lang="de-DE" sz="1500" b="1" i="0" u="none" strike="noStrike" cap="none" normalizeH="0" baseline="0">
                        <a:ln>
                          <a:noFill/>
                        </a:ln>
                        <a:solidFill>
                          <a:srgbClr val="000000"/>
                        </a:solidFill>
                        <a:effectLst/>
                        <a:latin typeface="Arial" charset="0"/>
                        <a:ea typeface="ＭＳ Ｐゴシック" charset="0"/>
                        <a:cs typeface="Lucida Sans Unicode" charset="0"/>
                      </a:endParaRPr>
                    </a:p>
                  </a:txBody>
                  <a:tcPr marL="90000" marR="90000" marT="6003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375"/>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kumimoji="0" lang="de-DE" sz="1500" b="1" i="0" u="none" strike="noStrike" cap="none" normalizeH="0" baseline="0">
                        <a:ln>
                          <a:noFill/>
                        </a:ln>
                        <a:solidFill>
                          <a:srgbClr val="000000"/>
                        </a:solidFill>
                        <a:effectLst/>
                        <a:latin typeface="Arial" charset="0"/>
                        <a:ea typeface="ＭＳ Ｐゴシック" charset="0"/>
                        <a:cs typeface="Lucida Sans Unicode" charset="0"/>
                      </a:endParaRPr>
                    </a:p>
                  </a:txBody>
                  <a:tcPr marL="90000" marR="90000" marT="60030" marB="46800" horzOverflow="overflow">
                    <a:lnL w="5760" cap="flat" cmpd="sng" algn="ctr">
                      <a:solidFill>
                        <a:srgbClr val="000000"/>
                      </a:solidFill>
                      <a:prstDash val="solid"/>
                      <a:round/>
                      <a:headEnd type="none" w="med" len="med"/>
                      <a:tailEnd type="none" w="med" len="med"/>
                    </a:lnL>
                    <a:lnR w="1368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6788" name="Text Box 164"/>
          <p:cNvSpPr txBox="1">
            <a:spLocks noChangeArrowheads="1"/>
          </p:cNvSpPr>
          <p:nvPr/>
        </p:nvSpPr>
        <p:spPr bwMode="auto">
          <a:xfrm>
            <a:off x="5173663" y="0"/>
            <a:ext cx="3937000" cy="398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r">
              <a:buClrTx/>
              <a:buFontTx/>
              <a:buNone/>
            </a:pPr>
            <a:r>
              <a:rPr lang="de-DE" sz="2000" b="1">
                <a:solidFill>
                  <a:srgbClr val="FFFFFF"/>
                </a:solidFill>
                <a:latin typeface="Arial" charset="0"/>
              </a:rPr>
              <a:t>III. Operatives Zeitmanagement</a:t>
            </a:r>
          </a:p>
        </p:txBody>
      </p:sp>
      <p:sp>
        <p:nvSpPr>
          <p:cNvPr id="26789" name="Text Box 165"/>
          <p:cNvSpPr txBox="1">
            <a:spLocks noChangeArrowheads="1"/>
          </p:cNvSpPr>
          <p:nvPr/>
        </p:nvSpPr>
        <p:spPr bwMode="auto">
          <a:xfrm>
            <a:off x="7635875" y="304800"/>
            <a:ext cx="1470025" cy="398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r">
              <a:buClrTx/>
              <a:buFontTx/>
              <a:buNone/>
            </a:pPr>
            <a:r>
              <a:rPr lang="de-DE" sz="2000">
                <a:solidFill>
                  <a:srgbClr val="FFFFFF"/>
                </a:solidFill>
                <a:latin typeface="Arial" charset="0"/>
              </a:rPr>
              <a:t>To-do-Liste</a:t>
            </a:r>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p:cNvSpPr>
            <a:spLocks noGrp="1" noChangeArrowheads="1"/>
          </p:cNvSpPr>
          <p:nvPr>
            <p:ph type="title" idx="4294967295"/>
          </p:nvPr>
        </p:nvSpPr>
        <p:spPr>
          <a:xfrm>
            <a:off x="71438" y="909638"/>
            <a:ext cx="8964612" cy="520700"/>
          </a:xfrm>
          <a:solidFill>
            <a:srgbClr val="FFFFFF"/>
          </a:solidFill>
          <a:ln/>
        </p:spPr>
        <p:txBody>
          <a:bodyPr lIns="90000" tIns="46800" rIns="90000" bIns="46800" anchor="t"/>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a:t>Operatives Zeitmanagement - Herausforderungen</a:t>
            </a:r>
          </a:p>
        </p:txBody>
      </p:sp>
      <p:sp>
        <p:nvSpPr>
          <p:cNvPr id="28674" name="Rectangle 2"/>
          <p:cNvSpPr>
            <a:spLocks noGrp="1" noChangeArrowheads="1"/>
          </p:cNvSpPr>
          <p:nvPr>
            <p:ph type="body" idx="4294967295"/>
          </p:nvPr>
        </p:nvSpPr>
        <p:spPr>
          <a:xfrm>
            <a:off x="334963" y="1557338"/>
            <a:ext cx="8701087" cy="3241675"/>
          </a:xfrm>
          <a:ln/>
        </p:spPr>
        <p:txBody>
          <a:bodyPr/>
          <a:lstStyle/>
          <a:p>
            <a:pPr indent="-341313">
              <a:lnSpc>
                <a:spcPct val="90000"/>
              </a:lnSpc>
              <a:spcBef>
                <a:spcPts val="700"/>
              </a:spcBef>
              <a:buClrTx/>
              <a:buSzPct val="90000"/>
              <a:buFontTx/>
              <a:buNone/>
              <a:tabLst>
                <a:tab pos="912813" algn="l"/>
                <a:tab pos="1827213" algn="l"/>
                <a:tab pos="2741613" algn="l"/>
                <a:tab pos="3656013" algn="l"/>
                <a:tab pos="4570413" algn="l"/>
                <a:tab pos="5484813" algn="l"/>
                <a:tab pos="6399213" algn="l"/>
                <a:tab pos="7313613" algn="l"/>
                <a:tab pos="8228013" algn="l"/>
                <a:tab pos="9142413" algn="l"/>
                <a:tab pos="10056813" algn="l"/>
              </a:tabLst>
            </a:pPr>
            <a:r>
              <a:rPr lang="de-DE" sz="2800">
                <a:solidFill>
                  <a:srgbClr val="000099"/>
                </a:solidFill>
              </a:rPr>
              <a:t>Zwei zentrale Zeitmanagement-Fehler</a:t>
            </a:r>
          </a:p>
          <a:p>
            <a:pPr indent="-341313">
              <a:lnSpc>
                <a:spcPct val="90000"/>
              </a:lnSpc>
              <a:spcBef>
                <a:spcPts val="300"/>
              </a:spcBef>
              <a:buSzPct val="90000"/>
              <a:buFont typeface="Wingdings" charset="0"/>
              <a:buChar char=""/>
              <a:tabLst>
                <a:tab pos="912813" algn="l"/>
                <a:tab pos="1827213" algn="l"/>
                <a:tab pos="2741613" algn="l"/>
                <a:tab pos="3656013" algn="l"/>
                <a:tab pos="4570413" algn="l"/>
                <a:tab pos="5484813" algn="l"/>
                <a:tab pos="6399213" algn="l"/>
                <a:tab pos="7313613" algn="l"/>
                <a:tab pos="8228013" algn="l"/>
                <a:tab pos="9142413" algn="l"/>
                <a:tab pos="10056813" algn="l"/>
              </a:tabLst>
            </a:pPr>
            <a:r>
              <a:rPr lang="de-DE" b="0"/>
              <a:t>Dringliche Aufgaben automatisch für wichtig halten</a:t>
            </a:r>
          </a:p>
          <a:p>
            <a:pPr indent="-341313">
              <a:lnSpc>
                <a:spcPct val="90000"/>
              </a:lnSpc>
              <a:spcBef>
                <a:spcPts val="300"/>
              </a:spcBef>
              <a:buSzPct val="90000"/>
              <a:buFont typeface="Wingdings" charset="0"/>
              <a:buChar char=""/>
              <a:tabLst>
                <a:tab pos="912813" algn="l"/>
                <a:tab pos="1827213" algn="l"/>
                <a:tab pos="2741613" algn="l"/>
                <a:tab pos="3656013" algn="l"/>
                <a:tab pos="4570413" algn="l"/>
                <a:tab pos="5484813" algn="l"/>
                <a:tab pos="6399213" algn="l"/>
                <a:tab pos="7313613" algn="l"/>
                <a:tab pos="8228013" algn="l"/>
                <a:tab pos="9142413" algn="l"/>
                <a:tab pos="10056813" algn="l"/>
              </a:tabLst>
            </a:pPr>
            <a:r>
              <a:rPr lang="de-DE" b="0"/>
              <a:t>Wichtige (unangenehme) Aufgaben aufschieben und dadurch Zeitdruck entstehen lassen.</a:t>
            </a:r>
          </a:p>
          <a:p>
            <a:pPr indent="-341313">
              <a:lnSpc>
                <a:spcPct val="90000"/>
              </a:lnSpc>
              <a:spcBef>
                <a:spcPts val="1400"/>
              </a:spcBef>
              <a:buClrTx/>
              <a:buSzPct val="90000"/>
              <a:buFontTx/>
              <a:buNone/>
              <a:tabLst>
                <a:tab pos="912813" algn="l"/>
                <a:tab pos="1827213" algn="l"/>
                <a:tab pos="2741613" algn="l"/>
                <a:tab pos="3656013" algn="l"/>
                <a:tab pos="4570413" algn="l"/>
                <a:tab pos="5484813" algn="l"/>
                <a:tab pos="6399213" algn="l"/>
                <a:tab pos="7313613" algn="l"/>
                <a:tab pos="8228013" algn="l"/>
                <a:tab pos="9142413" algn="l"/>
                <a:tab pos="10056813" algn="l"/>
              </a:tabLst>
            </a:pPr>
            <a:r>
              <a:rPr lang="de-DE" sz="2800">
                <a:solidFill>
                  <a:srgbClr val="000099"/>
                </a:solidFill>
              </a:rPr>
              <a:t>Deshalb Planung</a:t>
            </a:r>
          </a:p>
          <a:p>
            <a:pPr indent="-341313">
              <a:lnSpc>
                <a:spcPct val="90000"/>
              </a:lnSpc>
              <a:spcBef>
                <a:spcPts val="300"/>
              </a:spcBef>
              <a:buSzPct val="90000"/>
              <a:buFont typeface="Wingdings" charset="0"/>
              <a:buChar char=""/>
              <a:tabLst>
                <a:tab pos="912813" algn="l"/>
                <a:tab pos="1827213" algn="l"/>
                <a:tab pos="2741613" algn="l"/>
                <a:tab pos="3656013" algn="l"/>
                <a:tab pos="4570413" algn="l"/>
                <a:tab pos="5484813" algn="l"/>
                <a:tab pos="6399213" algn="l"/>
                <a:tab pos="7313613" algn="l"/>
                <a:tab pos="8228013" algn="l"/>
                <a:tab pos="9142413" algn="l"/>
                <a:tab pos="10056813" algn="l"/>
              </a:tabLst>
            </a:pPr>
            <a:r>
              <a:rPr lang="de-DE" b="0"/>
              <a:t>Systematik hilft, Dringliches zu hinterfragen.</a:t>
            </a:r>
          </a:p>
          <a:p>
            <a:pPr indent="-341313">
              <a:lnSpc>
                <a:spcPct val="90000"/>
              </a:lnSpc>
              <a:spcBef>
                <a:spcPts val="300"/>
              </a:spcBef>
              <a:buSzPct val="90000"/>
              <a:buFont typeface="Wingdings" charset="0"/>
              <a:buChar char=""/>
              <a:tabLst>
                <a:tab pos="912813" algn="l"/>
                <a:tab pos="1827213" algn="l"/>
                <a:tab pos="2741613" algn="l"/>
                <a:tab pos="3656013" algn="l"/>
                <a:tab pos="4570413" algn="l"/>
                <a:tab pos="5484813" algn="l"/>
                <a:tab pos="6399213" algn="l"/>
                <a:tab pos="7313613" algn="l"/>
                <a:tab pos="8228013" algn="l"/>
                <a:tab pos="9142413" algn="l"/>
                <a:tab pos="10056813" algn="l"/>
              </a:tabLst>
            </a:pPr>
            <a:r>
              <a:rPr lang="de-DE" b="0"/>
              <a:t>Man bleibt kontinuierlich an der Aufgabe und verhindert Vermeidungsverhalten und Aufschieben.</a:t>
            </a:r>
          </a:p>
        </p:txBody>
      </p:sp>
      <p:sp>
        <p:nvSpPr>
          <p:cNvPr id="28675" name="Rectangle 3"/>
          <p:cNvSpPr>
            <a:spLocks noChangeArrowheads="1"/>
          </p:cNvSpPr>
          <p:nvPr/>
        </p:nvSpPr>
        <p:spPr bwMode="auto">
          <a:xfrm>
            <a:off x="395288" y="4941888"/>
            <a:ext cx="8353425" cy="1223962"/>
          </a:xfrm>
          <a:prstGeom prst="rect">
            <a:avLst/>
          </a:prstGeom>
          <a:noFill/>
          <a:ln w="9360">
            <a:solidFill>
              <a:srgbClr val="9A2117"/>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
        <p:nvSpPr>
          <p:cNvPr id="28676" name="Rectangle 4"/>
          <p:cNvSpPr>
            <a:spLocks noChangeArrowheads="1"/>
          </p:cNvSpPr>
          <p:nvPr/>
        </p:nvSpPr>
        <p:spPr bwMode="auto">
          <a:xfrm>
            <a:off x="3860800" y="5013325"/>
            <a:ext cx="1863725" cy="358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lstStyle/>
          <a:p>
            <a:pPr algn="r">
              <a:lnSpc>
                <a:spcPct val="90000"/>
              </a:lnSpc>
              <a:spcBef>
                <a:spcPts val="400"/>
              </a:spcBef>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1600" b="1">
                <a:solidFill>
                  <a:srgbClr val="000000"/>
                </a:solidFill>
                <a:latin typeface="Arial" charset="0"/>
              </a:rPr>
              <a:t>Fremdsteuerung</a:t>
            </a:r>
          </a:p>
        </p:txBody>
      </p:sp>
      <p:sp>
        <p:nvSpPr>
          <p:cNvPr id="28677" name="Text Box 5"/>
          <p:cNvSpPr txBox="1">
            <a:spLocks noChangeArrowheads="1"/>
          </p:cNvSpPr>
          <p:nvPr/>
        </p:nvSpPr>
        <p:spPr bwMode="auto">
          <a:xfrm>
            <a:off x="3276600" y="5805488"/>
            <a:ext cx="1892300" cy="33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buClrTx/>
              <a:buFontTx/>
              <a:buNone/>
            </a:pPr>
            <a:r>
              <a:rPr lang="de-DE" sz="1600" b="1">
                <a:solidFill>
                  <a:srgbClr val="000099"/>
                </a:solidFill>
                <a:latin typeface="Arial" charset="0"/>
              </a:rPr>
              <a:t>Selbststeuerung</a:t>
            </a:r>
          </a:p>
        </p:txBody>
      </p:sp>
      <p:sp>
        <p:nvSpPr>
          <p:cNvPr id="28678" name="Line 6"/>
          <p:cNvSpPr>
            <a:spLocks noChangeShapeType="1"/>
          </p:cNvSpPr>
          <p:nvPr/>
        </p:nvSpPr>
        <p:spPr bwMode="auto">
          <a:xfrm flipV="1">
            <a:off x="3492500" y="5435600"/>
            <a:ext cx="2144713" cy="298450"/>
          </a:xfrm>
          <a:prstGeom prst="line">
            <a:avLst/>
          </a:prstGeom>
          <a:noFill/>
          <a:ln w="57240">
            <a:solidFill>
              <a:srgbClr val="A60000"/>
            </a:solidFill>
            <a:miter lim="800000"/>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de-DE"/>
          </a:p>
        </p:txBody>
      </p:sp>
      <p:sp>
        <p:nvSpPr>
          <p:cNvPr id="28679" name="Oval 7"/>
          <p:cNvSpPr>
            <a:spLocks noChangeArrowheads="1"/>
          </p:cNvSpPr>
          <p:nvPr/>
        </p:nvSpPr>
        <p:spPr bwMode="auto">
          <a:xfrm>
            <a:off x="2063750" y="5373688"/>
            <a:ext cx="1212850" cy="733425"/>
          </a:xfrm>
          <a:prstGeom prst="ellipse">
            <a:avLst/>
          </a:prstGeom>
          <a:solidFill>
            <a:srgbClr val="003399"/>
          </a:solidFill>
          <a:ln w="9360">
            <a:solidFill>
              <a:srgbClr val="3333CC"/>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
        <p:nvSpPr>
          <p:cNvPr id="28680" name="Text Box 8"/>
          <p:cNvSpPr txBox="1">
            <a:spLocks noChangeArrowheads="1"/>
          </p:cNvSpPr>
          <p:nvPr/>
        </p:nvSpPr>
        <p:spPr bwMode="auto">
          <a:xfrm>
            <a:off x="2090738" y="5584825"/>
            <a:ext cx="1185862" cy="33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ctr">
              <a:buClrTx/>
              <a:buFontTx/>
              <a:buNone/>
            </a:pPr>
            <a:r>
              <a:rPr lang="de-DE" sz="1600" b="1">
                <a:solidFill>
                  <a:srgbClr val="FFFFFF"/>
                </a:solidFill>
                <a:latin typeface="Arial" charset="0"/>
              </a:rPr>
              <a:t>„Subjekt“</a:t>
            </a:r>
          </a:p>
        </p:txBody>
      </p:sp>
      <p:sp>
        <p:nvSpPr>
          <p:cNvPr id="28681" name="Oval 9"/>
          <p:cNvSpPr>
            <a:spLocks noChangeArrowheads="1"/>
          </p:cNvSpPr>
          <p:nvPr/>
        </p:nvSpPr>
        <p:spPr bwMode="auto">
          <a:xfrm>
            <a:off x="5797550" y="5013325"/>
            <a:ext cx="1295400" cy="720725"/>
          </a:xfrm>
          <a:prstGeom prst="ellipse">
            <a:avLst/>
          </a:prstGeom>
          <a:solidFill>
            <a:srgbClr val="DDDDDD"/>
          </a:solidFill>
          <a:ln w="9360">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
        <p:nvSpPr>
          <p:cNvPr id="28682" name="Text Box 10"/>
          <p:cNvSpPr txBox="1">
            <a:spLocks noChangeArrowheads="1"/>
          </p:cNvSpPr>
          <p:nvPr/>
        </p:nvSpPr>
        <p:spPr bwMode="auto">
          <a:xfrm>
            <a:off x="5910263" y="5192713"/>
            <a:ext cx="1014412" cy="33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buClrTx/>
              <a:buFontTx/>
              <a:buNone/>
            </a:pPr>
            <a:r>
              <a:rPr lang="de-DE" sz="1600" b="1">
                <a:latin typeface="Arial" charset="0"/>
              </a:rPr>
              <a:t>„Objekt“</a:t>
            </a:r>
          </a:p>
        </p:txBody>
      </p:sp>
      <p:sp>
        <p:nvSpPr>
          <p:cNvPr id="28683" name="Text Box 11"/>
          <p:cNvSpPr txBox="1">
            <a:spLocks noChangeArrowheads="1"/>
          </p:cNvSpPr>
          <p:nvPr/>
        </p:nvSpPr>
        <p:spPr bwMode="auto">
          <a:xfrm>
            <a:off x="5173663" y="0"/>
            <a:ext cx="3937000" cy="398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r">
              <a:buClrTx/>
              <a:buFontTx/>
              <a:buNone/>
            </a:pPr>
            <a:r>
              <a:rPr lang="de-DE" sz="2000" b="1">
                <a:solidFill>
                  <a:srgbClr val="FFFFFF"/>
                </a:solidFill>
                <a:latin typeface="Arial" charset="0"/>
              </a:rPr>
              <a:t>III. Operatives Zeitmanagement</a:t>
            </a:r>
          </a:p>
        </p:txBody>
      </p:sp>
      <p:sp>
        <p:nvSpPr>
          <p:cNvPr id="28684" name="Text Box 12"/>
          <p:cNvSpPr txBox="1">
            <a:spLocks noChangeArrowheads="1"/>
          </p:cNvSpPr>
          <p:nvPr/>
        </p:nvSpPr>
        <p:spPr bwMode="auto">
          <a:xfrm>
            <a:off x="7974013" y="304800"/>
            <a:ext cx="1130300" cy="398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r">
              <a:buClrTx/>
              <a:buFontTx/>
              <a:buNone/>
            </a:pPr>
            <a:r>
              <a:rPr lang="de-DE" sz="2000">
                <a:solidFill>
                  <a:srgbClr val="FFFFFF"/>
                </a:solidFill>
                <a:latin typeface="Arial" charset="0"/>
              </a:rPr>
              <a:t>Resüme</a:t>
            </a:r>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1"/>
          <p:cNvSpPr>
            <a:spLocks noGrp="1" noChangeArrowheads="1"/>
          </p:cNvSpPr>
          <p:nvPr>
            <p:ph type="title" idx="4294967295"/>
          </p:nvPr>
        </p:nvSpPr>
        <p:spPr>
          <a:xfrm>
            <a:off x="366713" y="1090613"/>
            <a:ext cx="8382000" cy="609600"/>
          </a:xfrm>
          <a:solidFill>
            <a:srgbClr val="FFFFFF"/>
          </a:solidFill>
          <a:ln/>
        </p:spPr>
        <p:txBody>
          <a:bodyPr lIns="90000" tIns="46800" rIns="90000" bIns="46800" anchor="t"/>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a:t>Themen und Ablauf</a:t>
            </a:r>
          </a:p>
        </p:txBody>
      </p:sp>
      <p:sp>
        <p:nvSpPr>
          <p:cNvPr id="5122" name="Text Box 2"/>
          <p:cNvSpPr txBox="1">
            <a:spLocks noChangeArrowheads="1"/>
          </p:cNvSpPr>
          <p:nvPr/>
        </p:nvSpPr>
        <p:spPr bwMode="auto">
          <a:xfrm>
            <a:off x="539750" y="1841500"/>
            <a:ext cx="8353425" cy="4117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buFont typeface="Times New Roman" charset="0"/>
              <a:buAutoNum type="romanUcPeriod"/>
            </a:pPr>
            <a:r>
              <a:rPr lang="de-DE" b="1">
                <a:latin typeface="Arial" charset="0"/>
              </a:rPr>
              <a:t>    Einführung</a:t>
            </a:r>
            <a:br>
              <a:rPr lang="de-DE" b="1">
                <a:latin typeface="Arial" charset="0"/>
              </a:rPr>
            </a:br>
            <a:r>
              <a:rPr lang="de-DE" b="1">
                <a:latin typeface="Arial" charset="0"/>
              </a:rPr>
              <a:t>      </a:t>
            </a:r>
            <a:r>
              <a:rPr lang="de-DE">
                <a:latin typeface="Arial" charset="0"/>
              </a:rPr>
              <a:t>Ziele, Überblick, Grundsätzliches zum Zeitmanagement</a:t>
            </a:r>
          </a:p>
          <a:p>
            <a:pPr>
              <a:buClrTx/>
              <a:buFontTx/>
              <a:buNone/>
            </a:pPr>
            <a:endParaRPr lang="de-DE" b="1">
              <a:latin typeface="Arial" charset="0"/>
            </a:endParaRPr>
          </a:p>
          <a:p>
            <a:pPr>
              <a:buClrTx/>
              <a:buFontTx/>
              <a:buNone/>
            </a:pPr>
            <a:r>
              <a:rPr lang="de-DE" b="1">
                <a:latin typeface="Arial" charset="0"/>
              </a:rPr>
              <a:t>II.   Work-Life-Balance und Wochen-Rahmenplan</a:t>
            </a:r>
          </a:p>
          <a:p>
            <a:pPr>
              <a:buClrTx/>
              <a:buFontTx/>
              <a:buNone/>
            </a:pPr>
            <a:r>
              <a:rPr lang="de-DE" b="1">
                <a:latin typeface="Arial" charset="0"/>
              </a:rPr>
              <a:t>      </a:t>
            </a:r>
            <a:r>
              <a:rPr lang="de-DE">
                <a:latin typeface="Arial" charset="0"/>
              </a:rPr>
              <a:t>Voraussetzung</a:t>
            </a:r>
            <a:r>
              <a:rPr lang="de-DE" b="1">
                <a:latin typeface="Arial" charset="0"/>
              </a:rPr>
              <a:t> </a:t>
            </a:r>
            <a:r>
              <a:rPr lang="de-DE">
                <a:latin typeface="Arial" charset="0"/>
              </a:rPr>
              <a:t>für ein gelingendes Zeitmanagement</a:t>
            </a:r>
          </a:p>
          <a:p>
            <a:pPr>
              <a:buClrTx/>
              <a:buFontTx/>
              <a:buNone/>
            </a:pPr>
            <a:endParaRPr lang="de-DE" b="1">
              <a:latin typeface="Arial" charset="0"/>
            </a:endParaRPr>
          </a:p>
          <a:p>
            <a:pPr>
              <a:buClrTx/>
              <a:buFontTx/>
              <a:buNone/>
            </a:pPr>
            <a:r>
              <a:rPr lang="de-DE" b="1">
                <a:latin typeface="Arial" charset="0"/>
              </a:rPr>
              <a:t>III.  Operatives Zeitmanagement</a:t>
            </a:r>
            <a:br>
              <a:rPr lang="de-DE" b="1">
                <a:latin typeface="Arial" charset="0"/>
              </a:rPr>
            </a:br>
            <a:r>
              <a:rPr lang="de-DE" b="1">
                <a:latin typeface="Arial" charset="0"/>
              </a:rPr>
              <a:t>      </a:t>
            </a:r>
            <a:r>
              <a:rPr lang="de-DE">
                <a:latin typeface="Arial" charset="0"/>
              </a:rPr>
              <a:t>Ziele, Prioritäten, Aufgabenplanung</a:t>
            </a:r>
            <a:r>
              <a:rPr lang="de-DE" b="1">
                <a:latin typeface="Arial" charset="0"/>
              </a:rPr>
              <a:t> </a:t>
            </a:r>
          </a:p>
          <a:p>
            <a:pPr>
              <a:buClrTx/>
              <a:buFontTx/>
              <a:buNone/>
            </a:pPr>
            <a:endParaRPr lang="de-DE" b="1">
              <a:latin typeface="Arial" charset="0"/>
            </a:endParaRPr>
          </a:p>
          <a:p>
            <a:pPr>
              <a:buClrTx/>
              <a:buFontTx/>
              <a:buNone/>
            </a:pPr>
            <a:r>
              <a:rPr lang="de-DE" b="1">
                <a:latin typeface="Arial" charset="0"/>
              </a:rPr>
              <a:t>IV.  Selbstmotivation</a:t>
            </a:r>
            <a:br>
              <a:rPr lang="de-DE" b="1">
                <a:latin typeface="Arial" charset="0"/>
              </a:rPr>
            </a:br>
            <a:r>
              <a:rPr lang="de-DE" b="1">
                <a:latin typeface="Arial" charset="0"/>
              </a:rPr>
              <a:t>       </a:t>
            </a:r>
            <a:r>
              <a:rPr lang="de-DE">
                <a:latin typeface="Arial" charset="0"/>
              </a:rPr>
              <a:t>Umsetzen der Pläne, zielgerichetes Arbeiten</a:t>
            </a:r>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1"/>
          <p:cNvSpPr>
            <a:spLocks noGrp="1" noChangeArrowheads="1"/>
          </p:cNvSpPr>
          <p:nvPr>
            <p:ph type="title" idx="4294967295"/>
          </p:nvPr>
        </p:nvSpPr>
        <p:spPr>
          <a:xfrm>
            <a:off x="419100" y="2565400"/>
            <a:ext cx="8305800" cy="2016125"/>
          </a:xfrm>
          <a:solidFill>
            <a:srgbClr val="FFFFFF"/>
          </a:solidFill>
          <a:ln/>
        </p:spPr>
        <p:txBody>
          <a:bodyPr lIns="90000" tIns="46800" rIns="90000" bIns="46800" anchor="t"/>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4000">
                <a:solidFill>
                  <a:srgbClr val="A60000"/>
                </a:solidFill>
              </a:rPr>
              <a:t>IV. Selbstmotivation – </a:t>
            </a:r>
            <a:br>
              <a:rPr lang="de-DE" sz="4000">
                <a:solidFill>
                  <a:srgbClr val="A60000"/>
                </a:solidFill>
              </a:rPr>
            </a:br>
            <a:r>
              <a:rPr lang="de-DE" sz="4000">
                <a:solidFill>
                  <a:srgbClr val="A60000"/>
                </a:solidFill>
              </a:rPr>
              <a:t>Pläne umsetzen und zielgerichtet Arbeiten</a:t>
            </a:r>
          </a:p>
        </p:txBody>
      </p:sp>
      <p:sp>
        <p:nvSpPr>
          <p:cNvPr id="30722" name="Text Box 2"/>
          <p:cNvSpPr txBox="1">
            <a:spLocks noChangeArrowheads="1"/>
          </p:cNvSpPr>
          <p:nvPr/>
        </p:nvSpPr>
        <p:spPr bwMode="auto">
          <a:xfrm>
            <a:off x="5549900" y="50800"/>
            <a:ext cx="184150"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AutoShape 1"/>
          <p:cNvSpPr>
            <a:spLocks noChangeArrowheads="1"/>
          </p:cNvSpPr>
          <p:nvPr/>
        </p:nvSpPr>
        <p:spPr bwMode="auto">
          <a:xfrm>
            <a:off x="3065463" y="2420938"/>
            <a:ext cx="5754687" cy="2041525"/>
          </a:xfrm>
          <a:prstGeom prst="wedgeEllipseCallout">
            <a:avLst>
              <a:gd name="adj1" fmla="val -61088"/>
              <a:gd name="adj2" fmla="val 36079"/>
            </a:avLst>
          </a:prstGeom>
          <a:noFill/>
          <a:ln w="936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
        <p:nvSpPr>
          <p:cNvPr id="31746" name="Rectangle 2"/>
          <p:cNvSpPr>
            <a:spLocks noGrp="1" noChangeArrowheads="1"/>
          </p:cNvSpPr>
          <p:nvPr>
            <p:ph type="title" idx="4294967295"/>
          </p:nvPr>
        </p:nvSpPr>
        <p:spPr>
          <a:xfrm>
            <a:off x="395288" y="981075"/>
            <a:ext cx="8305800" cy="647700"/>
          </a:xfrm>
          <a:solidFill>
            <a:srgbClr val="FFFFFF"/>
          </a:solidFill>
          <a:ln/>
        </p:spPr>
        <p:txBody>
          <a:bodyPr lIns="90000" tIns="46800" rIns="90000" bIns="46800" anchor="t"/>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a:t>Dritter Bereich: Selbstmotivation</a:t>
            </a:r>
          </a:p>
        </p:txBody>
      </p:sp>
      <p:sp>
        <p:nvSpPr>
          <p:cNvPr id="31747" name="Rectangle 3"/>
          <p:cNvSpPr>
            <a:spLocks noChangeArrowheads="1"/>
          </p:cNvSpPr>
          <p:nvPr/>
        </p:nvSpPr>
        <p:spPr bwMode="auto">
          <a:xfrm>
            <a:off x="457200" y="2252663"/>
            <a:ext cx="2281238" cy="385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p>
            <a:pPr algn="ctr">
              <a:lnSpc>
                <a:spcPct val="80000"/>
              </a:lnSpc>
              <a:spcBef>
                <a:spcPts val="600"/>
              </a:spcBef>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b="1">
                <a:solidFill>
                  <a:srgbClr val="000099"/>
                </a:solidFill>
                <a:latin typeface="Arial" charset="0"/>
              </a:rPr>
              <a:t>Fragestellung:</a:t>
            </a:r>
          </a:p>
        </p:txBody>
      </p:sp>
      <p:sp>
        <p:nvSpPr>
          <p:cNvPr id="31748" name="Rectangle 4"/>
          <p:cNvSpPr>
            <a:spLocks noChangeArrowheads="1"/>
          </p:cNvSpPr>
          <p:nvPr/>
        </p:nvSpPr>
        <p:spPr bwMode="auto">
          <a:xfrm>
            <a:off x="3136900" y="2927350"/>
            <a:ext cx="5467350" cy="10080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algn="ctr">
              <a:spcBef>
                <a:spcPts val="125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2000" b="1" i="1">
                <a:solidFill>
                  <a:srgbClr val="000000"/>
                </a:solidFill>
                <a:latin typeface="Arial" charset="0"/>
              </a:rPr>
              <a:t>Wie bringe ich mich zum zielgerichteten Handeln - wie setze ich meine Planung möglichst effizient und effektiv um?</a:t>
            </a:r>
          </a:p>
        </p:txBody>
      </p:sp>
      <p:pic>
        <p:nvPicPr>
          <p:cNvPr id="3174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 y="4149725"/>
            <a:ext cx="3600450" cy="20637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31750" name="Text Box 6"/>
          <p:cNvSpPr txBox="1">
            <a:spLocks noChangeArrowheads="1"/>
          </p:cNvSpPr>
          <p:nvPr/>
        </p:nvSpPr>
        <p:spPr bwMode="auto">
          <a:xfrm>
            <a:off x="6500813" y="0"/>
            <a:ext cx="2606675" cy="398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r">
              <a:buClrTx/>
              <a:buFontTx/>
              <a:buNone/>
            </a:pPr>
            <a:r>
              <a:rPr lang="de-DE" sz="2000" b="1">
                <a:solidFill>
                  <a:srgbClr val="FFFFFF"/>
                </a:solidFill>
                <a:latin typeface="Arial" charset="0"/>
              </a:rPr>
              <a:t>IV. Selbstmotivation</a:t>
            </a:r>
          </a:p>
        </p:txBody>
      </p:sp>
      <p:sp>
        <p:nvSpPr>
          <p:cNvPr id="31751" name="Text Box 7"/>
          <p:cNvSpPr txBox="1">
            <a:spLocks noChangeArrowheads="1"/>
          </p:cNvSpPr>
          <p:nvPr/>
        </p:nvSpPr>
        <p:spPr bwMode="auto">
          <a:xfrm>
            <a:off x="7859713" y="304800"/>
            <a:ext cx="1244600" cy="398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r">
              <a:buClrTx/>
              <a:buFontTx/>
              <a:buNone/>
            </a:pPr>
            <a:r>
              <a:rPr lang="de-DE" sz="2000">
                <a:solidFill>
                  <a:srgbClr val="FFFFFF"/>
                </a:solidFill>
                <a:latin typeface="Arial" charset="0"/>
              </a:rPr>
              <a:t>Überblick</a:t>
            </a:r>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1"/>
          <p:cNvSpPr>
            <a:spLocks noChangeArrowheads="1"/>
          </p:cNvSpPr>
          <p:nvPr/>
        </p:nvSpPr>
        <p:spPr bwMode="auto">
          <a:xfrm>
            <a:off x="423863" y="881063"/>
            <a:ext cx="8299450" cy="747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nchor="ctr"/>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2800" b="1">
                <a:solidFill>
                  <a:srgbClr val="9A2117"/>
                </a:solidFill>
                <a:latin typeface="Arial" charset="0"/>
              </a:rPr>
              <a:t>Sich motivieren – Grundlegende Prinzipien I</a:t>
            </a:r>
          </a:p>
        </p:txBody>
      </p:sp>
      <p:graphicFrame>
        <p:nvGraphicFramePr>
          <p:cNvPr id="32770" name="Group 2"/>
          <p:cNvGraphicFramePr>
            <a:graphicFrameLocks noGrp="1"/>
          </p:cNvGraphicFramePr>
          <p:nvPr/>
        </p:nvGraphicFramePr>
        <p:xfrm>
          <a:off x="323850" y="1830388"/>
          <a:ext cx="8570913" cy="4292600"/>
        </p:xfrm>
        <a:graphic>
          <a:graphicData uri="http://schemas.openxmlformats.org/drawingml/2006/table">
            <a:tbl>
              <a:tblPr/>
              <a:tblGrid>
                <a:gridCol w="2692400"/>
                <a:gridCol w="5878513"/>
              </a:tblGrid>
              <a:tr h="901700">
                <a:tc>
                  <a:txBody>
                    <a:bodyPr/>
                    <a:lstStyle/>
                    <a:p>
                      <a:pPr marL="0" marR="0" lvl="0" indent="0" algn="l"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FFFFFF"/>
                          </a:solidFill>
                          <a:effectLst/>
                          <a:latin typeface="Arial" charset="0"/>
                          <a:ea typeface="ＭＳ Ｐゴシック" charset="0"/>
                          <a:cs typeface="Arial" charset="0"/>
                        </a:rPr>
                        <a:t>Angemessene Ziele und</a:t>
                      </a:r>
                      <a:r>
                        <a:rPr kumimoji="0" lang="en-US" sz="2000" b="1" i="0" u="none" strike="noStrike" cap="none" normalizeH="0" baseline="0">
                          <a:ln>
                            <a:noFill/>
                          </a:ln>
                          <a:solidFill>
                            <a:srgbClr val="FFFFFF"/>
                          </a:solidFill>
                          <a:effectLst/>
                          <a:latin typeface="Arial" charset="0"/>
                          <a:ea typeface="ＭＳ Ｐゴシック" charset="0"/>
                          <a:cs typeface="Arial" charset="0"/>
                        </a:rPr>
                        <a:t> </a:t>
                      </a:r>
                      <a:r>
                        <a:rPr kumimoji="0" lang="de-DE" sz="2000" b="1" i="0" u="none" strike="noStrike" cap="none" normalizeH="0" baseline="0">
                          <a:ln>
                            <a:noFill/>
                          </a:ln>
                          <a:solidFill>
                            <a:srgbClr val="FFFFFF"/>
                          </a:solidFill>
                          <a:effectLst/>
                          <a:latin typeface="Arial" charset="0"/>
                          <a:ea typeface="ＭＳ Ｐゴシック" charset="0"/>
                          <a:cs typeface="Arial" charset="0"/>
                        </a:rPr>
                        <a:t>Aufträge</a:t>
                      </a:r>
                    </a:p>
                  </a:txBody>
                  <a:tcPr marL="90000" marR="90000" marT="161640" marB="46800" horzOverflow="overflow">
                    <a:lnL w="1368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1368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848DB2"/>
                    </a:solidFill>
                  </a:tcPr>
                </a:tc>
                <a:tc>
                  <a:txBody>
                    <a:bodyPr/>
                    <a:lstStyle/>
                    <a:p>
                      <a:pPr marL="0" marR="0" lvl="0" indent="0" algn="l" defTabSz="449263" rtl="0" eaLnBrk="0" fontAlgn="base" latinLnBrk="0" hangingPunct="0">
                        <a:lnSpc>
                          <a:spcPct val="93000"/>
                        </a:lnSpc>
                        <a:spcBef>
                          <a:spcPts val="250"/>
                        </a:spcBef>
                        <a:spcAft>
                          <a:spcPct val="0"/>
                        </a:spcAft>
                        <a:buClr>
                          <a:srgbClr val="000000"/>
                        </a:buClr>
                        <a:buSzPct val="110000"/>
                        <a:buFont typeface="Wingdings" charset="0"/>
                        <a:buChar char=""/>
                        <a:tabLst>
                          <a:tab pos="284163" algn="l"/>
                          <a:tab pos="2474913" algn="l"/>
                          <a:tab pos="2951163" algn="l"/>
                          <a:tab pos="3236913" algn="l"/>
                          <a:tab pos="3657600" algn="l"/>
                          <a:tab pos="4572000" algn="l"/>
                          <a:tab pos="5486400" algn="l"/>
                          <a:tab pos="6400800" algn="l"/>
                          <a:tab pos="7315200" algn="l"/>
                          <a:tab pos="8229600" algn="l"/>
                          <a:tab pos="9144000" algn="l"/>
                          <a:tab pos="10058400" algn="l"/>
                        </a:tabLst>
                      </a:pPr>
                      <a:r>
                        <a:rPr kumimoji="0" lang="de-DE" sz="2000" b="0" i="0" u="none" strike="noStrike" cap="none" normalizeH="0" baseline="0">
                          <a:ln>
                            <a:noFill/>
                          </a:ln>
                          <a:solidFill>
                            <a:srgbClr val="000000"/>
                          </a:solidFill>
                          <a:effectLst/>
                          <a:latin typeface="Arial" charset="0"/>
                          <a:ea typeface="ＭＳ Ｐゴシック" charset="0"/>
                          <a:cs typeface="Times New Roman" charset="0"/>
                        </a:rPr>
                        <a:t> 	Realistisch planen</a:t>
                      </a:r>
                    </a:p>
                    <a:p>
                      <a:pPr marL="0" marR="0" lvl="0" indent="0" algn="l" defTabSz="449263" rtl="0" eaLnBrk="0" fontAlgn="base" latinLnBrk="0" hangingPunct="0">
                        <a:lnSpc>
                          <a:spcPct val="93000"/>
                        </a:lnSpc>
                        <a:spcBef>
                          <a:spcPts val="250"/>
                        </a:spcBef>
                        <a:spcAft>
                          <a:spcPct val="0"/>
                        </a:spcAft>
                        <a:buClr>
                          <a:srgbClr val="000000"/>
                        </a:buClr>
                        <a:buSzPct val="110000"/>
                        <a:buFont typeface="Wingdings" charset="0"/>
                        <a:buChar char=""/>
                        <a:tabLst>
                          <a:tab pos="284163" algn="l"/>
                          <a:tab pos="2474913" algn="l"/>
                          <a:tab pos="2951163" algn="l"/>
                          <a:tab pos="3236913" algn="l"/>
                          <a:tab pos="3657600" algn="l"/>
                          <a:tab pos="4572000" algn="l"/>
                          <a:tab pos="5486400" algn="l"/>
                          <a:tab pos="6400800" algn="l"/>
                          <a:tab pos="7315200" algn="l"/>
                          <a:tab pos="8229600" algn="l"/>
                          <a:tab pos="9144000" algn="l"/>
                          <a:tab pos="10058400" algn="l"/>
                        </a:tabLst>
                      </a:pPr>
                      <a:r>
                        <a:rPr kumimoji="0" lang="de-DE" sz="2000" b="0" i="0" u="none" strike="noStrike" cap="none" normalizeH="0" baseline="0">
                          <a:ln>
                            <a:noFill/>
                          </a:ln>
                          <a:solidFill>
                            <a:srgbClr val="000000"/>
                          </a:solidFill>
                          <a:effectLst/>
                          <a:latin typeface="Arial" charset="0"/>
                          <a:ea typeface="ＭＳ Ｐゴシック" charset="0"/>
                          <a:cs typeface="Times New Roman" charset="0"/>
                        </a:rPr>
                        <a:t> 	Zusagen überlegen </a:t>
                      </a:r>
                      <a:r>
                        <a:rPr kumimoji="0" lang="en-US" sz="2000" b="0" i="0" u="none" strike="noStrike" cap="none" normalizeH="0" baseline="0">
                          <a:ln>
                            <a:noFill/>
                          </a:ln>
                          <a:solidFill>
                            <a:srgbClr val="000000"/>
                          </a:solidFill>
                          <a:effectLst/>
                          <a:latin typeface="Arial" charset="0"/>
                          <a:ea typeface="ＭＳ Ｐゴシック" charset="0"/>
                          <a:cs typeface="Times New Roman" charset="0"/>
                        </a:rPr>
                        <a:t>/ </a:t>
                      </a:r>
                      <a:r>
                        <a:rPr kumimoji="0" lang="de-DE" sz="2000" b="0" i="0" u="none" strike="noStrike" cap="none" normalizeH="0" baseline="0">
                          <a:ln>
                            <a:noFill/>
                          </a:ln>
                          <a:solidFill>
                            <a:srgbClr val="000000"/>
                          </a:solidFill>
                          <a:effectLst/>
                          <a:latin typeface="Arial" charset="0"/>
                          <a:ea typeface="ＭＳ Ｐゴシック" charset="0"/>
                          <a:cs typeface="Times New Roman" charset="0"/>
                        </a:rPr>
                        <a:t>Nein-Sagen</a:t>
                      </a:r>
                      <a:r>
                        <a:rPr kumimoji="0" lang="en-US" sz="2000" b="0" i="0" u="none" strike="noStrike" cap="none" normalizeH="0" baseline="0">
                          <a:ln>
                            <a:noFill/>
                          </a:ln>
                          <a:solidFill>
                            <a:srgbClr val="000000"/>
                          </a:solidFill>
                          <a:effectLst/>
                          <a:latin typeface="Arial" charset="0"/>
                          <a:ea typeface="ＭＳ Ｐゴシック" charset="0"/>
                          <a:cs typeface="Times New Roman" charset="0"/>
                        </a:rPr>
                        <a:t> / </a:t>
                      </a:r>
                      <a:r>
                        <a:rPr kumimoji="0" lang="de-DE" sz="2000" b="0" i="0" u="none" strike="noStrike" cap="none" normalizeH="0" baseline="0">
                          <a:ln>
                            <a:noFill/>
                          </a:ln>
                          <a:solidFill>
                            <a:srgbClr val="000000"/>
                          </a:solidFill>
                          <a:effectLst/>
                          <a:latin typeface="Arial" charset="0"/>
                          <a:ea typeface="ＭＳ Ｐゴシック" charset="0"/>
                          <a:cs typeface="Times New Roman" charset="0"/>
                        </a:rPr>
                        <a:t>Delegiere</a:t>
                      </a:r>
                      <a:r>
                        <a:rPr kumimoji="0" lang="en-US" sz="2000" b="0" i="0" u="none" strike="noStrike" cap="none" normalizeH="0" baseline="0">
                          <a:ln>
                            <a:noFill/>
                          </a:ln>
                          <a:solidFill>
                            <a:srgbClr val="000000"/>
                          </a:solidFill>
                          <a:effectLst/>
                          <a:latin typeface="Arial" charset="0"/>
                          <a:ea typeface="ＭＳ Ｐゴシック" charset="0"/>
                          <a:cs typeface="Times New Roman" charset="0"/>
                        </a:rPr>
                        <a:t>n</a:t>
                      </a:r>
                    </a:p>
                  </a:txBody>
                  <a:tcPr marL="90000" marR="90000" marT="161640" marB="115200" horzOverflow="overflow">
                    <a:lnL w="5760" cap="flat" cmpd="sng" algn="ctr">
                      <a:solidFill>
                        <a:srgbClr val="000000"/>
                      </a:solidFill>
                      <a:prstDash val="solid"/>
                      <a:round/>
                      <a:headEnd type="none" w="med" len="med"/>
                      <a:tailEnd type="none" w="med" len="med"/>
                    </a:lnL>
                    <a:lnR w="13680" cap="flat" cmpd="sng" algn="ctr">
                      <a:solidFill>
                        <a:srgbClr val="000000"/>
                      </a:solidFill>
                      <a:prstDash val="solid"/>
                      <a:round/>
                      <a:headEnd type="none" w="med" len="med"/>
                      <a:tailEnd type="none" w="med" len="med"/>
                    </a:lnR>
                    <a:lnT w="1368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EAEAEA"/>
                    </a:solidFill>
                  </a:tcPr>
                </a:tc>
              </a:tr>
              <a:tr h="1543050">
                <a:tc>
                  <a:txBody>
                    <a:bodyPr/>
                    <a:lstStyle/>
                    <a:p>
                      <a:pPr marL="0" marR="0" lvl="0" indent="0" algn="l" defTabSz="449263" rtl="0" eaLnBrk="0" fontAlgn="base" latinLnBrk="0" hangingPunct="0">
                        <a:lnSpc>
                          <a:spcPct val="93000"/>
                        </a:lnSpc>
                        <a:spcBef>
                          <a:spcPts val="625"/>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FFFFFF"/>
                          </a:solidFill>
                          <a:effectLst/>
                          <a:latin typeface="Arial" charset="0"/>
                          <a:ea typeface="ＭＳ Ｐゴシック" charset="0"/>
                          <a:cs typeface="Arial" charset="0"/>
                        </a:rPr>
                        <a:t>Reizkontrolle</a:t>
                      </a:r>
                    </a:p>
                    <a:p>
                      <a:pPr marL="0" marR="0" lvl="0" indent="0" algn="l"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kumimoji="0" lang="de-DE" sz="2000" b="1" i="0" u="none" strike="noStrike" cap="none" normalizeH="0" baseline="0">
                        <a:ln>
                          <a:noFill/>
                        </a:ln>
                        <a:solidFill>
                          <a:srgbClr val="FFFFFF"/>
                        </a:solidFill>
                        <a:effectLst/>
                        <a:latin typeface="Arial" charset="0"/>
                        <a:ea typeface="ＭＳ Ｐゴシック" charset="0"/>
                        <a:cs typeface="Arial" charset="0"/>
                      </a:endParaRPr>
                    </a:p>
                  </a:txBody>
                  <a:tcPr marL="90000" marR="90000" marT="161640" marB="46800" horzOverflow="overflow">
                    <a:lnL w="1368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848DB2"/>
                    </a:solidFill>
                  </a:tcPr>
                </a:tc>
                <a:tc>
                  <a:txBody>
                    <a:bodyPr/>
                    <a:lstStyle/>
                    <a:p>
                      <a:pPr marL="93663" marR="0" lvl="0" indent="-93663" algn="l" defTabSz="449263" rtl="0" eaLnBrk="0" fontAlgn="base" latinLnBrk="0" hangingPunct="0">
                        <a:lnSpc>
                          <a:spcPct val="93000"/>
                        </a:lnSpc>
                        <a:spcBef>
                          <a:spcPts val="250"/>
                        </a:spcBef>
                        <a:spcAft>
                          <a:spcPct val="0"/>
                        </a:spcAft>
                        <a:buClr>
                          <a:srgbClr val="000000"/>
                        </a:buClr>
                        <a:buSzPct val="110000"/>
                        <a:buFont typeface="Wingdings" charset="0"/>
                        <a:buChar char=""/>
                        <a:tabLst>
                          <a:tab pos="282575" algn="l"/>
                          <a:tab pos="911225" algn="l"/>
                          <a:tab pos="1825625" algn="l"/>
                          <a:tab pos="2740025" algn="l"/>
                          <a:tab pos="3654425" algn="l"/>
                          <a:tab pos="4568825" algn="l"/>
                          <a:tab pos="5483225" algn="l"/>
                          <a:tab pos="6397625" algn="l"/>
                          <a:tab pos="7312025" algn="l"/>
                          <a:tab pos="8226425" algn="l"/>
                          <a:tab pos="9140825" algn="l"/>
                          <a:tab pos="10055225" algn="l"/>
                        </a:tabLst>
                      </a:pPr>
                      <a:r>
                        <a:rPr kumimoji="0" lang="de-DE" sz="2000" b="0" i="0" u="none" strike="noStrike" cap="none" normalizeH="0" baseline="0">
                          <a:ln>
                            <a:noFill/>
                          </a:ln>
                          <a:solidFill>
                            <a:srgbClr val="000000"/>
                          </a:solidFill>
                          <a:effectLst/>
                          <a:latin typeface="Arial" charset="0"/>
                          <a:ea typeface="ＭＳ Ｐゴシック" charset="0"/>
                          <a:cs typeface="Arial" charset="0"/>
                        </a:rPr>
                        <a:t>	Arbeitsplatz aufräumen</a:t>
                      </a:r>
                    </a:p>
                    <a:p>
                      <a:pPr marL="93663" marR="0" lvl="0" indent="-93663" algn="l" defTabSz="449263" rtl="0" eaLnBrk="0" fontAlgn="base" latinLnBrk="0" hangingPunct="0">
                        <a:lnSpc>
                          <a:spcPct val="93000"/>
                        </a:lnSpc>
                        <a:spcBef>
                          <a:spcPts val="250"/>
                        </a:spcBef>
                        <a:spcAft>
                          <a:spcPct val="0"/>
                        </a:spcAft>
                        <a:buClr>
                          <a:srgbClr val="000000"/>
                        </a:buClr>
                        <a:buSzPct val="110000"/>
                        <a:buFont typeface="Wingdings" charset="0"/>
                        <a:buChar char=""/>
                        <a:tabLst>
                          <a:tab pos="282575" algn="l"/>
                          <a:tab pos="911225" algn="l"/>
                          <a:tab pos="1825625" algn="l"/>
                          <a:tab pos="2740025" algn="l"/>
                          <a:tab pos="3654425" algn="l"/>
                          <a:tab pos="4568825" algn="l"/>
                          <a:tab pos="5483225" algn="l"/>
                          <a:tab pos="6397625" algn="l"/>
                          <a:tab pos="7312025" algn="l"/>
                          <a:tab pos="8226425" algn="l"/>
                          <a:tab pos="9140825" algn="l"/>
                          <a:tab pos="10055225" algn="l"/>
                        </a:tabLst>
                      </a:pPr>
                      <a:r>
                        <a:rPr kumimoji="0" lang="de-DE" sz="2000" b="0" i="0" u="none" strike="noStrike" cap="none" normalizeH="0" baseline="0">
                          <a:ln>
                            <a:noFill/>
                          </a:ln>
                          <a:solidFill>
                            <a:srgbClr val="000000"/>
                          </a:solidFill>
                          <a:effectLst/>
                          <a:latin typeface="Arial" charset="0"/>
                          <a:ea typeface="ＭＳ Ｐゴシック" charset="0"/>
                          <a:cs typeface="Arial" charset="0"/>
                        </a:rPr>
                        <a:t> 	Sich nicht stören lassen (vorherige Abspr</a:t>
                      </a:r>
                      <a:r>
                        <a:rPr kumimoji="0" lang="en-US" sz="2000" b="0" i="0" u="none" strike="noStrike" cap="none" normalizeH="0" baseline="0">
                          <a:ln>
                            <a:noFill/>
                          </a:ln>
                          <a:solidFill>
                            <a:srgbClr val="000000"/>
                          </a:solidFill>
                          <a:effectLst/>
                          <a:latin typeface="Arial" charset="0"/>
                          <a:ea typeface="ＭＳ Ｐゴシック" charset="0"/>
                          <a:cs typeface="Arial" charset="0"/>
                        </a:rPr>
                        <a:t>a</a:t>
                      </a:r>
                      <a:r>
                        <a:rPr kumimoji="0" lang="de-DE" sz="2000" b="0" i="0" u="none" strike="noStrike" cap="none" normalizeH="0" baseline="0">
                          <a:ln>
                            <a:noFill/>
                          </a:ln>
                          <a:solidFill>
                            <a:srgbClr val="000000"/>
                          </a:solidFill>
                          <a:effectLst/>
                          <a:latin typeface="Arial" charset="0"/>
                          <a:ea typeface="ＭＳ Ｐゴシック" charset="0"/>
                          <a:cs typeface="Arial" charset="0"/>
                        </a:rPr>
                        <a:t>chen</a:t>
                      </a:r>
                      <a:r>
                        <a:rPr kumimoji="0" lang="en-US" sz="2000" b="0" i="0" u="none" strike="noStrike" cap="none" normalizeH="0" baseline="0">
                          <a:ln>
                            <a:noFill/>
                          </a:ln>
                          <a:solidFill>
                            <a:srgbClr val="000000"/>
                          </a:solidFill>
                          <a:effectLst/>
                          <a:latin typeface="Arial" charset="0"/>
                          <a:ea typeface="ＭＳ Ｐゴシック" charset="0"/>
                          <a:cs typeface="Arial" charset="0"/>
                        </a:rPr>
                        <a:t>)</a:t>
                      </a:r>
                    </a:p>
                    <a:p>
                      <a:pPr marL="93663" marR="0" lvl="0" indent="-93663" algn="l" defTabSz="449263" rtl="0" eaLnBrk="0" fontAlgn="base" latinLnBrk="0" hangingPunct="0">
                        <a:lnSpc>
                          <a:spcPct val="93000"/>
                        </a:lnSpc>
                        <a:spcBef>
                          <a:spcPts val="250"/>
                        </a:spcBef>
                        <a:spcAft>
                          <a:spcPct val="0"/>
                        </a:spcAft>
                        <a:buClr>
                          <a:srgbClr val="000000"/>
                        </a:buClr>
                        <a:buSzPct val="110000"/>
                        <a:buFont typeface="Wingdings" charset="0"/>
                        <a:buChar char=""/>
                        <a:tabLst>
                          <a:tab pos="282575" algn="l"/>
                          <a:tab pos="911225" algn="l"/>
                          <a:tab pos="1825625" algn="l"/>
                          <a:tab pos="2740025" algn="l"/>
                          <a:tab pos="3654425" algn="l"/>
                          <a:tab pos="4568825" algn="l"/>
                          <a:tab pos="5483225" algn="l"/>
                          <a:tab pos="6397625" algn="l"/>
                          <a:tab pos="7312025" algn="l"/>
                          <a:tab pos="8226425" algn="l"/>
                          <a:tab pos="9140825" algn="l"/>
                          <a:tab pos="10055225" algn="l"/>
                        </a:tabLst>
                      </a:pPr>
                      <a:r>
                        <a:rPr kumimoji="0" lang="de-DE" sz="2000" b="0" i="0" u="none" strike="noStrike" cap="none" normalizeH="0" baseline="0">
                          <a:ln>
                            <a:noFill/>
                          </a:ln>
                          <a:solidFill>
                            <a:srgbClr val="000000"/>
                          </a:solidFill>
                          <a:effectLst/>
                          <a:latin typeface="Arial" charset="0"/>
                          <a:ea typeface="ＭＳ Ｐゴシック" charset="0"/>
                          <a:cs typeface="Arial" charset="0"/>
                        </a:rPr>
                        <a:t> 	Sammelliste für spontane Ideen</a:t>
                      </a:r>
                    </a:p>
                  </a:txBody>
                  <a:tcPr marL="90000" marR="90000" marT="161640" marB="115200" horzOverflow="overflow">
                    <a:lnL w="5760" cap="flat" cmpd="sng" algn="ctr">
                      <a:solidFill>
                        <a:srgbClr val="000000"/>
                      </a:solidFill>
                      <a:prstDash val="solid"/>
                      <a:round/>
                      <a:headEnd type="none" w="med" len="med"/>
                      <a:tailEnd type="none" w="med" len="med"/>
                    </a:lnL>
                    <a:lnR w="1368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EAEAEA"/>
                    </a:solidFill>
                  </a:tcPr>
                </a:tc>
              </a:tr>
              <a:tr h="1847850">
                <a:tc>
                  <a:txBody>
                    <a:bodyPr/>
                    <a:lstStyle/>
                    <a:p>
                      <a:pPr marL="0" marR="0" lvl="0" indent="0" algn="l"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FFFFFF"/>
                          </a:solidFill>
                          <a:effectLst/>
                          <a:latin typeface="Arial" charset="0"/>
                          <a:ea typeface="ＭＳ Ｐゴシック" charset="0"/>
                          <a:cs typeface="Arial" charset="0"/>
                        </a:rPr>
                        <a:t>Vermeidungs</a:t>
                      </a:r>
                      <a:r>
                        <a:rPr kumimoji="0" lang="en-US" sz="2000" b="1" i="0" u="none" strike="noStrike" cap="none" normalizeH="0" baseline="0">
                          <a:ln>
                            <a:noFill/>
                          </a:ln>
                          <a:solidFill>
                            <a:srgbClr val="FFFFFF"/>
                          </a:solidFill>
                          <a:effectLst/>
                          <a:latin typeface="Arial" charset="0"/>
                          <a:ea typeface="ＭＳ Ｐゴシック" charset="0"/>
                          <a:cs typeface="Arial" charset="0"/>
                        </a:rPr>
                        <a:t>-</a:t>
                      </a:r>
                      <a:r>
                        <a:rPr kumimoji="0" lang="de-DE" sz="2000" b="1" i="0" u="none" strike="noStrike" cap="none" normalizeH="0" baseline="0">
                          <a:ln>
                            <a:noFill/>
                          </a:ln>
                          <a:solidFill>
                            <a:srgbClr val="FFFFFF"/>
                          </a:solidFill>
                          <a:effectLst/>
                          <a:latin typeface="Arial" charset="0"/>
                          <a:ea typeface="ＭＳ Ｐゴシック" charset="0"/>
                          <a:cs typeface="Arial" charset="0"/>
                        </a:rPr>
                        <a:t>verhalten überwinden</a:t>
                      </a:r>
                    </a:p>
                  </a:txBody>
                  <a:tcPr marL="90000" marR="90000" marT="161640" marB="46800" horzOverflow="overflow">
                    <a:lnL w="1368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13680" cap="flat" cmpd="sng" algn="ctr">
                      <a:solidFill>
                        <a:srgbClr val="000000"/>
                      </a:solidFill>
                      <a:prstDash val="solid"/>
                      <a:round/>
                      <a:headEnd type="none" w="med" len="med"/>
                      <a:tailEnd type="none" w="med" len="med"/>
                    </a:lnB>
                    <a:lnTlToBr>
                      <a:noFill/>
                    </a:lnTlToBr>
                    <a:lnBlToTr>
                      <a:noFill/>
                    </a:lnBlToTr>
                    <a:solidFill>
                      <a:srgbClr val="848DB2"/>
                    </a:solidFill>
                  </a:tcPr>
                </a:tc>
                <a:tc>
                  <a:txBody>
                    <a:bodyPr/>
                    <a:lstStyle/>
                    <a:p>
                      <a:pPr marL="93663" marR="0" lvl="0" indent="-93663" algn="l" defTabSz="449263" rtl="0" eaLnBrk="0" fontAlgn="base" latinLnBrk="0" hangingPunct="0">
                        <a:lnSpc>
                          <a:spcPct val="93000"/>
                        </a:lnSpc>
                        <a:spcBef>
                          <a:spcPts val="250"/>
                        </a:spcBef>
                        <a:spcAft>
                          <a:spcPct val="0"/>
                        </a:spcAft>
                        <a:buClr>
                          <a:srgbClr val="000000"/>
                        </a:buClr>
                        <a:buSzPct val="110000"/>
                        <a:buFont typeface="Wingdings" charset="0"/>
                        <a:buChar char=""/>
                        <a:tabLst>
                          <a:tab pos="282575" algn="l"/>
                          <a:tab pos="911225" algn="l"/>
                          <a:tab pos="1825625" algn="l"/>
                          <a:tab pos="2740025" algn="l"/>
                          <a:tab pos="3654425" algn="l"/>
                          <a:tab pos="4568825" algn="l"/>
                          <a:tab pos="5483225" algn="l"/>
                          <a:tab pos="6397625" algn="l"/>
                          <a:tab pos="7312025" algn="l"/>
                          <a:tab pos="8226425" algn="l"/>
                          <a:tab pos="9140825" algn="l"/>
                          <a:tab pos="10055225" algn="l"/>
                        </a:tabLst>
                      </a:pPr>
                      <a:r>
                        <a:rPr kumimoji="0" lang="en-US" sz="2000" b="0" i="0" u="none" strike="noStrike" cap="none" normalizeH="0" baseline="0">
                          <a:ln>
                            <a:noFill/>
                          </a:ln>
                          <a:solidFill>
                            <a:srgbClr val="000000"/>
                          </a:solidFill>
                          <a:effectLst/>
                          <a:latin typeface="Arial" charset="0"/>
                          <a:ea typeface="ＭＳ Ｐゴシック" charset="0"/>
                          <a:cs typeface="Arial" charset="0"/>
                        </a:rPr>
                        <a:t>  Zügig an die Aufgaben gehen 	</a:t>
                      </a:r>
                    </a:p>
                    <a:p>
                      <a:pPr marL="93663" marR="0" lvl="0" indent="-93663" algn="l" defTabSz="449263" rtl="0" eaLnBrk="0" fontAlgn="base" latinLnBrk="0" hangingPunct="0">
                        <a:lnSpc>
                          <a:spcPct val="93000"/>
                        </a:lnSpc>
                        <a:spcBef>
                          <a:spcPts val="250"/>
                        </a:spcBef>
                        <a:spcAft>
                          <a:spcPct val="0"/>
                        </a:spcAft>
                        <a:buClr>
                          <a:srgbClr val="000000"/>
                        </a:buClr>
                        <a:buSzPct val="110000"/>
                        <a:buFont typeface="Wingdings" charset="0"/>
                        <a:buChar char=""/>
                        <a:tabLst>
                          <a:tab pos="282575" algn="l"/>
                          <a:tab pos="911225" algn="l"/>
                          <a:tab pos="1825625" algn="l"/>
                          <a:tab pos="2740025" algn="l"/>
                          <a:tab pos="3654425" algn="l"/>
                          <a:tab pos="4568825" algn="l"/>
                          <a:tab pos="5483225" algn="l"/>
                          <a:tab pos="6397625" algn="l"/>
                          <a:tab pos="7312025" algn="l"/>
                          <a:tab pos="8226425" algn="l"/>
                          <a:tab pos="9140825" algn="l"/>
                          <a:tab pos="10055225" algn="l"/>
                        </a:tabLst>
                      </a:pPr>
                      <a:r>
                        <a:rPr kumimoji="0" lang="en-US" sz="2000" b="0" i="0" u="none" strike="noStrike" cap="none" normalizeH="0" baseline="0">
                          <a:ln>
                            <a:noFill/>
                          </a:ln>
                          <a:solidFill>
                            <a:srgbClr val="000000"/>
                          </a:solidFill>
                          <a:effectLst/>
                          <a:latin typeface="Arial" charset="0"/>
                          <a:ea typeface="ＭＳ Ｐゴシック" charset="0"/>
                          <a:cs typeface="Arial" charset="0"/>
                        </a:rPr>
                        <a:t>  Strukturieren und Planen; </a:t>
                      </a:r>
                      <a:r>
                        <a:rPr kumimoji="0" lang="de-DE" sz="2000" b="0" i="0" u="none" strike="noStrike" cap="none" normalizeH="0" baseline="0">
                          <a:ln>
                            <a:noFill/>
                          </a:ln>
                          <a:solidFill>
                            <a:srgbClr val="000000"/>
                          </a:solidFill>
                          <a:effectLst/>
                          <a:latin typeface="Arial" charset="0"/>
                          <a:ea typeface="ＭＳ Ｐゴシック" charset="0"/>
                          <a:cs typeface="Arial" charset="0"/>
                        </a:rPr>
                        <a:t>komplexe Aufgaben</a:t>
                      </a:r>
                      <a:br>
                        <a:rPr kumimoji="0" lang="de-DE" sz="2000" b="0" i="0" u="none" strike="noStrike" cap="none" normalizeH="0" baseline="0">
                          <a:ln>
                            <a:noFill/>
                          </a:ln>
                          <a:solidFill>
                            <a:srgbClr val="000000"/>
                          </a:solidFill>
                          <a:effectLst/>
                          <a:latin typeface="Arial" charset="0"/>
                          <a:ea typeface="ＭＳ Ｐゴシック" charset="0"/>
                          <a:cs typeface="Arial" charset="0"/>
                        </a:rPr>
                      </a:br>
                      <a:r>
                        <a:rPr kumimoji="0" lang="de-DE" sz="2000" b="0" i="0" u="none" strike="noStrike" cap="none" normalizeH="0" baseline="0">
                          <a:ln>
                            <a:noFill/>
                          </a:ln>
                          <a:solidFill>
                            <a:srgbClr val="000000"/>
                          </a:solidFill>
                          <a:effectLst/>
                          <a:latin typeface="Arial" charset="0"/>
                          <a:ea typeface="ＭＳ Ｐゴシック" charset="0"/>
                          <a:cs typeface="Arial" charset="0"/>
                        </a:rPr>
                        <a:t>   in Schritten („Leitaufgaben“) portionieren</a:t>
                      </a:r>
                    </a:p>
                    <a:p>
                      <a:pPr marL="93663" marR="0" lvl="0" indent="-93663" algn="l" defTabSz="449263" rtl="0" eaLnBrk="0" fontAlgn="base" latinLnBrk="0" hangingPunct="0">
                        <a:lnSpc>
                          <a:spcPct val="93000"/>
                        </a:lnSpc>
                        <a:spcBef>
                          <a:spcPts val="250"/>
                        </a:spcBef>
                        <a:spcAft>
                          <a:spcPct val="0"/>
                        </a:spcAft>
                        <a:buClr>
                          <a:srgbClr val="000000"/>
                        </a:buClr>
                        <a:buSzPct val="110000"/>
                        <a:buFont typeface="Wingdings" charset="0"/>
                        <a:buChar char=""/>
                        <a:tabLst>
                          <a:tab pos="282575" algn="l"/>
                          <a:tab pos="911225" algn="l"/>
                          <a:tab pos="1825625" algn="l"/>
                          <a:tab pos="2740025" algn="l"/>
                          <a:tab pos="3654425" algn="l"/>
                          <a:tab pos="4568825" algn="l"/>
                          <a:tab pos="5483225" algn="l"/>
                          <a:tab pos="6397625" algn="l"/>
                          <a:tab pos="7312025" algn="l"/>
                          <a:tab pos="8226425" algn="l"/>
                          <a:tab pos="9140825" algn="l"/>
                          <a:tab pos="10055225" algn="l"/>
                        </a:tabLst>
                      </a:pPr>
                      <a:r>
                        <a:rPr kumimoji="0" lang="de-DE" sz="2000" b="0" i="0" u="none" strike="noStrike" cap="none" normalizeH="0" baseline="0">
                          <a:ln>
                            <a:noFill/>
                          </a:ln>
                          <a:solidFill>
                            <a:srgbClr val="000000"/>
                          </a:solidFill>
                          <a:effectLst/>
                          <a:latin typeface="Arial" charset="0"/>
                          <a:ea typeface="ＭＳ Ｐゴシック" charset="0"/>
                          <a:cs typeface="Arial" charset="0"/>
                        </a:rPr>
                        <a:t>	Verbindlichkeit vor sich und anderen</a:t>
                      </a:r>
                      <a:br>
                        <a:rPr kumimoji="0" lang="de-DE" sz="2000" b="0" i="0" u="none" strike="noStrike" cap="none" normalizeH="0" baseline="0">
                          <a:ln>
                            <a:noFill/>
                          </a:ln>
                          <a:solidFill>
                            <a:srgbClr val="000000"/>
                          </a:solidFill>
                          <a:effectLst/>
                          <a:latin typeface="Arial" charset="0"/>
                          <a:ea typeface="ＭＳ Ｐゴシック" charset="0"/>
                          <a:cs typeface="Arial" charset="0"/>
                        </a:rPr>
                      </a:br>
                      <a:r>
                        <a:rPr kumimoji="0" lang="de-DE" sz="2000" b="0" i="0" u="none" strike="noStrike" cap="none" normalizeH="0" baseline="0">
                          <a:ln>
                            <a:noFill/>
                          </a:ln>
                          <a:solidFill>
                            <a:srgbClr val="000000"/>
                          </a:solidFill>
                          <a:effectLst/>
                          <a:latin typeface="Arial" charset="0"/>
                          <a:ea typeface="ＭＳ Ｐゴシック" charset="0"/>
                          <a:cs typeface="Arial" charset="0"/>
                        </a:rPr>
                        <a:t>   herstellen  (Commitment)</a:t>
                      </a:r>
                    </a:p>
                  </a:txBody>
                  <a:tcPr marL="90000" marR="90000" marT="161640" marB="115200" horzOverflow="overflow">
                    <a:lnL w="5760" cap="flat" cmpd="sng" algn="ctr">
                      <a:solidFill>
                        <a:srgbClr val="000000"/>
                      </a:solidFill>
                      <a:prstDash val="solid"/>
                      <a:round/>
                      <a:headEnd type="none" w="med" len="med"/>
                      <a:tailEnd type="none" w="med" len="med"/>
                    </a:lnL>
                    <a:lnR w="1368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13680" cap="flat" cmpd="sng" algn="ctr">
                      <a:solidFill>
                        <a:srgbClr val="000000"/>
                      </a:solidFill>
                      <a:prstDash val="solid"/>
                      <a:round/>
                      <a:headEnd type="none" w="med" len="med"/>
                      <a:tailEnd type="none" w="med" len="med"/>
                    </a:lnB>
                    <a:lnTlToBr>
                      <a:noFill/>
                    </a:lnTlToBr>
                    <a:lnBlToTr>
                      <a:noFill/>
                    </a:lnBlToTr>
                    <a:solidFill>
                      <a:srgbClr val="EAEAEA"/>
                    </a:solidFill>
                  </a:tcPr>
                </a:tc>
              </a:tr>
            </a:tbl>
          </a:graphicData>
        </a:graphic>
      </p:graphicFrame>
      <p:sp>
        <p:nvSpPr>
          <p:cNvPr id="32794" name="Text Box 26"/>
          <p:cNvSpPr txBox="1">
            <a:spLocks noChangeArrowheads="1"/>
          </p:cNvSpPr>
          <p:nvPr/>
        </p:nvSpPr>
        <p:spPr bwMode="auto">
          <a:xfrm>
            <a:off x="6500813" y="0"/>
            <a:ext cx="2606675" cy="398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r">
              <a:buClrTx/>
              <a:buFontTx/>
              <a:buNone/>
            </a:pPr>
            <a:r>
              <a:rPr lang="de-DE" sz="2000" b="1">
                <a:solidFill>
                  <a:srgbClr val="FFFFFF"/>
                </a:solidFill>
                <a:latin typeface="Arial" charset="0"/>
              </a:rPr>
              <a:t>IV. Selbstmotivation</a:t>
            </a:r>
          </a:p>
        </p:txBody>
      </p:sp>
      <p:sp>
        <p:nvSpPr>
          <p:cNvPr id="32795" name="Text Box 27"/>
          <p:cNvSpPr txBox="1">
            <a:spLocks noChangeArrowheads="1"/>
          </p:cNvSpPr>
          <p:nvPr/>
        </p:nvSpPr>
        <p:spPr bwMode="auto">
          <a:xfrm>
            <a:off x="7859713" y="304800"/>
            <a:ext cx="1244600" cy="398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r">
              <a:buClrTx/>
              <a:buFontTx/>
              <a:buNone/>
            </a:pPr>
            <a:r>
              <a:rPr lang="de-DE" sz="2000">
                <a:solidFill>
                  <a:srgbClr val="FFFFFF"/>
                </a:solidFill>
                <a:latin typeface="Arial" charset="0"/>
              </a:rPr>
              <a:t>Überblick</a:t>
            </a:r>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793" name="Group 1"/>
          <p:cNvGraphicFramePr>
            <a:graphicFrameLocks noGrp="1"/>
          </p:cNvGraphicFramePr>
          <p:nvPr/>
        </p:nvGraphicFramePr>
        <p:xfrm>
          <a:off x="395288" y="1765300"/>
          <a:ext cx="8355012" cy="4471988"/>
        </p:xfrm>
        <a:graphic>
          <a:graphicData uri="http://schemas.openxmlformats.org/drawingml/2006/table">
            <a:tbl>
              <a:tblPr/>
              <a:tblGrid>
                <a:gridCol w="2524125"/>
                <a:gridCol w="5830887"/>
              </a:tblGrid>
              <a:tr h="2224088">
                <a:tc>
                  <a:txBody>
                    <a:bodyPr/>
                    <a:lstStyle/>
                    <a:p>
                      <a:pPr marL="0" marR="0" lvl="0" indent="0" algn="l"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FFFFFF"/>
                          </a:solidFill>
                          <a:effectLst/>
                          <a:latin typeface="Arial" charset="0"/>
                          <a:ea typeface="ＭＳ Ｐゴシック" charset="0"/>
                          <a:cs typeface="Arial" charset="0"/>
                        </a:rPr>
                        <a:t>Ressourcen</a:t>
                      </a:r>
                      <a:r>
                        <a:rPr kumimoji="0" lang="en-US" sz="2000" b="1" i="0" u="none" strike="noStrike" cap="none" normalizeH="0" baseline="0">
                          <a:ln>
                            <a:noFill/>
                          </a:ln>
                          <a:solidFill>
                            <a:srgbClr val="FFFFFF"/>
                          </a:solidFill>
                          <a:effectLst/>
                          <a:latin typeface="Arial" charset="0"/>
                          <a:ea typeface="ＭＳ Ｐゴシック" charset="0"/>
                          <a:cs typeface="Arial" charset="0"/>
                        </a:rPr>
                        <a:t>-</a:t>
                      </a:r>
                      <a:r>
                        <a:rPr kumimoji="0" lang="de-DE" sz="2000" b="1" i="0" u="none" strike="noStrike" cap="none" normalizeH="0" baseline="0">
                          <a:ln>
                            <a:noFill/>
                          </a:ln>
                          <a:solidFill>
                            <a:srgbClr val="FFFFFF"/>
                          </a:solidFill>
                          <a:effectLst/>
                          <a:latin typeface="Arial" charset="0"/>
                          <a:ea typeface="ＭＳ Ｐゴシック" charset="0"/>
                          <a:cs typeface="Arial" charset="0"/>
                        </a:rPr>
                        <a:t>orientierung</a:t>
                      </a:r>
                    </a:p>
                    <a:p>
                      <a:pPr marL="0" marR="0" lvl="0" indent="0" algn="l"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kumimoji="0" lang="de-DE" sz="2000" b="1" i="0" u="none" strike="noStrike" cap="none" normalizeH="0" baseline="0">
                        <a:ln>
                          <a:noFill/>
                        </a:ln>
                        <a:solidFill>
                          <a:srgbClr val="FFFFFF"/>
                        </a:solidFill>
                        <a:effectLst/>
                        <a:latin typeface="Arial" charset="0"/>
                        <a:ea typeface="ＭＳ Ｐゴシック" charset="0"/>
                        <a:cs typeface="Arial" charset="0"/>
                      </a:endParaRPr>
                    </a:p>
                  </a:txBody>
                  <a:tcPr marL="90000" marR="90000" marT="161640" marB="46800" horzOverflow="overflow">
                    <a:lnL w="1368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1368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848DB2"/>
                    </a:solidFill>
                  </a:tcPr>
                </a:tc>
                <a:tc>
                  <a:txBody>
                    <a:bodyPr/>
                    <a:lstStyle/>
                    <a:p>
                      <a:pPr marL="93663" marR="0" lvl="0" indent="-93663" algn="l" defTabSz="449263" rtl="0" eaLnBrk="0" fontAlgn="base" latinLnBrk="0" hangingPunct="0">
                        <a:lnSpc>
                          <a:spcPct val="93000"/>
                        </a:lnSpc>
                        <a:spcBef>
                          <a:spcPct val="0"/>
                        </a:spcBef>
                        <a:spcAft>
                          <a:spcPct val="0"/>
                        </a:spcAft>
                        <a:buClr>
                          <a:srgbClr val="000000"/>
                        </a:buClr>
                        <a:buSzPct val="90000"/>
                        <a:buFont typeface="Wingdings" charset="0"/>
                        <a:buChar char=""/>
                        <a:tabLst>
                          <a:tab pos="282575" algn="l"/>
                          <a:tab pos="911225" algn="l"/>
                          <a:tab pos="1825625" algn="l"/>
                          <a:tab pos="2740025" algn="l"/>
                          <a:tab pos="3654425" algn="l"/>
                          <a:tab pos="4568825" algn="l"/>
                          <a:tab pos="5483225" algn="l"/>
                          <a:tab pos="6397625" algn="l"/>
                          <a:tab pos="7312025" algn="l"/>
                          <a:tab pos="8226425" algn="l"/>
                          <a:tab pos="9140825" algn="l"/>
                          <a:tab pos="10055225" algn="l"/>
                        </a:tabLst>
                      </a:pPr>
                      <a:r>
                        <a:rPr kumimoji="0" lang="de-DE" sz="2000" b="0" i="0" u="none" strike="noStrike" cap="none" normalizeH="0" baseline="0">
                          <a:ln>
                            <a:noFill/>
                          </a:ln>
                          <a:solidFill>
                            <a:srgbClr val="000000"/>
                          </a:solidFill>
                          <a:effectLst/>
                          <a:latin typeface="Arial" charset="0"/>
                          <a:ea typeface="ＭＳ Ｐゴシック" charset="0"/>
                          <a:cs typeface="Arial" charset="0"/>
                        </a:rPr>
                        <a:t> 	Lösungs- statt Problemperspektive 	(„halbvolles Glas“)</a:t>
                      </a:r>
                    </a:p>
                    <a:p>
                      <a:pPr marL="93663" marR="0" lvl="0" indent="-93663" algn="l" defTabSz="449263" rtl="0" eaLnBrk="0" fontAlgn="base" latinLnBrk="0" hangingPunct="0">
                        <a:lnSpc>
                          <a:spcPct val="93000"/>
                        </a:lnSpc>
                        <a:spcBef>
                          <a:spcPts val="625"/>
                        </a:spcBef>
                        <a:spcAft>
                          <a:spcPct val="0"/>
                        </a:spcAft>
                        <a:buClr>
                          <a:srgbClr val="000000"/>
                        </a:buClr>
                        <a:buSzPct val="90000"/>
                        <a:buFont typeface="Wingdings" charset="0"/>
                        <a:buChar char=""/>
                        <a:tabLst>
                          <a:tab pos="282575" algn="l"/>
                          <a:tab pos="911225" algn="l"/>
                          <a:tab pos="1825625" algn="l"/>
                          <a:tab pos="2740025" algn="l"/>
                          <a:tab pos="3654425" algn="l"/>
                          <a:tab pos="4568825" algn="l"/>
                          <a:tab pos="5483225" algn="l"/>
                          <a:tab pos="6397625" algn="l"/>
                          <a:tab pos="7312025" algn="l"/>
                          <a:tab pos="8226425" algn="l"/>
                          <a:tab pos="9140825" algn="l"/>
                          <a:tab pos="10055225" algn="l"/>
                        </a:tabLst>
                      </a:pPr>
                      <a:r>
                        <a:rPr kumimoji="0" lang="de-DE" sz="2000" b="0" i="0" u="none" strike="noStrike" cap="none" normalizeH="0" baseline="0">
                          <a:ln>
                            <a:noFill/>
                          </a:ln>
                          <a:solidFill>
                            <a:srgbClr val="000000"/>
                          </a:solidFill>
                          <a:effectLst/>
                          <a:latin typeface="Arial" charset="0"/>
                          <a:ea typeface="ＭＳ Ｐゴシック" charset="0"/>
                          <a:cs typeface="Arial" charset="0"/>
                        </a:rPr>
                        <a:t> 	Belohnung </a:t>
                      </a:r>
                      <a:r>
                        <a:rPr kumimoji="0" lang="de-DE" sz="2000" b="0" i="0" u="sng" strike="noStrike" cap="none" normalizeH="0" baseline="0">
                          <a:ln>
                            <a:noFill/>
                          </a:ln>
                          <a:solidFill>
                            <a:srgbClr val="000000"/>
                          </a:solidFill>
                          <a:effectLst/>
                          <a:latin typeface="Arial" charset="0"/>
                          <a:ea typeface="ＭＳ Ｐゴシック" charset="0"/>
                          <a:cs typeface="Arial" charset="0"/>
                        </a:rPr>
                        <a:t>nach</a:t>
                      </a:r>
                      <a:r>
                        <a:rPr kumimoji="0" lang="de-DE" sz="2000" b="0" i="0" u="none" strike="noStrike" cap="none" normalizeH="0" baseline="0">
                          <a:ln>
                            <a:noFill/>
                          </a:ln>
                          <a:solidFill>
                            <a:srgbClr val="000000"/>
                          </a:solidFill>
                          <a:effectLst/>
                          <a:latin typeface="Arial" charset="0"/>
                          <a:ea typeface="ＭＳ Ｐゴシック" charset="0"/>
                          <a:cs typeface="Arial" charset="0"/>
                        </a:rPr>
                        <a:t> der Leistung</a:t>
                      </a:r>
                    </a:p>
                    <a:p>
                      <a:pPr marL="93663" marR="0" lvl="0" indent="-93663" algn="l" defTabSz="449263" rtl="0" eaLnBrk="0" fontAlgn="base" latinLnBrk="0" hangingPunct="0">
                        <a:lnSpc>
                          <a:spcPct val="93000"/>
                        </a:lnSpc>
                        <a:spcBef>
                          <a:spcPts val="625"/>
                        </a:spcBef>
                        <a:spcAft>
                          <a:spcPct val="0"/>
                        </a:spcAft>
                        <a:buClr>
                          <a:srgbClr val="000000"/>
                        </a:buClr>
                        <a:buSzPct val="90000"/>
                        <a:buFont typeface="Wingdings" charset="0"/>
                        <a:buChar char=""/>
                        <a:tabLst>
                          <a:tab pos="282575" algn="l"/>
                          <a:tab pos="911225" algn="l"/>
                          <a:tab pos="1825625" algn="l"/>
                          <a:tab pos="2740025" algn="l"/>
                          <a:tab pos="3654425" algn="l"/>
                          <a:tab pos="4568825" algn="l"/>
                          <a:tab pos="5483225" algn="l"/>
                          <a:tab pos="6397625" algn="l"/>
                          <a:tab pos="7312025" algn="l"/>
                          <a:tab pos="8226425" algn="l"/>
                          <a:tab pos="9140825" algn="l"/>
                          <a:tab pos="10055225" algn="l"/>
                        </a:tabLst>
                      </a:pPr>
                      <a:r>
                        <a:rPr kumimoji="0" lang="de-DE" sz="2000" b="0" i="0" u="none" strike="noStrike" cap="none" normalizeH="0" baseline="0">
                          <a:ln>
                            <a:noFill/>
                          </a:ln>
                          <a:solidFill>
                            <a:srgbClr val="000000"/>
                          </a:solidFill>
                          <a:effectLst/>
                          <a:latin typeface="Arial" charset="0"/>
                          <a:ea typeface="ＭＳ Ｐゴシック" charset="0"/>
                          <a:cs typeface="Arial" charset="0"/>
                        </a:rPr>
                        <a:t> 	Positiver innerer Dialog (sich selbst coachen)</a:t>
                      </a:r>
                    </a:p>
                  </a:txBody>
                  <a:tcPr marL="90000" marR="90000" marT="161640" marB="115200" horzOverflow="overflow">
                    <a:lnL w="5760" cap="flat" cmpd="sng" algn="ctr">
                      <a:solidFill>
                        <a:srgbClr val="000000"/>
                      </a:solidFill>
                      <a:prstDash val="solid"/>
                      <a:round/>
                      <a:headEnd type="none" w="med" len="med"/>
                      <a:tailEnd type="none" w="med" len="med"/>
                    </a:lnL>
                    <a:lnR w="13680" cap="flat" cmpd="sng" algn="ctr">
                      <a:solidFill>
                        <a:srgbClr val="000000"/>
                      </a:solidFill>
                      <a:prstDash val="solid"/>
                      <a:round/>
                      <a:headEnd type="none" w="med" len="med"/>
                      <a:tailEnd type="none" w="med" len="med"/>
                    </a:lnR>
                    <a:lnT w="1368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EAEAEA"/>
                    </a:solidFill>
                  </a:tcPr>
                </a:tc>
              </a:tr>
              <a:tr h="2247900">
                <a:tc>
                  <a:txBody>
                    <a:bodyPr/>
                    <a:lstStyle/>
                    <a:p>
                      <a:pPr marL="0" marR="0" lvl="0" indent="0" algn="l"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FFFFFF"/>
                          </a:solidFill>
                          <a:effectLst/>
                          <a:latin typeface="Arial" charset="0"/>
                          <a:ea typeface="ＭＳ Ｐゴシック" charset="0"/>
                          <a:cs typeface="Arial" charset="0"/>
                        </a:rPr>
                        <a:t>Aktivierungs- und Störkurve</a:t>
                      </a:r>
                      <a:r>
                        <a:rPr kumimoji="0" lang="en-US" sz="2000" b="1" i="0" u="none" strike="noStrike" cap="none" normalizeH="0" baseline="0">
                          <a:ln>
                            <a:noFill/>
                          </a:ln>
                          <a:solidFill>
                            <a:srgbClr val="FFFFFF"/>
                          </a:solidFill>
                          <a:effectLst/>
                          <a:latin typeface="Arial" charset="0"/>
                          <a:ea typeface="ＭＳ Ｐゴシック" charset="0"/>
                          <a:cs typeface="Arial" charset="0"/>
                        </a:rPr>
                        <a:t> </a:t>
                      </a:r>
                      <a:r>
                        <a:rPr kumimoji="0" lang="de-DE" sz="2000" b="1" i="0" u="none" strike="noStrike" cap="none" normalizeH="0" baseline="0">
                          <a:ln>
                            <a:noFill/>
                          </a:ln>
                          <a:solidFill>
                            <a:srgbClr val="FFFFFF"/>
                          </a:solidFill>
                          <a:effectLst/>
                          <a:latin typeface="Arial" charset="0"/>
                          <a:ea typeface="ＭＳ Ｐゴシック" charset="0"/>
                          <a:cs typeface="Arial" charset="0"/>
                        </a:rPr>
                        <a:t>berücksichtigen</a:t>
                      </a:r>
                    </a:p>
                  </a:txBody>
                  <a:tcPr marL="90000" marR="90000" marT="161640" marB="46800" horzOverflow="overflow">
                    <a:lnL w="1368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13680" cap="flat" cmpd="sng" algn="ctr">
                      <a:solidFill>
                        <a:srgbClr val="000000"/>
                      </a:solidFill>
                      <a:prstDash val="solid"/>
                      <a:round/>
                      <a:headEnd type="none" w="med" len="med"/>
                      <a:tailEnd type="none" w="med" len="med"/>
                    </a:lnB>
                    <a:lnTlToBr>
                      <a:noFill/>
                    </a:lnTlToBr>
                    <a:lnBlToTr>
                      <a:noFill/>
                    </a:lnBlToTr>
                    <a:solidFill>
                      <a:srgbClr val="848DB2"/>
                    </a:solidFill>
                  </a:tcPr>
                </a:tc>
                <a:tc>
                  <a:txBody>
                    <a:bodyPr/>
                    <a:lstStyle/>
                    <a:p>
                      <a:pPr marL="0" marR="0" lvl="0" indent="0" algn="l" defTabSz="449263" rtl="0" eaLnBrk="0" fontAlgn="base" latinLnBrk="0" hangingPunct="0">
                        <a:lnSpc>
                          <a:spcPct val="93000"/>
                        </a:lnSpc>
                        <a:spcBef>
                          <a:spcPct val="0"/>
                        </a:spcBef>
                        <a:spcAft>
                          <a:spcPct val="0"/>
                        </a:spcAft>
                        <a:buClr>
                          <a:srgbClr val="000000"/>
                        </a:buClr>
                        <a:buSzPct val="90000"/>
                        <a:buFont typeface="Wingdings" charset="0"/>
                        <a:buChar char=""/>
                        <a:tabLst>
                          <a:tab pos="284163"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0" i="0" u="none" strike="noStrike" cap="none" normalizeH="0" baseline="0">
                          <a:ln>
                            <a:noFill/>
                          </a:ln>
                          <a:solidFill>
                            <a:srgbClr val="000000"/>
                          </a:solidFill>
                          <a:effectLst/>
                          <a:latin typeface="Arial" charset="0"/>
                          <a:ea typeface="ＭＳ Ｐゴシック" charset="0"/>
                          <a:cs typeface="Times New Roman" charset="0"/>
                        </a:rPr>
                        <a:t> 	Beides für die eigene Situation 		erheben (Selbsttäuschungen 	vermeiden)</a:t>
                      </a:r>
                    </a:p>
                    <a:p>
                      <a:pPr marL="0" marR="0" lvl="0" indent="0" algn="l" defTabSz="449263" rtl="0" eaLnBrk="0" fontAlgn="base" latinLnBrk="0" hangingPunct="0">
                        <a:lnSpc>
                          <a:spcPct val="93000"/>
                        </a:lnSpc>
                        <a:spcBef>
                          <a:spcPts val="625"/>
                        </a:spcBef>
                        <a:spcAft>
                          <a:spcPct val="0"/>
                        </a:spcAft>
                        <a:buClr>
                          <a:srgbClr val="000000"/>
                        </a:buClr>
                        <a:buSzPct val="90000"/>
                        <a:buFont typeface="Wingdings" charset="0"/>
                        <a:buChar char=""/>
                        <a:tabLst>
                          <a:tab pos="284163"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0" i="0" u="none" strike="noStrike" cap="none" normalizeH="0" baseline="0">
                          <a:ln>
                            <a:noFill/>
                          </a:ln>
                          <a:solidFill>
                            <a:srgbClr val="000000"/>
                          </a:solidFill>
                          <a:effectLst/>
                          <a:latin typeface="Arial" charset="0"/>
                          <a:ea typeface="ＭＳ Ｐゴシック" charset="0"/>
                          <a:cs typeface="Times New Roman" charset="0"/>
                        </a:rPr>
                        <a:t> 	Aufgaben (Art und Priorität) entsprechend</a:t>
                      </a:r>
                      <a:br>
                        <a:rPr kumimoji="0" lang="de-DE" sz="2000" b="0" i="0" u="none" strike="noStrike" cap="none" normalizeH="0" baseline="0">
                          <a:ln>
                            <a:noFill/>
                          </a:ln>
                          <a:solidFill>
                            <a:srgbClr val="000000"/>
                          </a:solidFill>
                          <a:effectLst/>
                          <a:latin typeface="Arial" charset="0"/>
                          <a:ea typeface="ＭＳ Ｐゴシック" charset="0"/>
                          <a:cs typeface="Times New Roman" charset="0"/>
                        </a:rPr>
                      </a:br>
                      <a:r>
                        <a:rPr kumimoji="0" lang="de-DE" sz="2000" b="0" i="0" u="none" strike="noStrike" cap="none" normalizeH="0" baseline="0">
                          <a:ln>
                            <a:noFill/>
                          </a:ln>
                          <a:solidFill>
                            <a:srgbClr val="000000"/>
                          </a:solidFill>
                          <a:effectLst/>
                          <a:latin typeface="Arial" charset="0"/>
                          <a:ea typeface="ＭＳ Ｐゴシック" charset="0"/>
                          <a:cs typeface="Times New Roman" charset="0"/>
                        </a:rPr>
                        <a:t>    auswählen</a:t>
                      </a:r>
                    </a:p>
                    <a:p>
                      <a:pPr marL="0" marR="0" lvl="0" indent="0" algn="l" defTabSz="449263" rtl="0" eaLnBrk="0" fontAlgn="base" latinLnBrk="0" hangingPunct="0">
                        <a:lnSpc>
                          <a:spcPct val="93000"/>
                        </a:lnSpc>
                        <a:spcBef>
                          <a:spcPts val="625"/>
                        </a:spcBef>
                        <a:spcAft>
                          <a:spcPct val="0"/>
                        </a:spcAft>
                        <a:buClr>
                          <a:srgbClr val="000000"/>
                        </a:buClr>
                        <a:buSzPct val="90000"/>
                        <a:buFont typeface="Wingdings" charset="0"/>
                        <a:buChar char=""/>
                        <a:tabLst>
                          <a:tab pos="284163"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0" i="0" u="none" strike="noStrike" cap="none" normalizeH="0" baseline="0">
                          <a:ln>
                            <a:noFill/>
                          </a:ln>
                          <a:solidFill>
                            <a:srgbClr val="000000"/>
                          </a:solidFill>
                          <a:effectLst/>
                          <a:latin typeface="Arial" charset="0"/>
                          <a:ea typeface="ＭＳ Ｐゴシック" charset="0"/>
                          <a:cs typeface="Times New Roman" charset="0"/>
                        </a:rPr>
                        <a:t> 	Arbeits- und Pausenzeiten bestimmen</a:t>
                      </a:r>
                      <a:br>
                        <a:rPr kumimoji="0" lang="de-DE" sz="2000" b="0" i="0" u="none" strike="noStrike" cap="none" normalizeH="0" baseline="0">
                          <a:ln>
                            <a:noFill/>
                          </a:ln>
                          <a:solidFill>
                            <a:srgbClr val="000000"/>
                          </a:solidFill>
                          <a:effectLst/>
                          <a:latin typeface="Arial" charset="0"/>
                          <a:ea typeface="ＭＳ Ｐゴシック" charset="0"/>
                          <a:cs typeface="Times New Roman" charset="0"/>
                        </a:rPr>
                      </a:br>
                      <a:r>
                        <a:rPr kumimoji="0" lang="de-DE" sz="2000" b="0" i="0" u="none" strike="noStrike" cap="none" normalizeH="0" baseline="0">
                          <a:ln>
                            <a:noFill/>
                          </a:ln>
                          <a:solidFill>
                            <a:srgbClr val="000000"/>
                          </a:solidFill>
                          <a:effectLst/>
                          <a:latin typeface="Arial" charset="0"/>
                          <a:ea typeface="ＭＳ Ｐゴシック" charset="0"/>
                          <a:cs typeface="Times New Roman" charset="0"/>
                        </a:rPr>
                        <a:t>    und einhalten</a:t>
                      </a:r>
                    </a:p>
                  </a:txBody>
                  <a:tcPr marL="90000" marR="90000" marT="161640" marB="115200" horzOverflow="overflow">
                    <a:lnL w="5760" cap="flat" cmpd="sng" algn="ctr">
                      <a:solidFill>
                        <a:srgbClr val="000000"/>
                      </a:solidFill>
                      <a:prstDash val="solid"/>
                      <a:round/>
                      <a:headEnd type="none" w="med" len="med"/>
                      <a:tailEnd type="none" w="med" len="med"/>
                    </a:lnL>
                    <a:lnR w="1368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13680" cap="flat" cmpd="sng" algn="ctr">
                      <a:solidFill>
                        <a:srgbClr val="000000"/>
                      </a:solidFill>
                      <a:prstDash val="solid"/>
                      <a:round/>
                      <a:headEnd type="none" w="med" len="med"/>
                      <a:tailEnd type="none" w="med" len="med"/>
                    </a:lnB>
                    <a:lnTlToBr>
                      <a:noFill/>
                    </a:lnTlToBr>
                    <a:lnBlToTr>
                      <a:noFill/>
                    </a:lnBlToTr>
                    <a:solidFill>
                      <a:srgbClr val="EAEAEA"/>
                    </a:solidFill>
                  </a:tcPr>
                </a:tc>
              </a:tr>
            </a:tbl>
          </a:graphicData>
        </a:graphic>
      </p:graphicFrame>
      <p:sp>
        <p:nvSpPr>
          <p:cNvPr id="33810" name="Rectangle 18"/>
          <p:cNvSpPr>
            <a:spLocks noChangeArrowheads="1"/>
          </p:cNvSpPr>
          <p:nvPr/>
        </p:nvSpPr>
        <p:spPr bwMode="auto">
          <a:xfrm>
            <a:off x="395288" y="881063"/>
            <a:ext cx="8299450" cy="603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nchor="ctr"/>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2800" b="1">
                <a:solidFill>
                  <a:srgbClr val="9A2117"/>
                </a:solidFill>
                <a:latin typeface="Arial" charset="0"/>
              </a:rPr>
              <a:t>Sich motivieren – Grundlegende Prinzipien II</a:t>
            </a:r>
          </a:p>
        </p:txBody>
      </p:sp>
      <p:sp>
        <p:nvSpPr>
          <p:cNvPr id="33811" name="Text Box 19"/>
          <p:cNvSpPr txBox="1">
            <a:spLocks noChangeArrowheads="1"/>
          </p:cNvSpPr>
          <p:nvPr/>
        </p:nvSpPr>
        <p:spPr bwMode="auto">
          <a:xfrm>
            <a:off x="6500813" y="0"/>
            <a:ext cx="2606675" cy="398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r">
              <a:buClrTx/>
              <a:buFontTx/>
              <a:buNone/>
            </a:pPr>
            <a:r>
              <a:rPr lang="de-DE" sz="2000" b="1">
                <a:solidFill>
                  <a:srgbClr val="FFFFFF"/>
                </a:solidFill>
                <a:latin typeface="Arial" charset="0"/>
              </a:rPr>
              <a:t>IV. Selbstmotivation</a:t>
            </a:r>
          </a:p>
        </p:txBody>
      </p:sp>
      <p:sp>
        <p:nvSpPr>
          <p:cNvPr id="33812" name="Text Box 20"/>
          <p:cNvSpPr txBox="1">
            <a:spLocks noChangeArrowheads="1"/>
          </p:cNvSpPr>
          <p:nvPr/>
        </p:nvSpPr>
        <p:spPr bwMode="auto">
          <a:xfrm>
            <a:off x="7859713" y="304800"/>
            <a:ext cx="1244600" cy="398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r">
              <a:buClrTx/>
              <a:buFontTx/>
              <a:buNone/>
            </a:pPr>
            <a:r>
              <a:rPr lang="de-DE" sz="2000">
                <a:solidFill>
                  <a:srgbClr val="FFFFFF"/>
                </a:solidFill>
                <a:latin typeface="Arial" charset="0"/>
              </a:rPr>
              <a:t>Überblick</a:t>
            </a:r>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1"/>
          <p:cNvSpPr>
            <a:spLocks noGrp="1" noChangeArrowheads="1"/>
          </p:cNvSpPr>
          <p:nvPr>
            <p:ph type="title" idx="4294967295"/>
          </p:nvPr>
        </p:nvSpPr>
        <p:spPr>
          <a:xfrm>
            <a:off x="304800" y="211138"/>
            <a:ext cx="7721600" cy="292100"/>
          </a:xfrm>
          <a:ln/>
        </p:spPr>
        <p:txBody>
          <a:bodyPr lIns="90000" tIns="46800" rIns="90000" bIns="46800" anchor="t"/>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1300"/>
              <a:t>Literaturverzeichnis</a:t>
            </a:r>
          </a:p>
        </p:txBody>
      </p:sp>
      <p:sp>
        <p:nvSpPr>
          <p:cNvPr id="38914" name="Text Box 2"/>
          <p:cNvSpPr txBox="1">
            <a:spLocks noChangeArrowheads="1"/>
          </p:cNvSpPr>
          <p:nvPr/>
        </p:nvSpPr>
        <p:spPr bwMode="auto">
          <a:xfrm>
            <a:off x="7640638" y="-1588"/>
            <a:ext cx="1468437" cy="398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r">
              <a:buClrTx/>
              <a:buFontTx/>
              <a:buNone/>
            </a:pPr>
            <a:r>
              <a:rPr lang="de-DE" sz="2000" b="1">
                <a:solidFill>
                  <a:srgbClr val="FFFFFF"/>
                </a:solidFill>
                <a:latin typeface="Arial" charset="0"/>
              </a:rPr>
              <a:t>Abschluss</a:t>
            </a:r>
          </a:p>
        </p:txBody>
      </p:sp>
      <p:sp>
        <p:nvSpPr>
          <p:cNvPr id="38915" name="Rectangle 3"/>
          <p:cNvSpPr>
            <a:spLocks noGrp="1" noChangeArrowheads="1"/>
          </p:cNvSpPr>
          <p:nvPr>
            <p:ph type="body" idx="4294967295"/>
          </p:nvPr>
        </p:nvSpPr>
        <p:spPr>
          <a:xfrm>
            <a:off x="755650" y="1208088"/>
            <a:ext cx="7704138" cy="4943475"/>
          </a:xfrm>
          <a:ln/>
        </p:spPr>
        <p:txBody>
          <a:bodyPr/>
          <a:lstStyle/>
          <a:p>
            <a:pPr indent="-341313">
              <a:buClrTx/>
              <a:buSzPct val="90000"/>
              <a:buFontTx/>
              <a:buNone/>
              <a:tabLst>
                <a:tab pos="912813" algn="l"/>
                <a:tab pos="1827213" algn="l"/>
                <a:tab pos="2741613" algn="l"/>
                <a:tab pos="3656013" algn="l"/>
                <a:tab pos="4570413" algn="l"/>
                <a:tab pos="5484813" algn="l"/>
                <a:tab pos="6399213" algn="l"/>
                <a:tab pos="7313613" algn="l"/>
                <a:tab pos="8228013" algn="l"/>
                <a:tab pos="9142413" algn="l"/>
                <a:tab pos="10056813" algn="l"/>
              </a:tabLst>
            </a:pPr>
            <a:r>
              <a:rPr lang="de-DE">
                <a:solidFill>
                  <a:srgbClr val="000099"/>
                </a:solidFill>
              </a:rPr>
              <a:t>Verwendete Literatur</a:t>
            </a:r>
          </a:p>
          <a:p>
            <a:pPr indent="-341313">
              <a:spcBef>
                <a:spcPts val="400"/>
              </a:spcBef>
              <a:buSzPct val="90000"/>
              <a:buFont typeface="Wingdings" charset="0"/>
              <a:buChar char=""/>
              <a:tabLst>
                <a:tab pos="912813" algn="l"/>
                <a:tab pos="1827213" algn="l"/>
                <a:tab pos="2741613" algn="l"/>
                <a:tab pos="3656013" algn="l"/>
                <a:tab pos="4570413" algn="l"/>
                <a:tab pos="5484813" algn="l"/>
                <a:tab pos="6399213" algn="l"/>
                <a:tab pos="7313613" algn="l"/>
                <a:tab pos="8228013" algn="l"/>
                <a:tab pos="9142413" algn="l"/>
                <a:tab pos="10056813" algn="l"/>
              </a:tabLst>
            </a:pPr>
            <a:r>
              <a:rPr lang="de-DE" sz="1600" b="0"/>
              <a:t>Seiwert, Lothar J. (2003). </a:t>
            </a:r>
            <a:r>
              <a:rPr lang="de-DE" sz="1600" b="0" i="1"/>
              <a:t>Das neue 1x1 des Zeitmanagement.</a:t>
            </a:r>
            <a:r>
              <a:rPr lang="de-DE" sz="1600" b="0"/>
              <a:t> München: Gräfe und Unzer.</a:t>
            </a:r>
          </a:p>
          <a:p>
            <a:pPr indent="-341313">
              <a:spcBef>
                <a:spcPts val="500"/>
              </a:spcBef>
              <a:buClrTx/>
              <a:buSzPct val="90000"/>
              <a:buFontTx/>
              <a:buNone/>
              <a:tabLst>
                <a:tab pos="912813" algn="l"/>
                <a:tab pos="1827213" algn="l"/>
                <a:tab pos="2741613" algn="l"/>
                <a:tab pos="3656013" algn="l"/>
                <a:tab pos="4570413" algn="l"/>
                <a:tab pos="5484813" algn="l"/>
                <a:tab pos="6399213" algn="l"/>
                <a:tab pos="7313613" algn="l"/>
                <a:tab pos="8228013" algn="l"/>
                <a:tab pos="9142413" algn="l"/>
                <a:tab pos="10056813" algn="l"/>
              </a:tabLst>
            </a:pPr>
            <a:endParaRPr lang="de-DE" sz="2000"/>
          </a:p>
          <a:p>
            <a:pPr indent="-341313">
              <a:buClrTx/>
              <a:buSzPct val="90000"/>
              <a:buFontTx/>
              <a:buNone/>
              <a:tabLst>
                <a:tab pos="912813" algn="l"/>
                <a:tab pos="1827213" algn="l"/>
                <a:tab pos="2741613" algn="l"/>
                <a:tab pos="3656013" algn="l"/>
                <a:tab pos="4570413" algn="l"/>
                <a:tab pos="5484813" algn="l"/>
                <a:tab pos="6399213" algn="l"/>
                <a:tab pos="7313613" algn="l"/>
                <a:tab pos="8228013" algn="l"/>
                <a:tab pos="9142413" algn="l"/>
                <a:tab pos="10056813" algn="l"/>
              </a:tabLst>
            </a:pPr>
            <a:r>
              <a:rPr lang="de-DE">
                <a:solidFill>
                  <a:srgbClr val="000099"/>
                </a:solidFill>
              </a:rPr>
              <a:t>Weiterführende Literatur</a:t>
            </a:r>
          </a:p>
          <a:p>
            <a:pPr indent="-341313">
              <a:spcBef>
                <a:spcPts val="400"/>
              </a:spcBef>
              <a:buSzPct val="90000"/>
              <a:buFont typeface="Wingdings" charset="0"/>
              <a:buChar char=""/>
              <a:tabLst>
                <a:tab pos="912813" algn="l"/>
                <a:tab pos="1827213" algn="l"/>
                <a:tab pos="2741613" algn="l"/>
                <a:tab pos="3656013" algn="l"/>
                <a:tab pos="4570413" algn="l"/>
                <a:tab pos="5484813" algn="l"/>
                <a:tab pos="6399213" algn="l"/>
                <a:tab pos="7313613" algn="l"/>
                <a:tab pos="8228013" algn="l"/>
                <a:tab pos="9142413" algn="l"/>
                <a:tab pos="10056813" algn="l"/>
              </a:tabLst>
            </a:pPr>
            <a:r>
              <a:rPr lang="de-DE" sz="1600" b="0"/>
              <a:t>Grün, Anselm (2003). </a:t>
            </a:r>
            <a:r>
              <a:rPr lang="de-DE" sz="1600" b="0" i="1"/>
              <a:t>Im Zeitmaß der Mönche. Vom Umgang mit einem wertvollen Gut.</a:t>
            </a:r>
            <a:r>
              <a:rPr lang="de-DE" sz="1600" b="0"/>
              <a:t> Freiburg: Herder.</a:t>
            </a:r>
          </a:p>
          <a:p>
            <a:pPr indent="-341313">
              <a:spcBef>
                <a:spcPts val="400"/>
              </a:spcBef>
              <a:buSzPct val="90000"/>
              <a:buFont typeface="Wingdings" charset="0"/>
              <a:buChar char=""/>
              <a:tabLst>
                <a:tab pos="912813" algn="l"/>
                <a:tab pos="1827213" algn="l"/>
                <a:tab pos="2741613" algn="l"/>
                <a:tab pos="3656013" algn="l"/>
                <a:tab pos="4570413" algn="l"/>
                <a:tab pos="5484813" algn="l"/>
                <a:tab pos="6399213" algn="l"/>
                <a:tab pos="7313613" algn="l"/>
                <a:tab pos="8228013" algn="l"/>
                <a:tab pos="9142413" algn="l"/>
                <a:tab pos="10056813" algn="l"/>
              </a:tabLst>
            </a:pPr>
            <a:r>
              <a:rPr lang="de-DE" sz="1600" b="0"/>
              <a:t>Heintel, Peter (2000). </a:t>
            </a:r>
            <a:r>
              <a:rPr lang="de-DE" sz="1600" b="0" i="1"/>
              <a:t>Innehalten. Gegen die Beschleunigung – für eine andere Zeitkultur.</a:t>
            </a:r>
            <a:r>
              <a:rPr lang="de-DE" sz="1600" b="0"/>
              <a:t> Freiburg: Herder </a:t>
            </a:r>
          </a:p>
          <a:p>
            <a:pPr indent="-341313">
              <a:spcBef>
                <a:spcPts val="400"/>
              </a:spcBef>
              <a:buSzPct val="90000"/>
              <a:buFont typeface="Wingdings" charset="0"/>
              <a:buChar char=""/>
              <a:tabLst>
                <a:tab pos="912813" algn="l"/>
                <a:tab pos="1827213" algn="l"/>
                <a:tab pos="2741613" algn="l"/>
                <a:tab pos="3656013" algn="l"/>
                <a:tab pos="4570413" algn="l"/>
                <a:tab pos="5484813" algn="l"/>
                <a:tab pos="6399213" algn="l"/>
                <a:tab pos="7313613" algn="l"/>
                <a:tab pos="8228013" algn="l"/>
                <a:tab pos="9142413" algn="l"/>
                <a:tab pos="10056813" algn="l"/>
              </a:tabLst>
            </a:pPr>
            <a:r>
              <a:rPr lang="de-DE" sz="1600" b="0"/>
              <a:t>Ravensburger Spiele. </a:t>
            </a:r>
            <a:r>
              <a:rPr lang="de-DE" sz="1600" b="0" i="1"/>
              <a:t>Chronos</a:t>
            </a:r>
          </a:p>
          <a:p>
            <a:pPr indent="-341313">
              <a:spcBef>
                <a:spcPts val="400"/>
              </a:spcBef>
              <a:buSzPct val="90000"/>
              <a:buFont typeface="Wingdings" charset="0"/>
              <a:buNone/>
              <a:tabLst>
                <a:tab pos="912813" algn="l"/>
                <a:tab pos="1827213" algn="l"/>
                <a:tab pos="2741613" algn="l"/>
                <a:tab pos="3656013" algn="l"/>
                <a:tab pos="4570413" algn="l"/>
                <a:tab pos="5484813" algn="l"/>
                <a:tab pos="6399213" algn="l"/>
                <a:tab pos="7313613" algn="l"/>
                <a:tab pos="8228013" algn="l"/>
                <a:tab pos="9142413" algn="l"/>
                <a:tab pos="10056813" algn="l"/>
              </a:tabLst>
            </a:pPr>
            <a:endParaRPr lang="de-DE" sz="1600" b="0"/>
          </a:p>
          <a:p>
            <a:pPr indent="-341313">
              <a:spcBef>
                <a:spcPts val="500"/>
              </a:spcBef>
              <a:buSzPct val="90000"/>
              <a:buFont typeface="Wingdings" charset="0"/>
              <a:buNone/>
              <a:tabLst>
                <a:tab pos="912813" algn="l"/>
                <a:tab pos="1827213" algn="l"/>
                <a:tab pos="2741613" algn="l"/>
                <a:tab pos="3656013" algn="l"/>
                <a:tab pos="4570413" algn="l"/>
                <a:tab pos="5484813" algn="l"/>
                <a:tab pos="6399213" algn="l"/>
                <a:tab pos="7313613" algn="l"/>
                <a:tab pos="8228013" algn="l"/>
                <a:tab pos="9142413" algn="l"/>
                <a:tab pos="10056813" algn="l"/>
              </a:tabLst>
            </a:pPr>
            <a:endParaRPr lang="de-DE" sz="2000" b="0"/>
          </a:p>
          <a:p>
            <a:pPr indent="-341313">
              <a:spcBef>
                <a:spcPts val="500"/>
              </a:spcBef>
              <a:buSzPct val="90000"/>
              <a:buFont typeface="Wingdings" charset="0"/>
              <a:buNone/>
              <a:tabLst>
                <a:tab pos="912813" algn="l"/>
                <a:tab pos="1827213" algn="l"/>
                <a:tab pos="2741613" algn="l"/>
                <a:tab pos="3656013" algn="l"/>
                <a:tab pos="4570413" algn="l"/>
                <a:tab pos="5484813" algn="l"/>
                <a:tab pos="6399213" algn="l"/>
                <a:tab pos="7313613" algn="l"/>
                <a:tab pos="8228013" algn="l"/>
                <a:tab pos="9142413" algn="l"/>
                <a:tab pos="10056813" algn="l"/>
              </a:tabLst>
            </a:pPr>
            <a:endParaRPr lang="de-DE" sz="2000" b="0"/>
          </a:p>
          <a:p>
            <a:pPr indent="-341313">
              <a:spcBef>
                <a:spcPts val="500"/>
              </a:spcBef>
              <a:buSzPct val="90000"/>
              <a:buFont typeface="Wingdings" charset="0"/>
              <a:buNone/>
              <a:tabLst>
                <a:tab pos="912813" algn="l"/>
                <a:tab pos="1827213" algn="l"/>
                <a:tab pos="2741613" algn="l"/>
                <a:tab pos="3656013" algn="l"/>
                <a:tab pos="4570413" algn="l"/>
                <a:tab pos="5484813" algn="l"/>
                <a:tab pos="6399213" algn="l"/>
                <a:tab pos="7313613" algn="l"/>
                <a:tab pos="8228013" algn="l"/>
                <a:tab pos="9142413" algn="l"/>
                <a:tab pos="10056813" algn="l"/>
              </a:tabLst>
            </a:pPr>
            <a:endParaRPr lang="de-DE" sz="2000" b="0"/>
          </a:p>
          <a:p>
            <a:pPr indent="-341313">
              <a:spcBef>
                <a:spcPts val="500"/>
              </a:spcBef>
              <a:buClrTx/>
              <a:buSzPct val="90000"/>
              <a:buFontTx/>
              <a:buNone/>
              <a:tabLst>
                <a:tab pos="912813" algn="l"/>
                <a:tab pos="1827213" algn="l"/>
                <a:tab pos="2741613" algn="l"/>
                <a:tab pos="3656013" algn="l"/>
                <a:tab pos="4570413" algn="l"/>
                <a:tab pos="5484813" algn="l"/>
                <a:tab pos="6399213" algn="l"/>
                <a:tab pos="7313613" algn="l"/>
                <a:tab pos="8228013" algn="l"/>
                <a:tab pos="9142413" algn="l"/>
                <a:tab pos="10056813" algn="l"/>
              </a:tabLst>
            </a:pPr>
            <a:endParaRPr lang="de-DE" sz="2000" b="0"/>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1"/>
          <p:cNvSpPr>
            <a:spLocks noChangeArrowheads="1"/>
          </p:cNvSpPr>
          <p:nvPr/>
        </p:nvSpPr>
        <p:spPr bwMode="auto">
          <a:xfrm>
            <a:off x="3276600" y="3067050"/>
            <a:ext cx="2520950" cy="1512888"/>
          </a:xfrm>
          <a:prstGeom prst="rect">
            <a:avLst/>
          </a:prstGeom>
          <a:solidFill>
            <a:srgbClr val="EAEAEA"/>
          </a:solidFill>
          <a:ln w="9360">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
        <p:nvSpPr>
          <p:cNvPr id="6146" name="Rectangle 2"/>
          <p:cNvSpPr>
            <a:spLocks noChangeArrowheads="1"/>
          </p:cNvSpPr>
          <p:nvPr/>
        </p:nvSpPr>
        <p:spPr bwMode="auto">
          <a:xfrm>
            <a:off x="6084888" y="2924175"/>
            <a:ext cx="2520950" cy="1657350"/>
          </a:xfrm>
          <a:prstGeom prst="rect">
            <a:avLst/>
          </a:prstGeom>
          <a:solidFill>
            <a:srgbClr val="EAEAEA"/>
          </a:solidFill>
          <a:ln w="9360">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
        <p:nvSpPr>
          <p:cNvPr id="6147" name="Rectangle 3"/>
          <p:cNvSpPr>
            <a:spLocks noChangeArrowheads="1"/>
          </p:cNvSpPr>
          <p:nvPr/>
        </p:nvSpPr>
        <p:spPr bwMode="auto">
          <a:xfrm>
            <a:off x="3276600" y="1987550"/>
            <a:ext cx="2520950" cy="1081088"/>
          </a:xfrm>
          <a:prstGeom prst="rect">
            <a:avLst/>
          </a:prstGeom>
          <a:solidFill>
            <a:srgbClr val="848DB2"/>
          </a:solidFill>
          <a:ln w="9360">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
        <p:nvSpPr>
          <p:cNvPr id="6148" name="Rectangle 4"/>
          <p:cNvSpPr>
            <a:spLocks noChangeArrowheads="1"/>
          </p:cNvSpPr>
          <p:nvPr/>
        </p:nvSpPr>
        <p:spPr bwMode="auto">
          <a:xfrm>
            <a:off x="6086475" y="1987550"/>
            <a:ext cx="2520950" cy="1081088"/>
          </a:xfrm>
          <a:prstGeom prst="rect">
            <a:avLst/>
          </a:prstGeom>
          <a:solidFill>
            <a:srgbClr val="848DB2"/>
          </a:solidFill>
          <a:ln w="9360">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
        <p:nvSpPr>
          <p:cNvPr id="6149" name="Rectangle 5"/>
          <p:cNvSpPr>
            <a:spLocks noChangeArrowheads="1"/>
          </p:cNvSpPr>
          <p:nvPr/>
        </p:nvSpPr>
        <p:spPr bwMode="auto">
          <a:xfrm>
            <a:off x="539750" y="3068638"/>
            <a:ext cx="2520950" cy="1511300"/>
          </a:xfrm>
          <a:prstGeom prst="rect">
            <a:avLst/>
          </a:prstGeom>
          <a:solidFill>
            <a:srgbClr val="EAEAEA"/>
          </a:solidFill>
          <a:ln w="9360">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
        <p:nvSpPr>
          <p:cNvPr id="6150" name="Rectangle 6"/>
          <p:cNvSpPr>
            <a:spLocks noChangeArrowheads="1"/>
          </p:cNvSpPr>
          <p:nvPr/>
        </p:nvSpPr>
        <p:spPr bwMode="auto">
          <a:xfrm>
            <a:off x="539750" y="1987550"/>
            <a:ext cx="2520950" cy="1081088"/>
          </a:xfrm>
          <a:prstGeom prst="rect">
            <a:avLst/>
          </a:prstGeom>
          <a:solidFill>
            <a:srgbClr val="848DB2"/>
          </a:solidFill>
          <a:ln w="9360">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
        <p:nvSpPr>
          <p:cNvPr id="6151" name="Text Box 7"/>
          <p:cNvSpPr txBox="1">
            <a:spLocks noChangeArrowheads="1"/>
          </p:cNvSpPr>
          <p:nvPr/>
        </p:nvSpPr>
        <p:spPr bwMode="auto">
          <a:xfrm>
            <a:off x="395288" y="898525"/>
            <a:ext cx="8353425" cy="9477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ctr">
              <a:spcBef>
                <a:spcPts val="1750"/>
              </a:spcBef>
              <a:buClrTx/>
              <a:buFontTx/>
              <a:buNone/>
            </a:pPr>
            <a:r>
              <a:rPr lang="de-DE" sz="2800" b="1">
                <a:solidFill>
                  <a:srgbClr val="A60000"/>
                </a:solidFill>
                <a:latin typeface="Arial" charset="0"/>
              </a:rPr>
              <a:t>Landkarte „Zeitmanagement“ –</a:t>
            </a:r>
            <a:br>
              <a:rPr lang="de-DE" sz="2800" b="1">
                <a:solidFill>
                  <a:srgbClr val="A60000"/>
                </a:solidFill>
                <a:latin typeface="Arial" charset="0"/>
              </a:rPr>
            </a:br>
            <a:r>
              <a:rPr lang="de-DE" sz="2800" b="1">
                <a:solidFill>
                  <a:srgbClr val="A60000"/>
                </a:solidFill>
                <a:latin typeface="Arial" charset="0"/>
              </a:rPr>
              <a:t>wie die drei Teilaufgaben zusammenhängen</a:t>
            </a:r>
          </a:p>
        </p:txBody>
      </p:sp>
      <p:sp>
        <p:nvSpPr>
          <p:cNvPr id="6152" name="Text Box 8"/>
          <p:cNvSpPr txBox="1">
            <a:spLocks noChangeArrowheads="1"/>
          </p:cNvSpPr>
          <p:nvPr/>
        </p:nvSpPr>
        <p:spPr bwMode="auto">
          <a:xfrm>
            <a:off x="465138" y="4960938"/>
            <a:ext cx="2593975" cy="1190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ctr">
              <a:spcBef>
                <a:spcPts val="1125"/>
              </a:spcBef>
              <a:buClrTx/>
              <a:buFontTx/>
              <a:buNone/>
            </a:pPr>
            <a:r>
              <a:rPr lang="de-DE" sz="1800">
                <a:solidFill>
                  <a:srgbClr val="000099"/>
                </a:solidFill>
                <a:latin typeface="Arial" charset="0"/>
              </a:rPr>
              <a:t>Der Ausgleich zwischen meinen ver-schiedenen Aktivitäten muss stimmen.</a:t>
            </a:r>
          </a:p>
        </p:txBody>
      </p:sp>
      <p:sp>
        <p:nvSpPr>
          <p:cNvPr id="6153" name="Text Box 9"/>
          <p:cNvSpPr txBox="1">
            <a:spLocks noChangeArrowheads="1"/>
          </p:cNvSpPr>
          <p:nvPr/>
        </p:nvSpPr>
        <p:spPr bwMode="auto">
          <a:xfrm>
            <a:off x="3621088" y="4986338"/>
            <a:ext cx="2103437" cy="1190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ctr">
              <a:spcBef>
                <a:spcPts val="1125"/>
              </a:spcBef>
              <a:buClrTx/>
              <a:buFontTx/>
              <a:buNone/>
            </a:pPr>
            <a:r>
              <a:rPr lang="de-DE" sz="1800">
                <a:solidFill>
                  <a:srgbClr val="000099"/>
                </a:solidFill>
                <a:latin typeface="Arial" charset="0"/>
              </a:rPr>
              <a:t>Das ist die Voraussetzung, um mich selbst zu motivieren.</a:t>
            </a:r>
          </a:p>
        </p:txBody>
      </p:sp>
      <p:sp>
        <p:nvSpPr>
          <p:cNvPr id="6154" name="Text Box 10"/>
          <p:cNvSpPr txBox="1">
            <a:spLocks noChangeArrowheads="1"/>
          </p:cNvSpPr>
          <p:nvPr/>
        </p:nvSpPr>
        <p:spPr bwMode="auto">
          <a:xfrm>
            <a:off x="6227763" y="4978400"/>
            <a:ext cx="2376487" cy="1190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ctr">
              <a:spcBef>
                <a:spcPts val="1125"/>
              </a:spcBef>
              <a:buClrTx/>
              <a:buFontTx/>
              <a:buNone/>
            </a:pPr>
            <a:r>
              <a:rPr lang="de-DE" sz="1800">
                <a:solidFill>
                  <a:srgbClr val="000099"/>
                </a:solidFill>
                <a:latin typeface="Arial" charset="0"/>
              </a:rPr>
              <a:t>Dann kann ich auch meine Pläne umsetzen und meine Ziele erreichen.</a:t>
            </a:r>
          </a:p>
        </p:txBody>
      </p:sp>
      <p:sp>
        <p:nvSpPr>
          <p:cNvPr id="6155" name="AutoShape 11"/>
          <p:cNvSpPr>
            <a:spLocks noChangeArrowheads="1"/>
          </p:cNvSpPr>
          <p:nvPr/>
        </p:nvSpPr>
        <p:spPr bwMode="auto">
          <a:xfrm>
            <a:off x="3132138" y="5237163"/>
            <a:ext cx="398462" cy="360362"/>
          </a:xfrm>
          <a:prstGeom prst="rightArrow">
            <a:avLst>
              <a:gd name="adj1" fmla="val 50000"/>
              <a:gd name="adj2" fmla="val 27643"/>
            </a:avLst>
          </a:prstGeom>
          <a:solidFill>
            <a:srgbClr val="00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
        <p:nvSpPr>
          <p:cNvPr id="6156" name="Rectangle 12"/>
          <p:cNvSpPr>
            <a:spLocks noChangeArrowheads="1"/>
          </p:cNvSpPr>
          <p:nvPr/>
        </p:nvSpPr>
        <p:spPr bwMode="auto">
          <a:xfrm>
            <a:off x="684213" y="3148013"/>
            <a:ext cx="2305050" cy="1554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1600">
                <a:solidFill>
                  <a:srgbClr val="000000"/>
                </a:solidFill>
                <a:latin typeface="Arial" charset="0"/>
              </a:rPr>
              <a:t>Die persönlich wichti-gen Lebens- und Arbeitsziele erkennen und ausgeglichen realisieren.</a:t>
            </a: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de-DE" sz="1600">
              <a:solidFill>
                <a:srgbClr val="000000"/>
              </a:solidFill>
              <a:latin typeface="Arial" charset="0"/>
            </a:endParaRPr>
          </a:p>
        </p:txBody>
      </p:sp>
      <p:sp>
        <p:nvSpPr>
          <p:cNvPr id="6157" name="Rectangle 13"/>
          <p:cNvSpPr>
            <a:spLocks noChangeArrowheads="1"/>
          </p:cNvSpPr>
          <p:nvPr/>
        </p:nvSpPr>
        <p:spPr bwMode="auto">
          <a:xfrm>
            <a:off x="3422650" y="3094038"/>
            <a:ext cx="2303463"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1600">
                <a:solidFill>
                  <a:srgbClr val="000000"/>
                </a:solidFill>
                <a:latin typeface="Arial" charset="0"/>
              </a:rPr>
              <a:t>Die eigene Leistungs-bereitschaft herstellen und sich zum ziel-gerichteten Handeln bringen.</a:t>
            </a:r>
          </a:p>
        </p:txBody>
      </p:sp>
      <p:sp>
        <p:nvSpPr>
          <p:cNvPr id="6158" name="Rectangle 14"/>
          <p:cNvSpPr>
            <a:spLocks noChangeArrowheads="1"/>
          </p:cNvSpPr>
          <p:nvPr/>
        </p:nvSpPr>
        <p:spPr bwMode="auto">
          <a:xfrm>
            <a:off x="6084888" y="3213100"/>
            <a:ext cx="2520950" cy="1066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1600">
                <a:solidFill>
                  <a:srgbClr val="000000"/>
                </a:solidFill>
                <a:latin typeface="Arial" charset="0"/>
              </a:rPr>
              <a:t>Anstehende Projekte und Aufgaben termingerecht planen und erledigen.</a:t>
            </a:r>
            <a:br>
              <a:rPr lang="de-DE" sz="1600">
                <a:solidFill>
                  <a:srgbClr val="000000"/>
                </a:solidFill>
                <a:latin typeface="Arial" charset="0"/>
              </a:rPr>
            </a:br>
            <a:endParaRPr lang="de-DE" sz="1600">
              <a:solidFill>
                <a:srgbClr val="000000"/>
              </a:solidFill>
              <a:latin typeface="Arial" charset="0"/>
            </a:endParaRPr>
          </a:p>
        </p:txBody>
      </p:sp>
      <p:sp>
        <p:nvSpPr>
          <p:cNvPr id="6159" name="Rectangle 15"/>
          <p:cNvSpPr>
            <a:spLocks noChangeArrowheads="1"/>
          </p:cNvSpPr>
          <p:nvPr/>
        </p:nvSpPr>
        <p:spPr bwMode="auto">
          <a:xfrm>
            <a:off x="539750" y="4868863"/>
            <a:ext cx="8064500" cy="1439862"/>
          </a:xfrm>
          <a:prstGeom prst="rect">
            <a:avLst/>
          </a:prstGeom>
          <a:noFill/>
          <a:ln w="936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
        <p:nvSpPr>
          <p:cNvPr id="6160" name="Text Box 16"/>
          <p:cNvSpPr txBox="1">
            <a:spLocks noChangeArrowheads="1"/>
          </p:cNvSpPr>
          <p:nvPr/>
        </p:nvSpPr>
        <p:spPr bwMode="auto">
          <a:xfrm>
            <a:off x="7361238" y="0"/>
            <a:ext cx="1747837" cy="398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r">
              <a:buClrTx/>
              <a:buFontTx/>
              <a:buNone/>
            </a:pPr>
            <a:r>
              <a:rPr lang="de-DE" sz="2000" b="1">
                <a:solidFill>
                  <a:srgbClr val="FFFFFF"/>
                </a:solidFill>
                <a:latin typeface="Arial" charset="0"/>
              </a:rPr>
              <a:t>I. Einführung</a:t>
            </a:r>
          </a:p>
        </p:txBody>
      </p:sp>
      <p:sp>
        <p:nvSpPr>
          <p:cNvPr id="6161" name="Text Box 17"/>
          <p:cNvSpPr txBox="1">
            <a:spLocks noChangeArrowheads="1"/>
          </p:cNvSpPr>
          <p:nvPr/>
        </p:nvSpPr>
        <p:spPr bwMode="auto">
          <a:xfrm>
            <a:off x="7859713" y="304800"/>
            <a:ext cx="1244600" cy="398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r">
              <a:buClrTx/>
              <a:buFontTx/>
              <a:buNone/>
            </a:pPr>
            <a:r>
              <a:rPr lang="de-DE" sz="2000">
                <a:solidFill>
                  <a:srgbClr val="FFFFFF"/>
                </a:solidFill>
                <a:latin typeface="Arial" charset="0"/>
              </a:rPr>
              <a:t>Überblick</a:t>
            </a:r>
          </a:p>
        </p:txBody>
      </p:sp>
      <p:sp>
        <p:nvSpPr>
          <p:cNvPr id="6162" name="Rectangle 18"/>
          <p:cNvSpPr>
            <a:spLocks noChangeArrowheads="1"/>
          </p:cNvSpPr>
          <p:nvPr/>
        </p:nvSpPr>
        <p:spPr bwMode="auto">
          <a:xfrm>
            <a:off x="527050" y="2060575"/>
            <a:ext cx="2592388" cy="936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algn="ctr">
              <a:spcBef>
                <a:spcPts val="450"/>
              </a:spcBef>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1800" b="1">
                <a:solidFill>
                  <a:srgbClr val="FFFFFF"/>
                </a:solidFill>
                <a:latin typeface="Arial" charset="0"/>
              </a:rPr>
              <a:t>Work-Life-Balance</a:t>
            </a:r>
            <a:br>
              <a:rPr lang="de-DE" sz="1800" b="1">
                <a:solidFill>
                  <a:srgbClr val="FFFFFF"/>
                </a:solidFill>
                <a:latin typeface="Arial" charset="0"/>
              </a:rPr>
            </a:br>
            <a:r>
              <a:rPr lang="de-DE" sz="1800" b="1">
                <a:solidFill>
                  <a:srgbClr val="FFFFFF"/>
                </a:solidFill>
                <a:latin typeface="Arial" charset="0"/>
              </a:rPr>
              <a:t>(Zeitbalance)</a:t>
            </a:r>
          </a:p>
          <a:p>
            <a:pPr algn="ctr">
              <a:spcBef>
                <a:spcPts val="400"/>
              </a:spcBef>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1600" b="1">
                <a:solidFill>
                  <a:srgbClr val="FFFFFF"/>
                </a:solidFill>
                <a:latin typeface="Wingdings 3" charset="0"/>
              </a:rPr>
              <a:t></a:t>
            </a:r>
            <a:r>
              <a:rPr lang="de-DE" sz="1600" b="1">
                <a:solidFill>
                  <a:srgbClr val="FFFFFF"/>
                </a:solidFill>
                <a:latin typeface="Arial" charset="0"/>
              </a:rPr>
              <a:t> Wochen- Rahmenplan</a:t>
            </a:r>
          </a:p>
        </p:txBody>
      </p:sp>
      <p:sp>
        <p:nvSpPr>
          <p:cNvPr id="6163" name="Rectangle 19"/>
          <p:cNvSpPr>
            <a:spLocks noChangeArrowheads="1"/>
          </p:cNvSpPr>
          <p:nvPr/>
        </p:nvSpPr>
        <p:spPr bwMode="auto">
          <a:xfrm>
            <a:off x="3348038" y="2060575"/>
            <a:ext cx="2376487" cy="917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algn="ctr">
              <a:spcBef>
                <a:spcPts val="400"/>
              </a:spcBef>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1800" b="1">
                <a:solidFill>
                  <a:srgbClr val="FFFFFF"/>
                </a:solidFill>
                <a:latin typeface="Arial" charset="0"/>
              </a:rPr>
              <a:t>Selbstmotivation</a:t>
            </a:r>
            <a:br>
              <a:rPr lang="de-DE" sz="1800" b="1">
                <a:solidFill>
                  <a:srgbClr val="FFFFFF"/>
                </a:solidFill>
                <a:latin typeface="Arial" charset="0"/>
              </a:rPr>
            </a:br>
            <a:r>
              <a:rPr lang="de-DE" sz="1800" b="1">
                <a:solidFill>
                  <a:srgbClr val="FFFFFF"/>
                </a:solidFill>
                <a:latin typeface="Arial" charset="0"/>
              </a:rPr>
              <a:t/>
            </a:r>
            <a:br>
              <a:rPr lang="de-DE" sz="1800" b="1">
                <a:solidFill>
                  <a:srgbClr val="FFFFFF"/>
                </a:solidFill>
                <a:latin typeface="Arial" charset="0"/>
              </a:rPr>
            </a:br>
            <a:r>
              <a:rPr lang="de-DE" sz="1800" b="1">
                <a:solidFill>
                  <a:srgbClr val="FFFFFF"/>
                </a:solidFill>
                <a:latin typeface="Arial" charset="0"/>
              </a:rPr>
              <a:t> </a:t>
            </a:r>
            <a:r>
              <a:rPr lang="de-DE" sz="1600" b="1">
                <a:solidFill>
                  <a:srgbClr val="FFFFFF"/>
                </a:solidFill>
                <a:latin typeface="Wingdings 3" charset="0"/>
              </a:rPr>
              <a:t></a:t>
            </a:r>
            <a:r>
              <a:rPr lang="de-DE" sz="1600" b="1">
                <a:solidFill>
                  <a:srgbClr val="FFFFFF"/>
                </a:solidFill>
                <a:latin typeface="Arial" charset="0"/>
              </a:rPr>
              <a:t> Innere Führung</a:t>
            </a:r>
          </a:p>
        </p:txBody>
      </p:sp>
      <p:sp>
        <p:nvSpPr>
          <p:cNvPr id="6164" name="Rectangle 20"/>
          <p:cNvSpPr>
            <a:spLocks noChangeArrowheads="1"/>
          </p:cNvSpPr>
          <p:nvPr/>
        </p:nvSpPr>
        <p:spPr bwMode="auto">
          <a:xfrm>
            <a:off x="5942013" y="2058988"/>
            <a:ext cx="2736850" cy="917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algn="ctr">
              <a:spcBef>
                <a:spcPts val="400"/>
              </a:spcBef>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1800" b="1">
                <a:solidFill>
                  <a:srgbClr val="FFFFFF"/>
                </a:solidFill>
                <a:latin typeface="Arial" charset="0"/>
              </a:rPr>
              <a:t>Operatives Zeitmanagement</a:t>
            </a:r>
            <a:br>
              <a:rPr lang="de-DE" sz="1800" b="1">
                <a:solidFill>
                  <a:srgbClr val="FFFFFF"/>
                </a:solidFill>
                <a:latin typeface="Arial" charset="0"/>
              </a:rPr>
            </a:br>
            <a:r>
              <a:rPr lang="de-DE" sz="1800" b="1">
                <a:solidFill>
                  <a:srgbClr val="FFFFFF"/>
                </a:solidFill>
                <a:latin typeface="Arial" charset="0"/>
              </a:rPr>
              <a:t> </a:t>
            </a:r>
            <a:r>
              <a:rPr lang="de-DE" sz="1600" b="1">
                <a:solidFill>
                  <a:srgbClr val="FFFFFF"/>
                </a:solidFill>
                <a:latin typeface="Wingdings 3" charset="0"/>
              </a:rPr>
              <a:t></a:t>
            </a:r>
            <a:r>
              <a:rPr lang="de-DE" sz="1600" b="1">
                <a:solidFill>
                  <a:srgbClr val="FFFFFF"/>
                </a:solidFill>
                <a:latin typeface="Arial" charset="0"/>
              </a:rPr>
              <a:t> Aufgabenplanung</a:t>
            </a:r>
          </a:p>
        </p:txBody>
      </p:sp>
      <p:sp>
        <p:nvSpPr>
          <p:cNvPr id="6165" name="AutoShape 21"/>
          <p:cNvSpPr>
            <a:spLocks noChangeArrowheads="1"/>
          </p:cNvSpPr>
          <p:nvPr/>
        </p:nvSpPr>
        <p:spPr bwMode="auto">
          <a:xfrm>
            <a:off x="5795963" y="5229225"/>
            <a:ext cx="398462" cy="360363"/>
          </a:xfrm>
          <a:prstGeom prst="rightArrow">
            <a:avLst>
              <a:gd name="adj1" fmla="val 50000"/>
              <a:gd name="adj2" fmla="val 27643"/>
            </a:avLst>
          </a:prstGeom>
          <a:solidFill>
            <a:srgbClr val="00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
          <p:cNvSpPr>
            <a:spLocks noGrp="1" noChangeArrowheads="1"/>
          </p:cNvSpPr>
          <p:nvPr>
            <p:ph type="title" idx="4294967295"/>
          </p:nvPr>
        </p:nvSpPr>
        <p:spPr>
          <a:xfrm>
            <a:off x="419100" y="2638425"/>
            <a:ext cx="8305800" cy="1312863"/>
          </a:xfrm>
          <a:solidFill>
            <a:srgbClr val="FFFFFF"/>
          </a:solidFill>
          <a:ln/>
        </p:spPr>
        <p:txBody>
          <a:bodyPr lIns="90000" tIns="46800" rIns="90000" bIns="46800" anchor="t"/>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4000">
                <a:solidFill>
                  <a:srgbClr val="A60000"/>
                </a:solidFill>
              </a:rPr>
              <a:t>I. Einführung in den Block</a:t>
            </a:r>
            <a:br>
              <a:rPr lang="de-DE" sz="4000">
                <a:solidFill>
                  <a:srgbClr val="A60000"/>
                </a:solidFill>
              </a:rPr>
            </a:br>
            <a:r>
              <a:rPr lang="de-DE" sz="4000">
                <a:solidFill>
                  <a:srgbClr val="A60000"/>
                </a:solidFill>
              </a:rPr>
              <a:t>„Zeitmanagement“</a:t>
            </a:r>
          </a:p>
        </p:txBody>
      </p:sp>
      <p:sp>
        <p:nvSpPr>
          <p:cNvPr id="7170" name="Text Box 2"/>
          <p:cNvSpPr txBox="1">
            <a:spLocks noChangeArrowheads="1"/>
          </p:cNvSpPr>
          <p:nvPr/>
        </p:nvSpPr>
        <p:spPr bwMode="auto">
          <a:xfrm>
            <a:off x="5549900" y="50800"/>
            <a:ext cx="184150"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1"/>
          <p:cNvSpPr>
            <a:spLocks noChangeArrowheads="1"/>
          </p:cNvSpPr>
          <p:nvPr/>
        </p:nvSpPr>
        <p:spPr bwMode="auto">
          <a:xfrm>
            <a:off x="4546600" y="1616075"/>
            <a:ext cx="4346575" cy="576263"/>
          </a:xfrm>
          <a:prstGeom prst="rect">
            <a:avLst/>
          </a:prstGeom>
          <a:solidFill>
            <a:srgbClr val="848DB2"/>
          </a:solidFill>
          <a:ln w="9360">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
        <p:nvSpPr>
          <p:cNvPr id="8194" name="Rectangle 2"/>
          <p:cNvSpPr>
            <a:spLocks noChangeArrowheads="1"/>
          </p:cNvSpPr>
          <p:nvPr/>
        </p:nvSpPr>
        <p:spPr bwMode="auto">
          <a:xfrm>
            <a:off x="4546600" y="2460625"/>
            <a:ext cx="4346575" cy="576263"/>
          </a:xfrm>
          <a:prstGeom prst="rect">
            <a:avLst/>
          </a:prstGeom>
          <a:solidFill>
            <a:srgbClr val="848DB2"/>
          </a:solidFill>
          <a:ln w="9360">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
        <p:nvSpPr>
          <p:cNvPr id="8195" name="Rectangle 3"/>
          <p:cNvSpPr>
            <a:spLocks noChangeArrowheads="1"/>
          </p:cNvSpPr>
          <p:nvPr/>
        </p:nvSpPr>
        <p:spPr bwMode="auto">
          <a:xfrm>
            <a:off x="4546600" y="3279775"/>
            <a:ext cx="4346575" cy="647700"/>
          </a:xfrm>
          <a:prstGeom prst="rect">
            <a:avLst/>
          </a:prstGeom>
          <a:solidFill>
            <a:srgbClr val="848DB2"/>
          </a:solidFill>
          <a:ln w="9360">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
        <p:nvSpPr>
          <p:cNvPr id="8196" name="Rectangle 4"/>
          <p:cNvSpPr>
            <a:spLocks noChangeArrowheads="1"/>
          </p:cNvSpPr>
          <p:nvPr/>
        </p:nvSpPr>
        <p:spPr bwMode="auto">
          <a:xfrm>
            <a:off x="323850" y="4292600"/>
            <a:ext cx="8569325" cy="2106613"/>
          </a:xfrm>
          <a:prstGeom prst="rect">
            <a:avLst/>
          </a:prstGeom>
          <a:noFill/>
          <a:ln w="936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
        <p:nvSpPr>
          <p:cNvPr id="8197" name="Rectangle 5"/>
          <p:cNvSpPr>
            <a:spLocks noGrp="1" noChangeArrowheads="1"/>
          </p:cNvSpPr>
          <p:nvPr>
            <p:ph type="title" idx="4294967295"/>
          </p:nvPr>
        </p:nvSpPr>
        <p:spPr>
          <a:xfrm>
            <a:off x="971550" y="765175"/>
            <a:ext cx="7189788" cy="719138"/>
          </a:xfrm>
          <a:ln/>
        </p:spPr>
        <p:txBody>
          <a:bodyPr lIns="90000" tIns="46800" rIns="90000" bIns="46800"/>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a:solidFill>
                  <a:srgbClr val="A60000"/>
                </a:solidFill>
              </a:rPr>
              <a:t>Umgang mit der Zeit</a:t>
            </a:r>
          </a:p>
        </p:txBody>
      </p:sp>
      <p:sp>
        <p:nvSpPr>
          <p:cNvPr id="8198" name="Rectangle 6"/>
          <p:cNvSpPr>
            <a:spLocks noChangeArrowheads="1"/>
          </p:cNvSpPr>
          <p:nvPr/>
        </p:nvSpPr>
        <p:spPr bwMode="auto">
          <a:xfrm>
            <a:off x="323850" y="3279775"/>
            <a:ext cx="4224338" cy="647700"/>
          </a:xfrm>
          <a:prstGeom prst="rect">
            <a:avLst/>
          </a:prstGeom>
          <a:solidFill>
            <a:srgbClr val="DDDDDD"/>
          </a:solidFill>
          <a:ln w="9360">
            <a:solidFill>
              <a:srgbClr val="000099"/>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nchor="ct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2200" b="1">
                <a:solidFill>
                  <a:srgbClr val="000099"/>
                </a:solidFill>
                <a:latin typeface="Arial" charset="0"/>
                <a:cs typeface="Times New Roman" charset="0"/>
              </a:rPr>
              <a:t>Zeitmanagement ist deshalb…</a:t>
            </a:r>
          </a:p>
        </p:txBody>
      </p:sp>
      <p:sp>
        <p:nvSpPr>
          <p:cNvPr id="8199" name="Rectangle 7"/>
          <p:cNvSpPr>
            <a:spLocks noChangeArrowheads="1"/>
          </p:cNvSpPr>
          <p:nvPr/>
        </p:nvSpPr>
        <p:spPr bwMode="auto">
          <a:xfrm>
            <a:off x="323850" y="2460625"/>
            <a:ext cx="4224338" cy="576263"/>
          </a:xfrm>
          <a:prstGeom prst="rect">
            <a:avLst/>
          </a:prstGeom>
          <a:solidFill>
            <a:srgbClr val="DDDDDD"/>
          </a:solidFill>
          <a:ln w="9360">
            <a:solidFill>
              <a:srgbClr val="000099"/>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nchor="ct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2200" b="1">
                <a:solidFill>
                  <a:srgbClr val="000099"/>
                </a:solidFill>
                <a:latin typeface="Arial" charset="0"/>
                <a:cs typeface="Times New Roman" charset="0"/>
              </a:rPr>
              <a:t>Beeinflussen können wir…</a:t>
            </a:r>
          </a:p>
        </p:txBody>
      </p:sp>
      <p:sp>
        <p:nvSpPr>
          <p:cNvPr id="8200" name="Rectangle 8"/>
          <p:cNvSpPr>
            <a:spLocks noChangeArrowheads="1"/>
          </p:cNvSpPr>
          <p:nvPr/>
        </p:nvSpPr>
        <p:spPr bwMode="auto">
          <a:xfrm>
            <a:off x="323850" y="1616075"/>
            <a:ext cx="4224338" cy="576263"/>
          </a:xfrm>
          <a:prstGeom prst="rect">
            <a:avLst/>
          </a:prstGeom>
          <a:solidFill>
            <a:srgbClr val="DDDDDD"/>
          </a:solidFill>
          <a:ln w="9360">
            <a:solidFill>
              <a:srgbClr val="000099"/>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nchor="ct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2000" b="1">
                <a:solidFill>
                  <a:srgbClr val="000099"/>
                </a:solidFill>
                <a:latin typeface="Arial" charset="0"/>
              </a:rPr>
              <a:t> </a:t>
            </a:r>
            <a:r>
              <a:rPr lang="de-DE" sz="2200" b="1">
                <a:solidFill>
                  <a:srgbClr val="000099"/>
                </a:solidFill>
                <a:latin typeface="Arial" charset="0"/>
                <a:cs typeface="Times New Roman" charset="0"/>
              </a:rPr>
              <a:t>„Zeit“ ist uns vorgegeben.</a:t>
            </a:r>
          </a:p>
        </p:txBody>
      </p:sp>
      <p:sp>
        <p:nvSpPr>
          <p:cNvPr id="8201" name="Rectangle 9"/>
          <p:cNvSpPr>
            <a:spLocks noChangeArrowheads="1"/>
          </p:cNvSpPr>
          <p:nvPr/>
        </p:nvSpPr>
        <p:spPr bwMode="auto">
          <a:xfrm>
            <a:off x="4692650" y="1563688"/>
            <a:ext cx="3976688" cy="6429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1800">
                <a:solidFill>
                  <a:srgbClr val="FFFFFF"/>
                </a:solidFill>
                <a:latin typeface="Arial" charset="0"/>
                <a:cs typeface="Times New Roman" charset="0"/>
              </a:rPr>
              <a:t>Wir können sie nicht direkt beein-flussen, z.B. lagern, verlängern...</a:t>
            </a:r>
            <a:r>
              <a:rPr lang="de-DE" sz="1800">
                <a:solidFill>
                  <a:srgbClr val="FFFFFF"/>
                </a:solidFill>
                <a:latin typeface="Arial" charset="0"/>
              </a:rPr>
              <a:t> </a:t>
            </a:r>
          </a:p>
        </p:txBody>
      </p:sp>
      <p:sp>
        <p:nvSpPr>
          <p:cNvPr id="8202" name="Rectangle 10"/>
          <p:cNvSpPr>
            <a:spLocks noChangeArrowheads="1"/>
          </p:cNvSpPr>
          <p:nvPr/>
        </p:nvSpPr>
        <p:spPr bwMode="auto">
          <a:xfrm>
            <a:off x="4637088" y="3286125"/>
            <a:ext cx="3967162" cy="6429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a:spcBef>
                <a:spcPts val="1125"/>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1800" b="1">
                <a:solidFill>
                  <a:srgbClr val="000000"/>
                </a:solidFill>
                <a:latin typeface="Arial" charset="0"/>
                <a:cs typeface="Arial" charset="0"/>
              </a:rPr>
              <a:t> </a:t>
            </a:r>
            <a:r>
              <a:rPr lang="de-DE" sz="1800">
                <a:solidFill>
                  <a:srgbClr val="FFFFFF"/>
                </a:solidFill>
                <a:latin typeface="Arial" charset="0"/>
                <a:cs typeface="Arial" charset="0"/>
              </a:rPr>
              <a:t>…nicht Management der Zeit, </a:t>
            </a:r>
            <a:r>
              <a:rPr lang="de-DE" sz="1800">
                <a:solidFill>
                  <a:srgbClr val="FFFFFF"/>
                </a:solidFill>
                <a:latin typeface="Arial" charset="0"/>
                <a:cs typeface="Times New Roman" charset="0"/>
              </a:rPr>
              <a:t>sondern </a:t>
            </a:r>
            <a:r>
              <a:rPr lang="de-DE" sz="1800" b="1">
                <a:solidFill>
                  <a:srgbClr val="FFFFFF"/>
                </a:solidFill>
                <a:latin typeface="Arial" charset="0"/>
                <a:cs typeface="Times New Roman" charset="0"/>
              </a:rPr>
              <a:t>SELBSTMANGEMENT</a:t>
            </a:r>
          </a:p>
        </p:txBody>
      </p:sp>
      <p:sp>
        <p:nvSpPr>
          <p:cNvPr id="8203" name="Rectangle 11"/>
          <p:cNvSpPr>
            <a:spLocks noGrp="1" noChangeArrowheads="1"/>
          </p:cNvSpPr>
          <p:nvPr>
            <p:ph type="body" idx="4294967295"/>
          </p:nvPr>
        </p:nvSpPr>
        <p:spPr>
          <a:xfrm>
            <a:off x="395288" y="5014913"/>
            <a:ext cx="7769225" cy="358775"/>
          </a:xfrm>
          <a:ln/>
        </p:spPr>
        <p:txBody>
          <a:bodyPr/>
          <a:lstStyle/>
          <a:p>
            <a:pPr marL="0" indent="0">
              <a:lnSpc>
                <a:spcPct val="80000"/>
              </a:lnSpc>
              <a:spcBef>
                <a:spcPts val="400"/>
              </a:spcBef>
              <a:buClrTx/>
              <a:buSzPct val="90000"/>
              <a:buFontTx/>
              <a:buNone/>
              <a:tabLst>
                <a:tab pos="569913" algn="l"/>
                <a:tab pos="1484313" algn="l"/>
                <a:tab pos="2398713" algn="l"/>
                <a:tab pos="3313113" algn="l"/>
                <a:tab pos="4227513" algn="l"/>
                <a:tab pos="5141913" algn="l"/>
                <a:tab pos="6056313" algn="l"/>
                <a:tab pos="6970713" algn="l"/>
                <a:tab pos="7885113" algn="l"/>
                <a:tab pos="8799513" algn="l"/>
                <a:tab pos="9713913" algn="l"/>
              </a:tabLst>
            </a:pPr>
            <a:r>
              <a:rPr lang="de-DE" sz="1600"/>
              <a:t>Statt Fremdsteuerung: Meine Arbeit und meine Zeit verfügen über MICH</a:t>
            </a:r>
          </a:p>
        </p:txBody>
      </p:sp>
      <p:sp>
        <p:nvSpPr>
          <p:cNvPr id="8204" name="Text Box 12"/>
          <p:cNvSpPr txBox="1">
            <a:spLocks noChangeArrowheads="1"/>
          </p:cNvSpPr>
          <p:nvPr/>
        </p:nvSpPr>
        <p:spPr bwMode="auto">
          <a:xfrm>
            <a:off x="1979613" y="5900738"/>
            <a:ext cx="6913562" cy="33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buClrTx/>
              <a:buFontTx/>
              <a:buNone/>
            </a:pPr>
            <a:r>
              <a:rPr lang="de-DE" sz="1600" b="1">
                <a:solidFill>
                  <a:srgbClr val="000099"/>
                </a:solidFill>
                <a:latin typeface="Arial" charset="0"/>
              </a:rPr>
              <a:t>Selbststeuerung:</a:t>
            </a:r>
            <a:r>
              <a:rPr lang="de-DE" sz="1600">
                <a:latin typeface="Arial" charset="0"/>
              </a:rPr>
              <a:t> </a:t>
            </a:r>
            <a:r>
              <a:rPr lang="de-DE" sz="1600" b="1">
                <a:solidFill>
                  <a:srgbClr val="000099"/>
                </a:solidFill>
                <a:latin typeface="Arial" charset="0"/>
              </a:rPr>
              <a:t>ICH verfüge über meine Arbeit und nutze meine Zeit</a:t>
            </a:r>
          </a:p>
        </p:txBody>
      </p:sp>
      <p:sp>
        <p:nvSpPr>
          <p:cNvPr id="8205" name="Rectangle 13"/>
          <p:cNvSpPr>
            <a:spLocks noChangeArrowheads="1"/>
          </p:cNvSpPr>
          <p:nvPr/>
        </p:nvSpPr>
        <p:spPr bwMode="auto">
          <a:xfrm>
            <a:off x="2490788" y="4438650"/>
            <a:ext cx="4168775" cy="358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lstStyle/>
          <a:p>
            <a:pPr algn="ctr">
              <a:lnSpc>
                <a:spcPct val="80000"/>
              </a:lnSpc>
              <a:spcBef>
                <a:spcPts val="500"/>
              </a:spcBef>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2000" b="1">
                <a:solidFill>
                  <a:srgbClr val="000000"/>
                </a:solidFill>
                <a:latin typeface="Arial" charset="0"/>
              </a:rPr>
              <a:t>Zweck des Zeitmanagements</a:t>
            </a:r>
          </a:p>
        </p:txBody>
      </p:sp>
      <p:sp>
        <p:nvSpPr>
          <p:cNvPr id="8206" name="Line 14"/>
          <p:cNvSpPr>
            <a:spLocks noChangeShapeType="1"/>
          </p:cNvSpPr>
          <p:nvPr/>
        </p:nvSpPr>
        <p:spPr bwMode="auto">
          <a:xfrm flipV="1">
            <a:off x="2111375" y="5360988"/>
            <a:ext cx="5281613" cy="428625"/>
          </a:xfrm>
          <a:prstGeom prst="line">
            <a:avLst/>
          </a:prstGeom>
          <a:noFill/>
          <a:ln w="57240">
            <a:solidFill>
              <a:srgbClr val="000000"/>
            </a:solidFill>
            <a:miter lim="800000"/>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de-DE"/>
          </a:p>
        </p:txBody>
      </p:sp>
      <p:sp>
        <p:nvSpPr>
          <p:cNvPr id="8207" name="Oval 15"/>
          <p:cNvSpPr>
            <a:spLocks noChangeArrowheads="1"/>
          </p:cNvSpPr>
          <p:nvPr/>
        </p:nvSpPr>
        <p:spPr bwMode="auto">
          <a:xfrm>
            <a:off x="684213" y="5589588"/>
            <a:ext cx="1212850" cy="733425"/>
          </a:xfrm>
          <a:prstGeom prst="ellipse">
            <a:avLst/>
          </a:prstGeom>
          <a:solidFill>
            <a:srgbClr val="FFFFFF"/>
          </a:solidFill>
          <a:ln w="9360">
            <a:solidFill>
              <a:srgbClr val="3333CC"/>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
        <p:nvSpPr>
          <p:cNvPr id="8208" name="Text Box 16"/>
          <p:cNvSpPr txBox="1">
            <a:spLocks noChangeArrowheads="1"/>
          </p:cNvSpPr>
          <p:nvPr/>
        </p:nvSpPr>
        <p:spPr bwMode="auto">
          <a:xfrm>
            <a:off x="711200" y="5800725"/>
            <a:ext cx="1185863" cy="33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ctr">
              <a:buClrTx/>
              <a:buFontTx/>
              <a:buNone/>
            </a:pPr>
            <a:r>
              <a:rPr lang="de-DE" sz="1600" b="1">
                <a:solidFill>
                  <a:srgbClr val="000099"/>
                </a:solidFill>
                <a:latin typeface="Arial" charset="0"/>
              </a:rPr>
              <a:t>„Subjekt“</a:t>
            </a:r>
          </a:p>
        </p:txBody>
      </p:sp>
      <p:sp>
        <p:nvSpPr>
          <p:cNvPr id="8209" name="Oval 17"/>
          <p:cNvSpPr>
            <a:spLocks noChangeArrowheads="1"/>
          </p:cNvSpPr>
          <p:nvPr/>
        </p:nvSpPr>
        <p:spPr bwMode="auto">
          <a:xfrm>
            <a:off x="7524750" y="4795838"/>
            <a:ext cx="1295400" cy="720725"/>
          </a:xfrm>
          <a:prstGeom prst="ellipse">
            <a:avLst/>
          </a:prstGeom>
          <a:solidFill>
            <a:srgbClr val="DDDDDD"/>
          </a:solidFill>
          <a:ln w="9360">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
        <p:nvSpPr>
          <p:cNvPr id="8210" name="Text Box 18"/>
          <p:cNvSpPr txBox="1">
            <a:spLocks noChangeArrowheads="1"/>
          </p:cNvSpPr>
          <p:nvPr/>
        </p:nvSpPr>
        <p:spPr bwMode="auto">
          <a:xfrm>
            <a:off x="7637463" y="4975225"/>
            <a:ext cx="1014412" cy="33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buClrTx/>
              <a:buFontTx/>
              <a:buNone/>
            </a:pPr>
            <a:r>
              <a:rPr lang="de-DE" sz="1600" b="1">
                <a:latin typeface="Arial" charset="0"/>
              </a:rPr>
              <a:t>„Objekt“</a:t>
            </a:r>
          </a:p>
        </p:txBody>
      </p:sp>
      <p:sp>
        <p:nvSpPr>
          <p:cNvPr id="8211" name="Text Box 19"/>
          <p:cNvSpPr txBox="1">
            <a:spLocks noChangeArrowheads="1"/>
          </p:cNvSpPr>
          <p:nvPr/>
        </p:nvSpPr>
        <p:spPr bwMode="auto">
          <a:xfrm>
            <a:off x="7361238" y="0"/>
            <a:ext cx="1747837" cy="398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r">
              <a:buClrTx/>
              <a:buFontTx/>
              <a:buNone/>
            </a:pPr>
            <a:r>
              <a:rPr lang="de-DE" sz="2000" b="1">
                <a:solidFill>
                  <a:srgbClr val="FFFFFF"/>
                </a:solidFill>
                <a:latin typeface="Arial" charset="0"/>
              </a:rPr>
              <a:t>I. Einführung</a:t>
            </a:r>
          </a:p>
        </p:txBody>
      </p:sp>
      <p:sp>
        <p:nvSpPr>
          <p:cNvPr id="8212" name="Text Box 20"/>
          <p:cNvSpPr txBox="1">
            <a:spLocks noChangeArrowheads="1"/>
          </p:cNvSpPr>
          <p:nvPr/>
        </p:nvSpPr>
        <p:spPr bwMode="auto">
          <a:xfrm>
            <a:off x="7859713" y="304800"/>
            <a:ext cx="1244600" cy="398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r">
              <a:buClrTx/>
              <a:buFontTx/>
              <a:buNone/>
            </a:pPr>
            <a:r>
              <a:rPr lang="de-DE" sz="2000">
                <a:solidFill>
                  <a:srgbClr val="FFFFFF"/>
                </a:solidFill>
                <a:latin typeface="Arial" charset="0"/>
              </a:rPr>
              <a:t>Überblick</a:t>
            </a:r>
          </a:p>
        </p:txBody>
      </p:sp>
      <p:sp>
        <p:nvSpPr>
          <p:cNvPr id="8213" name="Rectangle 21"/>
          <p:cNvSpPr>
            <a:spLocks noChangeArrowheads="1"/>
          </p:cNvSpPr>
          <p:nvPr/>
        </p:nvSpPr>
        <p:spPr bwMode="auto">
          <a:xfrm>
            <a:off x="4692650" y="2422525"/>
            <a:ext cx="4200525" cy="6429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1800">
                <a:solidFill>
                  <a:srgbClr val="FFFFFF"/>
                </a:solidFill>
                <a:latin typeface="Arial" charset="0"/>
                <a:cs typeface="Times New Roman" charset="0"/>
              </a:rPr>
              <a:t>…unser </a:t>
            </a:r>
            <a:r>
              <a:rPr lang="de-DE" sz="1800" b="1">
                <a:solidFill>
                  <a:srgbClr val="FFFFFF"/>
                </a:solidFill>
                <a:latin typeface="Arial" charset="0"/>
                <a:cs typeface="Times New Roman" charset="0"/>
              </a:rPr>
              <a:t>ERLEBEN</a:t>
            </a:r>
            <a:r>
              <a:rPr lang="de-DE" sz="1800">
                <a:solidFill>
                  <a:srgbClr val="FFFFFF"/>
                </a:solidFill>
                <a:latin typeface="Arial" charset="0"/>
                <a:cs typeface="Times New Roman" charset="0"/>
              </a:rPr>
              <a:t> der Zeit und unser </a:t>
            </a:r>
            <a:br>
              <a:rPr lang="de-DE" sz="1800">
                <a:solidFill>
                  <a:srgbClr val="FFFFFF"/>
                </a:solidFill>
                <a:latin typeface="Arial" charset="0"/>
                <a:cs typeface="Times New Roman" charset="0"/>
              </a:rPr>
            </a:br>
            <a:r>
              <a:rPr lang="de-DE" sz="1800" b="1">
                <a:solidFill>
                  <a:srgbClr val="FFFFFF"/>
                </a:solidFill>
                <a:latin typeface="Arial" charset="0"/>
                <a:cs typeface="Times New Roman" charset="0"/>
              </a:rPr>
              <a:t>VERHALTEN</a:t>
            </a:r>
            <a:r>
              <a:rPr lang="de-DE" sz="1800">
                <a:solidFill>
                  <a:srgbClr val="FFFFFF"/>
                </a:solidFill>
                <a:latin typeface="Arial" charset="0"/>
                <a:cs typeface="Times New Roman" charset="0"/>
              </a:rPr>
              <a:t> in der Zeit.</a:t>
            </a:r>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Grp="1" noChangeArrowheads="1"/>
          </p:cNvSpPr>
          <p:nvPr>
            <p:ph type="title" idx="4294967295"/>
          </p:nvPr>
        </p:nvSpPr>
        <p:spPr>
          <a:xfrm>
            <a:off x="419100" y="2708275"/>
            <a:ext cx="8305800" cy="2016125"/>
          </a:xfrm>
          <a:solidFill>
            <a:srgbClr val="FFFFFF"/>
          </a:solidFill>
          <a:ln/>
        </p:spPr>
        <p:txBody>
          <a:bodyPr lIns="90000" tIns="46800" rIns="90000" bIns="46800" anchor="t"/>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4000">
                <a:solidFill>
                  <a:srgbClr val="A60000"/>
                </a:solidFill>
              </a:rPr>
              <a:t>II. Work-Life-Balance und Wochen-Rahmenplan</a:t>
            </a:r>
          </a:p>
        </p:txBody>
      </p:sp>
      <p:sp>
        <p:nvSpPr>
          <p:cNvPr id="9218" name="Text Box 2"/>
          <p:cNvSpPr txBox="1">
            <a:spLocks noChangeArrowheads="1"/>
          </p:cNvSpPr>
          <p:nvPr/>
        </p:nvSpPr>
        <p:spPr bwMode="auto">
          <a:xfrm>
            <a:off x="5549900" y="50800"/>
            <a:ext cx="184150"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AutoShape 1"/>
          <p:cNvSpPr>
            <a:spLocks noChangeArrowheads="1"/>
          </p:cNvSpPr>
          <p:nvPr/>
        </p:nvSpPr>
        <p:spPr bwMode="auto">
          <a:xfrm>
            <a:off x="395288" y="2276475"/>
            <a:ext cx="5761037" cy="1800225"/>
          </a:xfrm>
          <a:prstGeom prst="wedgeEllipseCallout">
            <a:avLst>
              <a:gd name="adj1" fmla="val 50056"/>
              <a:gd name="adj2" fmla="val 72838"/>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
        <p:nvSpPr>
          <p:cNvPr id="10242" name="Rectangle 2"/>
          <p:cNvSpPr>
            <a:spLocks noGrp="1" noChangeArrowheads="1"/>
          </p:cNvSpPr>
          <p:nvPr>
            <p:ph type="title" idx="4294967295"/>
          </p:nvPr>
        </p:nvSpPr>
        <p:spPr>
          <a:xfrm>
            <a:off x="442913" y="979488"/>
            <a:ext cx="8305800" cy="504825"/>
          </a:xfrm>
          <a:ln/>
        </p:spPr>
        <p:txBody>
          <a:bodyPr lIns="90000" tIns="46800" rIns="90000" bIns="46800"/>
          <a:lstStyle/>
          <a:p>
            <a:pPr>
              <a:lnSpc>
                <a:spcPct val="90000"/>
              </a:lnSpc>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a:solidFill>
                  <a:srgbClr val="A60000"/>
                </a:solidFill>
              </a:rPr>
              <a:t>Erster Bereich: Work-Life-Balance</a:t>
            </a:r>
          </a:p>
        </p:txBody>
      </p:sp>
      <p:sp>
        <p:nvSpPr>
          <p:cNvPr id="10243" name="Rectangle 3"/>
          <p:cNvSpPr>
            <a:spLocks noChangeArrowheads="1"/>
          </p:cNvSpPr>
          <p:nvPr/>
        </p:nvSpPr>
        <p:spPr bwMode="auto">
          <a:xfrm>
            <a:off x="415925" y="1627188"/>
            <a:ext cx="2297113" cy="434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p>
            <a:pPr algn="ctr">
              <a:lnSpc>
                <a:spcPct val="80000"/>
              </a:lnSpc>
              <a:spcBef>
                <a:spcPts val="700"/>
              </a:spcBef>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b="1">
                <a:solidFill>
                  <a:srgbClr val="000099"/>
                </a:solidFill>
                <a:latin typeface="Arial" charset="0"/>
              </a:rPr>
              <a:t>Fragestellung</a:t>
            </a:r>
            <a:r>
              <a:rPr lang="de-DE" sz="2800" b="1">
                <a:solidFill>
                  <a:srgbClr val="000099"/>
                </a:solidFill>
                <a:latin typeface="Arial" charset="0"/>
              </a:rPr>
              <a:t>:</a:t>
            </a:r>
          </a:p>
        </p:txBody>
      </p:sp>
      <p:sp>
        <p:nvSpPr>
          <p:cNvPr id="10244" name="Rectangle 4"/>
          <p:cNvSpPr>
            <a:spLocks noChangeArrowheads="1"/>
          </p:cNvSpPr>
          <p:nvPr/>
        </p:nvSpPr>
        <p:spPr bwMode="auto">
          <a:xfrm>
            <a:off x="539750" y="2638425"/>
            <a:ext cx="5399088" cy="10080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algn="ctr">
              <a:spcBef>
                <a:spcPts val="500"/>
              </a:spcBef>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2000" b="1">
                <a:solidFill>
                  <a:srgbClr val="000000"/>
                </a:solidFill>
                <a:latin typeface="Arial" charset="0"/>
              </a:rPr>
              <a:t>Wie verteile ich meine Zeit angemessen auf  die verschiedenen Lebensbereiche und Aktivitäten, die mir wichtig sind?</a:t>
            </a:r>
          </a:p>
        </p:txBody>
      </p:sp>
      <p:pic>
        <p:nvPicPr>
          <p:cNvPr id="1024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57913" y="3863975"/>
            <a:ext cx="2085975" cy="25177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0246" name="Text Box 6"/>
          <p:cNvSpPr txBox="1">
            <a:spLocks noChangeArrowheads="1"/>
          </p:cNvSpPr>
          <p:nvPr/>
        </p:nvSpPr>
        <p:spPr bwMode="auto">
          <a:xfrm>
            <a:off x="6413500" y="0"/>
            <a:ext cx="2698750" cy="398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r">
              <a:buClrTx/>
              <a:buFontTx/>
              <a:buNone/>
            </a:pPr>
            <a:r>
              <a:rPr lang="de-DE" sz="2000" b="1">
                <a:solidFill>
                  <a:srgbClr val="FFFFFF"/>
                </a:solidFill>
                <a:latin typeface="Arial" charset="0"/>
              </a:rPr>
              <a:t>II. Work-Life-Balance</a:t>
            </a:r>
          </a:p>
        </p:txBody>
      </p:sp>
      <p:sp>
        <p:nvSpPr>
          <p:cNvPr id="10247" name="Text Box 7"/>
          <p:cNvSpPr txBox="1">
            <a:spLocks noChangeArrowheads="1"/>
          </p:cNvSpPr>
          <p:nvPr/>
        </p:nvSpPr>
        <p:spPr bwMode="auto">
          <a:xfrm>
            <a:off x="7859713" y="304800"/>
            <a:ext cx="1244600" cy="398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r">
              <a:buClrTx/>
              <a:buFontTx/>
              <a:buNone/>
            </a:pPr>
            <a:r>
              <a:rPr lang="de-DE" sz="2000">
                <a:solidFill>
                  <a:srgbClr val="FFFFFF"/>
                </a:solidFill>
                <a:latin typeface="Arial" charset="0"/>
              </a:rPr>
              <a:t>Überblick</a:t>
            </a:r>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AutoShape 1"/>
          <p:cNvSpPr>
            <a:spLocks noChangeArrowheads="1"/>
          </p:cNvSpPr>
          <p:nvPr/>
        </p:nvSpPr>
        <p:spPr bwMode="auto">
          <a:xfrm>
            <a:off x="684213" y="4797425"/>
            <a:ext cx="7991475" cy="1655763"/>
          </a:xfrm>
          <a:prstGeom prst="flowChartAlternateProcess">
            <a:avLst/>
          </a:prstGeom>
          <a:solidFill>
            <a:srgbClr val="F8F8F8"/>
          </a:solidFill>
          <a:ln w="25560">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
        <p:nvSpPr>
          <p:cNvPr id="12290" name="AutoShape 2"/>
          <p:cNvSpPr>
            <a:spLocks noChangeArrowheads="1"/>
          </p:cNvSpPr>
          <p:nvPr/>
        </p:nvSpPr>
        <p:spPr bwMode="auto">
          <a:xfrm>
            <a:off x="684213" y="3357563"/>
            <a:ext cx="7991475" cy="1295400"/>
          </a:xfrm>
          <a:prstGeom prst="flowChartAlternateProcess">
            <a:avLst/>
          </a:prstGeom>
          <a:solidFill>
            <a:srgbClr val="F8F8F8"/>
          </a:solidFill>
          <a:ln w="25560">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
        <p:nvSpPr>
          <p:cNvPr id="12291" name="AutoShape 3"/>
          <p:cNvSpPr>
            <a:spLocks noChangeArrowheads="1"/>
          </p:cNvSpPr>
          <p:nvPr/>
        </p:nvSpPr>
        <p:spPr bwMode="auto">
          <a:xfrm>
            <a:off x="684213" y="1412875"/>
            <a:ext cx="7991475" cy="1800225"/>
          </a:xfrm>
          <a:prstGeom prst="flowChartAlternateProcess">
            <a:avLst/>
          </a:prstGeom>
          <a:solidFill>
            <a:srgbClr val="F8F8F8"/>
          </a:solidFill>
          <a:ln w="25560">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
        <p:nvSpPr>
          <p:cNvPr id="12292" name="Rectangle 4"/>
          <p:cNvSpPr>
            <a:spLocks noGrp="1" noChangeArrowheads="1"/>
          </p:cNvSpPr>
          <p:nvPr>
            <p:ph type="title" idx="4294967295"/>
          </p:nvPr>
        </p:nvSpPr>
        <p:spPr>
          <a:xfrm>
            <a:off x="395288" y="763588"/>
            <a:ext cx="8305800" cy="649287"/>
          </a:xfrm>
          <a:ln/>
        </p:spPr>
        <p:txBody>
          <a:bodyPr lIns="90000" tIns="46800" rIns="90000" bIns="46800"/>
          <a:lstStyle/>
          <a:p>
            <a:pPr>
              <a:lnSpc>
                <a:spcPct val="90000"/>
              </a:lnSpc>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a:t>Work-Life-Balance: Teilaufgaben</a:t>
            </a:r>
          </a:p>
        </p:txBody>
      </p:sp>
      <p:sp>
        <p:nvSpPr>
          <p:cNvPr id="12293" name="Rectangle 5"/>
          <p:cNvSpPr>
            <a:spLocks noChangeArrowheads="1"/>
          </p:cNvSpPr>
          <p:nvPr/>
        </p:nvSpPr>
        <p:spPr bwMode="auto">
          <a:xfrm>
            <a:off x="862013" y="1522413"/>
            <a:ext cx="175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nchor="ct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b="1">
                <a:solidFill>
                  <a:srgbClr val="000099"/>
                </a:solidFill>
                <a:latin typeface="Arial" charset="0"/>
              </a:rPr>
              <a:t>1. Schritt</a:t>
            </a:r>
          </a:p>
        </p:txBody>
      </p:sp>
      <p:sp>
        <p:nvSpPr>
          <p:cNvPr id="12294" name="Rectangle 6"/>
          <p:cNvSpPr>
            <a:spLocks noChangeArrowheads="1"/>
          </p:cNvSpPr>
          <p:nvPr/>
        </p:nvSpPr>
        <p:spPr bwMode="auto">
          <a:xfrm>
            <a:off x="862013" y="3465513"/>
            <a:ext cx="175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nchor="ct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b="1">
                <a:solidFill>
                  <a:srgbClr val="000099"/>
                </a:solidFill>
                <a:latin typeface="Arial" charset="0"/>
                <a:cs typeface="Arial" charset="0"/>
              </a:rPr>
              <a:t>2. Schritt</a:t>
            </a:r>
          </a:p>
        </p:txBody>
      </p:sp>
      <p:sp>
        <p:nvSpPr>
          <p:cNvPr id="12295" name="Rectangle 7"/>
          <p:cNvSpPr>
            <a:spLocks noChangeArrowheads="1"/>
          </p:cNvSpPr>
          <p:nvPr/>
        </p:nvSpPr>
        <p:spPr bwMode="auto">
          <a:xfrm>
            <a:off x="862013" y="4921250"/>
            <a:ext cx="175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nchor="ct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b="1">
                <a:solidFill>
                  <a:srgbClr val="000099"/>
                </a:solidFill>
                <a:latin typeface="Arial" charset="0"/>
                <a:cs typeface="Arial" charset="0"/>
              </a:rPr>
              <a:t>3. Schritt</a:t>
            </a:r>
          </a:p>
        </p:txBody>
      </p:sp>
      <p:sp>
        <p:nvSpPr>
          <p:cNvPr id="12296" name="Rectangle 8"/>
          <p:cNvSpPr>
            <a:spLocks noGrp="1" noChangeArrowheads="1"/>
          </p:cNvSpPr>
          <p:nvPr>
            <p:ph type="body" idx="4294967295"/>
          </p:nvPr>
        </p:nvSpPr>
        <p:spPr>
          <a:xfrm>
            <a:off x="836613" y="1919288"/>
            <a:ext cx="8128000" cy="1293812"/>
          </a:xfrm>
          <a:ln/>
        </p:spPr>
        <p:txBody>
          <a:bodyPr lIns="91440" tIns="45720" rIns="91440" bIns="45720"/>
          <a:lstStyle/>
          <a:p>
            <a:pPr marL="0" indent="0" eaLnBrk="0" hangingPunct="0">
              <a:lnSpc>
                <a:spcPct val="80000"/>
              </a:lnSpc>
              <a:spcBef>
                <a:spcPct val="0"/>
              </a:spcBef>
              <a:buClrTx/>
              <a:buSzPct val="90000"/>
              <a:buFontTx/>
              <a:buNone/>
              <a:tabLst>
                <a:tab pos="569913" algn="l"/>
                <a:tab pos="1484313" algn="l"/>
                <a:tab pos="2398713" algn="l"/>
                <a:tab pos="3313113" algn="l"/>
                <a:tab pos="4227513" algn="l"/>
                <a:tab pos="5141913" algn="l"/>
                <a:tab pos="6056313" algn="l"/>
                <a:tab pos="6970713" algn="l"/>
                <a:tab pos="7885113" algn="l"/>
                <a:tab pos="8799513" algn="l"/>
                <a:tab pos="9713913" algn="l"/>
              </a:tabLst>
            </a:pPr>
            <a:r>
              <a:rPr lang="de-DE" sz="2200">
                <a:cs typeface="Arial" charset="0"/>
              </a:rPr>
              <a:t>Die wichtigen Aktivitäten in den einzelnen Lebens-bereichen bestimmen</a:t>
            </a:r>
          </a:p>
          <a:p>
            <a:pPr marL="0" indent="0" eaLnBrk="0" hangingPunct="0">
              <a:lnSpc>
                <a:spcPct val="80000"/>
              </a:lnSpc>
              <a:spcBef>
                <a:spcPts val="625"/>
              </a:spcBef>
              <a:buFont typeface="Wingdings" charset="0"/>
              <a:buChar char=""/>
              <a:tabLst>
                <a:tab pos="569913" algn="l"/>
                <a:tab pos="1484313" algn="l"/>
                <a:tab pos="2398713" algn="l"/>
                <a:tab pos="3313113" algn="l"/>
                <a:tab pos="4227513" algn="l"/>
                <a:tab pos="5141913" algn="l"/>
                <a:tab pos="6056313" algn="l"/>
                <a:tab pos="6970713" algn="l"/>
                <a:tab pos="7885113" algn="l"/>
                <a:tab pos="8799513" algn="l"/>
                <a:tab pos="9713913" algn="l"/>
              </a:tabLst>
            </a:pPr>
            <a:r>
              <a:rPr lang="de-DE" sz="2000" b="0">
                <a:cs typeface="Arial" charset="0"/>
              </a:rPr>
              <a:t>	In Studium, Job, Alltag, sozialem Leben, aktiver Freizeit;</a:t>
            </a:r>
            <a:br>
              <a:rPr lang="de-DE" sz="2000" b="0">
                <a:cs typeface="Arial" charset="0"/>
              </a:rPr>
            </a:br>
            <a:r>
              <a:rPr lang="de-DE" sz="2000" b="0">
                <a:cs typeface="Arial" charset="0"/>
              </a:rPr>
              <a:t>	zusätzlich achten auf Muße und Erholung / Schlaf</a:t>
            </a:r>
          </a:p>
        </p:txBody>
      </p:sp>
      <p:sp>
        <p:nvSpPr>
          <p:cNvPr id="12297" name="Rectangle 9"/>
          <p:cNvSpPr>
            <a:spLocks noChangeArrowheads="1"/>
          </p:cNvSpPr>
          <p:nvPr/>
        </p:nvSpPr>
        <p:spPr bwMode="auto">
          <a:xfrm>
            <a:off x="850900" y="3776663"/>
            <a:ext cx="6935788" cy="876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90000" rIns="46800" bIns="46800"/>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2200" b="1">
                <a:solidFill>
                  <a:srgbClr val="000000"/>
                </a:solidFill>
                <a:latin typeface="Arial" charset="0"/>
                <a:cs typeface="Arial" charset="0"/>
              </a:rPr>
              <a:t>Die Zeitverteilung in eine Balance bringen</a:t>
            </a:r>
          </a:p>
          <a:p>
            <a:pPr>
              <a:buFont typeface="Wingdings"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2000">
                <a:solidFill>
                  <a:srgbClr val="000000"/>
                </a:solidFill>
                <a:latin typeface="Arial" charset="0"/>
                <a:cs typeface="Arial" charset="0"/>
              </a:rPr>
              <a:t>	Alles Wichtige braucht einen angemessenen Raum</a:t>
            </a:r>
            <a:r>
              <a:rPr lang="de-DE" sz="2000" b="1">
                <a:solidFill>
                  <a:srgbClr val="3333CC"/>
                </a:solidFill>
                <a:latin typeface="Arial" charset="0"/>
              </a:rPr>
              <a:t> </a:t>
            </a:r>
          </a:p>
        </p:txBody>
      </p:sp>
      <p:sp>
        <p:nvSpPr>
          <p:cNvPr id="12298" name="Rectangle 10"/>
          <p:cNvSpPr>
            <a:spLocks noChangeArrowheads="1"/>
          </p:cNvSpPr>
          <p:nvPr/>
        </p:nvSpPr>
        <p:spPr bwMode="auto">
          <a:xfrm>
            <a:off x="863600" y="5268913"/>
            <a:ext cx="7092950" cy="1117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eaLnBrk="0" hangingPunct="0">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2200" b="1">
                <a:solidFill>
                  <a:srgbClr val="000000"/>
                </a:solidFill>
                <a:latin typeface="Arial" charset="0"/>
                <a:cs typeface="Arial" charset="0"/>
              </a:rPr>
              <a:t>Wochen-Rahmenplan dafür entwickeln</a:t>
            </a:r>
          </a:p>
          <a:p>
            <a:pPr eaLnBrk="0" hangingPunct="0">
              <a:spcBef>
                <a:spcPts val="625"/>
              </a:spcBef>
              <a:buFont typeface="Wingdings"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2000">
                <a:solidFill>
                  <a:srgbClr val="000000"/>
                </a:solidFill>
                <a:latin typeface="Arial" charset="0"/>
                <a:cs typeface="Arial" charset="0"/>
              </a:rPr>
              <a:t>	Zeiten für das selbst gesteuerte Arbeiten festlegen, 	Wochen-Rahmenplan schrittweise optimieren</a:t>
            </a:r>
          </a:p>
        </p:txBody>
      </p:sp>
      <p:sp>
        <p:nvSpPr>
          <p:cNvPr id="12299" name="Text Box 11"/>
          <p:cNvSpPr txBox="1">
            <a:spLocks noChangeArrowheads="1"/>
          </p:cNvSpPr>
          <p:nvPr/>
        </p:nvSpPr>
        <p:spPr bwMode="auto">
          <a:xfrm>
            <a:off x="6413500" y="0"/>
            <a:ext cx="2698750" cy="398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r">
              <a:buClrTx/>
              <a:buFontTx/>
              <a:buNone/>
            </a:pPr>
            <a:r>
              <a:rPr lang="de-DE" sz="2000" b="1">
                <a:solidFill>
                  <a:srgbClr val="FFFFFF"/>
                </a:solidFill>
                <a:latin typeface="Arial" charset="0"/>
              </a:rPr>
              <a:t>II. Work-Life-Balance</a:t>
            </a:r>
          </a:p>
        </p:txBody>
      </p:sp>
      <p:sp>
        <p:nvSpPr>
          <p:cNvPr id="12300" name="Text Box 12"/>
          <p:cNvSpPr txBox="1">
            <a:spLocks noChangeArrowheads="1"/>
          </p:cNvSpPr>
          <p:nvPr/>
        </p:nvSpPr>
        <p:spPr bwMode="auto">
          <a:xfrm>
            <a:off x="7507288" y="304800"/>
            <a:ext cx="1598612" cy="398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r">
              <a:buClrTx/>
              <a:buFontTx/>
              <a:buNone/>
            </a:pPr>
            <a:r>
              <a:rPr lang="de-DE" sz="2000">
                <a:solidFill>
                  <a:srgbClr val="FFFFFF"/>
                </a:solidFill>
                <a:latin typeface="Arial" charset="0"/>
              </a:rPr>
              <a:t>Wochenplan</a:t>
            </a:r>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1"/>
          <p:cNvSpPr>
            <a:spLocks noChangeArrowheads="1"/>
          </p:cNvSpPr>
          <p:nvPr/>
        </p:nvSpPr>
        <p:spPr bwMode="auto">
          <a:xfrm>
            <a:off x="542925" y="836613"/>
            <a:ext cx="7989888" cy="5762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nchor="ctr"/>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sz="2800" b="1">
                <a:solidFill>
                  <a:srgbClr val="9A2117"/>
                </a:solidFill>
                <a:latin typeface="Arial" charset="0"/>
              </a:rPr>
              <a:t>Beispiel für Wochenplanung</a:t>
            </a:r>
          </a:p>
        </p:txBody>
      </p:sp>
      <p:graphicFrame>
        <p:nvGraphicFramePr>
          <p:cNvPr id="13314" name="Group 2"/>
          <p:cNvGraphicFramePr>
            <a:graphicFrameLocks noGrp="1"/>
          </p:cNvGraphicFramePr>
          <p:nvPr/>
        </p:nvGraphicFramePr>
        <p:xfrm>
          <a:off x="323850" y="1568450"/>
          <a:ext cx="5335588" cy="4814891"/>
        </p:xfrm>
        <a:graphic>
          <a:graphicData uri="http://schemas.openxmlformats.org/drawingml/2006/table">
            <a:tbl>
              <a:tblPr/>
              <a:tblGrid>
                <a:gridCol w="762000"/>
                <a:gridCol w="762000"/>
                <a:gridCol w="762000"/>
                <a:gridCol w="763588"/>
                <a:gridCol w="762000"/>
                <a:gridCol w="762000"/>
                <a:gridCol w="762000"/>
              </a:tblGrid>
              <a:tr h="414338">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3333CC"/>
                          </a:solidFill>
                          <a:effectLst/>
                          <a:latin typeface="Arial" charset="0"/>
                          <a:ea typeface="ＭＳ Ｐゴシック" charset="0"/>
                          <a:cs typeface="Lucida Sans Unicode" charset="0"/>
                        </a:rPr>
                        <a:t>Mo</a:t>
                      </a:r>
                    </a:p>
                  </a:txBody>
                  <a:tcPr marL="90000" marR="90000" marT="64440" marB="46800" horzOverflow="overflow">
                    <a:lnL w="1368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1368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EAEAEA"/>
                    </a:solid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3333CC"/>
                          </a:solidFill>
                          <a:effectLst/>
                          <a:latin typeface="Arial" charset="0"/>
                          <a:ea typeface="ＭＳ Ｐゴシック" charset="0"/>
                          <a:cs typeface="Lucida Sans Unicode" charset="0"/>
                        </a:rPr>
                        <a:t>Di</a:t>
                      </a: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1368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EAEAEA"/>
                    </a:solid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3333CC"/>
                          </a:solidFill>
                          <a:effectLst/>
                          <a:latin typeface="Arial" charset="0"/>
                          <a:ea typeface="ＭＳ Ｐゴシック" charset="0"/>
                          <a:cs typeface="Lucida Sans Unicode" charset="0"/>
                        </a:rPr>
                        <a:t>Mi</a:t>
                      </a: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1368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EAEAEA"/>
                    </a:solid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3333CC"/>
                          </a:solidFill>
                          <a:effectLst/>
                          <a:latin typeface="Arial" charset="0"/>
                          <a:ea typeface="ＭＳ Ｐゴシック" charset="0"/>
                          <a:cs typeface="Lucida Sans Unicode" charset="0"/>
                        </a:rPr>
                        <a:t>Do</a:t>
                      </a: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1368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EAEAEA"/>
                    </a:solid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3333CC"/>
                          </a:solidFill>
                          <a:effectLst/>
                          <a:latin typeface="Arial" charset="0"/>
                          <a:ea typeface="ＭＳ Ｐゴシック" charset="0"/>
                          <a:cs typeface="Lucida Sans Unicode" charset="0"/>
                        </a:rPr>
                        <a:t>Fr</a:t>
                      </a: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1368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EAEAEA"/>
                    </a:solid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3333CC"/>
                          </a:solidFill>
                          <a:effectLst/>
                          <a:latin typeface="Arial" charset="0"/>
                          <a:ea typeface="ＭＳ Ｐゴシック" charset="0"/>
                          <a:cs typeface="Lucida Sans Unicode" charset="0"/>
                        </a:rPr>
                        <a:t>Sa</a:t>
                      </a: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1368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EAEAEA"/>
                    </a:solid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3333CC"/>
                          </a:solidFill>
                          <a:effectLst/>
                          <a:latin typeface="Arial" charset="0"/>
                          <a:ea typeface="ＭＳ Ｐゴシック" charset="0"/>
                          <a:cs typeface="Lucida Sans Unicode" charset="0"/>
                        </a:rPr>
                        <a:t>So</a:t>
                      </a:r>
                    </a:p>
                  </a:txBody>
                  <a:tcPr marL="90000" marR="90000" marT="64440" marB="46800" horzOverflow="overflow">
                    <a:lnL w="5760" cap="flat" cmpd="sng" algn="ctr">
                      <a:solidFill>
                        <a:srgbClr val="000000"/>
                      </a:solidFill>
                      <a:prstDash val="solid"/>
                      <a:round/>
                      <a:headEnd type="none" w="med" len="med"/>
                      <a:tailEnd type="none" w="med" len="med"/>
                    </a:lnL>
                    <a:lnR w="18720" cap="flat" cmpd="sng" algn="ctr">
                      <a:solidFill>
                        <a:srgbClr val="000000"/>
                      </a:solidFill>
                      <a:prstDash val="solid"/>
                      <a:round/>
                      <a:headEnd type="none" w="med" len="med"/>
                      <a:tailEnd type="none" w="med" len="med"/>
                    </a:lnR>
                    <a:lnT w="1368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EAEAEA"/>
                    </a:solidFill>
                  </a:tcPr>
                </a:tc>
              </a:tr>
              <a:tr h="398463">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kumimoji="0" lang="de-DE" sz="2000" b="1" i="0" u="none" strike="noStrike" cap="none" normalizeH="0" baseline="0">
                        <a:ln>
                          <a:noFill/>
                        </a:ln>
                        <a:solidFill>
                          <a:srgbClr val="000000"/>
                        </a:solidFill>
                        <a:effectLst/>
                        <a:latin typeface="Arial" charset="0"/>
                        <a:ea typeface="ＭＳ Ｐゴシック" charset="0"/>
                        <a:cs typeface="Lucida Sans Unicode" charset="0"/>
                      </a:endParaRPr>
                    </a:p>
                  </a:txBody>
                  <a:tcPr marL="90000" marR="90000" marT="64440" marB="46800" horzOverflow="overflow">
                    <a:lnL w="1368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000000"/>
                          </a:solidFill>
                          <a:effectLst/>
                          <a:latin typeface="Arial" charset="0"/>
                          <a:ea typeface="ＭＳ Ｐゴシック" charset="0"/>
                          <a:cs typeface="Lucida Sans Unicode" charset="0"/>
                        </a:rPr>
                        <a:t>PU</a:t>
                      </a: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FF6600"/>
                    </a:solid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FFFFFF"/>
                          </a:solidFill>
                          <a:effectLst/>
                          <a:latin typeface="Arial" charset="0"/>
                          <a:ea typeface="ＭＳ Ｐゴシック" charset="0"/>
                          <a:cs typeface="Lucida Sans Unicode" charset="0"/>
                        </a:rPr>
                        <a:t>EU</a:t>
                      </a: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9A2117"/>
                    </a:solid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000000"/>
                          </a:solidFill>
                          <a:effectLst/>
                          <a:latin typeface="Arial" charset="0"/>
                          <a:ea typeface="ＭＳ Ｐゴシック" charset="0"/>
                          <a:cs typeface="Lucida Sans Unicode" charset="0"/>
                        </a:rPr>
                        <a:t>PU</a:t>
                      </a: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FF6600"/>
                    </a:solid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kumimoji="0" lang="de-DE" sz="2000" b="1" i="0" u="none" strike="noStrike" cap="none" normalizeH="0" baseline="0">
                        <a:ln>
                          <a:noFill/>
                        </a:ln>
                        <a:solidFill>
                          <a:srgbClr val="000000"/>
                        </a:solidFill>
                        <a:effectLst/>
                        <a:latin typeface="Arial" charset="0"/>
                        <a:ea typeface="ＭＳ Ｐゴシック" charset="0"/>
                        <a:cs typeface="Lucida Sans Unicode" charset="0"/>
                      </a:endParaRP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kumimoji="0" lang="de-DE" sz="2000" b="1" i="0" u="none" strike="noStrike" cap="none" normalizeH="0" baseline="0">
                        <a:ln>
                          <a:noFill/>
                        </a:ln>
                        <a:solidFill>
                          <a:srgbClr val="000000"/>
                        </a:solidFill>
                        <a:effectLst/>
                        <a:latin typeface="Arial" charset="0"/>
                        <a:ea typeface="ＭＳ Ｐゴシック" charset="0"/>
                        <a:cs typeface="Lucida Sans Unicode" charset="0"/>
                      </a:endParaRP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kumimoji="0" lang="de-DE" sz="2000" b="1" i="0" u="none" strike="noStrike" cap="none" normalizeH="0" baseline="0">
                        <a:ln>
                          <a:noFill/>
                        </a:ln>
                        <a:solidFill>
                          <a:srgbClr val="000000"/>
                        </a:solidFill>
                        <a:effectLst/>
                        <a:latin typeface="Arial" charset="0"/>
                        <a:ea typeface="ＭＳ Ｐゴシック" charset="0"/>
                        <a:cs typeface="Lucida Sans Unicode" charset="0"/>
                      </a:endParaRPr>
                    </a:p>
                  </a:txBody>
                  <a:tcPr marL="90000" marR="90000" marT="64440" marB="46800" horzOverflow="overflow">
                    <a:lnL w="5760" cap="flat" cmpd="sng" algn="ctr">
                      <a:solidFill>
                        <a:srgbClr val="000000"/>
                      </a:solidFill>
                      <a:prstDash val="solid"/>
                      <a:round/>
                      <a:headEnd type="none" w="med" len="med"/>
                      <a:tailEnd type="none" w="med" len="med"/>
                    </a:lnL>
                    <a:lnR w="1872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r>
              <a:tr h="398463">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000000"/>
                          </a:solidFill>
                          <a:effectLst/>
                          <a:latin typeface="Arial" charset="0"/>
                          <a:ea typeface="ＭＳ Ｐゴシック" charset="0"/>
                          <a:cs typeface="Lucida Sans Unicode" charset="0"/>
                        </a:rPr>
                        <a:t>PU</a:t>
                      </a:r>
                    </a:p>
                  </a:txBody>
                  <a:tcPr marL="90000" marR="90000" marT="64440" marB="46800" horzOverflow="overflow">
                    <a:lnL w="1368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FF6600"/>
                    </a:solid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000000"/>
                          </a:solidFill>
                          <a:effectLst/>
                          <a:latin typeface="Arial" charset="0"/>
                          <a:ea typeface="ＭＳ Ｐゴシック" charset="0"/>
                          <a:cs typeface="Lucida Sans Unicode" charset="0"/>
                        </a:rPr>
                        <a:t>PU</a:t>
                      </a: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FF6600"/>
                    </a:solid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000000"/>
                          </a:solidFill>
                          <a:effectLst/>
                          <a:latin typeface="Arial" charset="0"/>
                          <a:ea typeface="ＭＳ Ｐゴシック" charset="0"/>
                          <a:cs typeface="Lucida Sans Unicode" charset="0"/>
                        </a:rPr>
                        <a:t>PU</a:t>
                      </a: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FF6600"/>
                    </a:solid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FFFFFF"/>
                          </a:solidFill>
                          <a:effectLst/>
                          <a:latin typeface="Arial" charset="0"/>
                          <a:ea typeface="ＭＳ Ｐゴシック" charset="0"/>
                          <a:cs typeface="Lucida Sans Unicode" charset="0"/>
                        </a:rPr>
                        <a:t>EU</a:t>
                      </a: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9A2117"/>
                    </a:solid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000000"/>
                          </a:solidFill>
                          <a:effectLst/>
                          <a:latin typeface="Arial" charset="0"/>
                          <a:ea typeface="ＭＳ Ｐゴシック" charset="0"/>
                          <a:cs typeface="Lucida Sans Unicode" charset="0"/>
                        </a:rPr>
                        <a:t>PU</a:t>
                      </a: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FF6600"/>
                    </a:solid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kumimoji="0" lang="de-DE" sz="2000" b="1" i="0" u="none" strike="noStrike" cap="none" normalizeH="0" baseline="0">
                        <a:ln>
                          <a:noFill/>
                        </a:ln>
                        <a:solidFill>
                          <a:srgbClr val="000000"/>
                        </a:solidFill>
                        <a:effectLst/>
                        <a:latin typeface="Arial" charset="0"/>
                        <a:ea typeface="ＭＳ Ｐゴシック" charset="0"/>
                        <a:cs typeface="Lucida Sans Unicode" charset="0"/>
                      </a:endParaRP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kumimoji="0" lang="de-DE" sz="2000" b="1" i="0" u="none" strike="noStrike" cap="none" normalizeH="0" baseline="0">
                        <a:ln>
                          <a:noFill/>
                        </a:ln>
                        <a:solidFill>
                          <a:srgbClr val="000000"/>
                        </a:solidFill>
                        <a:effectLst/>
                        <a:latin typeface="Arial" charset="0"/>
                        <a:ea typeface="ＭＳ Ｐゴシック" charset="0"/>
                        <a:cs typeface="Lucida Sans Unicode" charset="0"/>
                      </a:endParaRPr>
                    </a:p>
                  </a:txBody>
                  <a:tcPr marL="90000" marR="90000" marT="64440" marB="46800" horzOverflow="overflow">
                    <a:lnL w="5760" cap="flat" cmpd="sng" algn="ctr">
                      <a:solidFill>
                        <a:srgbClr val="000000"/>
                      </a:solidFill>
                      <a:prstDash val="solid"/>
                      <a:round/>
                      <a:headEnd type="none" w="med" len="med"/>
                      <a:tailEnd type="none" w="med" len="med"/>
                    </a:lnL>
                    <a:lnR w="1872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r>
              <a:tr h="452438">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000000"/>
                          </a:solidFill>
                          <a:effectLst/>
                          <a:latin typeface="Arial" charset="0"/>
                          <a:ea typeface="ＭＳ Ｐゴシック" charset="0"/>
                          <a:cs typeface="Lucida Sans Unicode" charset="0"/>
                        </a:rPr>
                        <a:t>PU</a:t>
                      </a:r>
                    </a:p>
                  </a:txBody>
                  <a:tcPr marL="90000" marR="90000" marT="64440" marB="46800" horzOverflow="overflow">
                    <a:lnL w="1368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FF6600"/>
                    </a:solid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FFFFFF"/>
                          </a:solidFill>
                          <a:effectLst/>
                          <a:latin typeface="Arial" charset="0"/>
                          <a:ea typeface="ＭＳ Ｐゴシック" charset="0"/>
                          <a:cs typeface="Lucida Sans Unicode" charset="0"/>
                        </a:rPr>
                        <a:t>EU</a:t>
                      </a: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9A2117"/>
                    </a:solid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000000"/>
                          </a:solidFill>
                          <a:effectLst/>
                          <a:latin typeface="Arial" charset="0"/>
                          <a:ea typeface="ＭＳ Ｐゴシック" charset="0"/>
                          <a:cs typeface="Lucida Sans Unicode" charset="0"/>
                        </a:rPr>
                        <a:t>PU</a:t>
                      </a: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FF6600"/>
                    </a:solid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FFFFFF"/>
                          </a:solidFill>
                          <a:effectLst/>
                          <a:latin typeface="Arial" charset="0"/>
                          <a:ea typeface="ＭＳ Ｐゴシック" charset="0"/>
                          <a:cs typeface="Lucida Sans Unicode" charset="0"/>
                        </a:rPr>
                        <a:t>EU</a:t>
                      </a: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9A2117"/>
                    </a:solid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000000"/>
                          </a:solidFill>
                          <a:effectLst/>
                          <a:latin typeface="Arial" charset="0"/>
                          <a:ea typeface="ＭＳ Ｐゴシック" charset="0"/>
                          <a:cs typeface="Lucida Sans Unicode" charset="0"/>
                        </a:rPr>
                        <a:t>PU</a:t>
                      </a: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FF6600"/>
                    </a:solid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000000"/>
                          </a:solidFill>
                          <a:effectLst/>
                          <a:latin typeface="Arial" charset="0"/>
                          <a:ea typeface="ＭＳ Ｐゴシック" charset="0"/>
                          <a:cs typeface="Lucida Sans Unicode" charset="0"/>
                        </a:rPr>
                        <a:t>E</a:t>
                      </a: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kumimoji="0" lang="de-DE" sz="2000" b="1" i="0" u="none" strike="noStrike" cap="none" normalizeH="0" baseline="0">
                        <a:ln>
                          <a:noFill/>
                        </a:ln>
                        <a:solidFill>
                          <a:srgbClr val="000000"/>
                        </a:solidFill>
                        <a:effectLst/>
                        <a:latin typeface="Arial" charset="0"/>
                        <a:ea typeface="ＭＳ Ｐゴシック" charset="0"/>
                        <a:cs typeface="Lucida Sans Unicode" charset="0"/>
                      </a:endParaRPr>
                    </a:p>
                  </a:txBody>
                  <a:tcPr marL="90000" marR="90000" marT="64440" marB="46800" horzOverflow="overflow">
                    <a:lnL w="5760" cap="flat" cmpd="sng" algn="ctr">
                      <a:solidFill>
                        <a:srgbClr val="000000"/>
                      </a:solidFill>
                      <a:prstDash val="solid"/>
                      <a:round/>
                      <a:headEnd type="none" w="med" len="med"/>
                      <a:tailEnd type="none" w="med" len="med"/>
                    </a:lnL>
                    <a:lnR w="1368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r>
              <a:tr h="450850">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FFFFFF"/>
                          </a:solidFill>
                          <a:effectLst/>
                          <a:latin typeface="Arial" charset="0"/>
                          <a:ea typeface="ＭＳ Ｐゴシック" charset="0"/>
                          <a:cs typeface="Lucida Sans Unicode" charset="0"/>
                        </a:rPr>
                        <a:t>EU</a:t>
                      </a:r>
                    </a:p>
                  </a:txBody>
                  <a:tcPr marL="90000" marR="90000" marT="64440" marB="46800" horzOverflow="overflow">
                    <a:lnL w="1368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9A2117"/>
                    </a:solid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FFFFFF"/>
                          </a:solidFill>
                          <a:effectLst/>
                          <a:latin typeface="Arial" charset="0"/>
                          <a:ea typeface="ＭＳ Ｐゴシック" charset="0"/>
                          <a:cs typeface="Lucida Sans Unicode" charset="0"/>
                        </a:rPr>
                        <a:t>EU</a:t>
                      </a: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9A2117"/>
                    </a:solid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kumimoji="0" lang="de-DE" sz="2000" b="1" i="0" u="none" strike="noStrike" cap="none" normalizeH="0" baseline="0">
                        <a:ln>
                          <a:noFill/>
                        </a:ln>
                        <a:solidFill>
                          <a:srgbClr val="000000"/>
                        </a:solidFill>
                        <a:effectLst/>
                        <a:latin typeface="Arial" charset="0"/>
                        <a:ea typeface="ＭＳ Ｐゴシック" charset="0"/>
                        <a:cs typeface="Lucida Sans Unicode" charset="0"/>
                      </a:endParaRP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000000"/>
                          </a:solidFill>
                          <a:effectLst/>
                          <a:latin typeface="Arial" charset="0"/>
                          <a:ea typeface="ＭＳ Ｐゴシック" charset="0"/>
                          <a:cs typeface="Lucida Sans Unicode" charset="0"/>
                        </a:rPr>
                        <a:t>E</a:t>
                      </a: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000000"/>
                          </a:solidFill>
                          <a:effectLst/>
                          <a:latin typeface="Arial" charset="0"/>
                          <a:ea typeface="ＭＳ Ｐゴシック" charset="0"/>
                          <a:cs typeface="Lucida Sans Unicode" charset="0"/>
                        </a:rPr>
                        <a:t>PU</a:t>
                      </a: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FF6600"/>
                    </a:solid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000000"/>
                          </a:solidFill>
                          <a:effectLst/>
                          <a:latin typeface="Arial" charset="0"/>
                          <a:ea typeface="ＭＳ Ｐゴシック" charset="0"/>
                          <a:cs typeface="Lucida Sans Unicode" charset="0"/>
                        </a:rPr>
                        <a:t>E</a:t>
                      </a: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kumimoji="0" lang="de-DE" sz="2000" b="1" i="0" u="none" strike="noStrike" cap="none" normalizeH="0" baseline="0">
                        <a:ln>
                          <a:noFill/>
                        </a:ln>
                        <a:solidFill>
                          <a:srgbClr val="000000"/>
                        </a:solidFill>
                        <a:effectLst/>
                        <a:latin typeface="Arial" charset="0"/>
                        <a:ea typeface="ＭＳ Ｐゴシック" charset="0"/>
                        <a:cs typeface="Lucida Sans Unicode" charset="0"/>
                      </a:endParaRPr>
                    </a:p>
                  </a:txBody>
                  <a:tcPr marL="90000" marR="90000" marT="64440" marB="46800" horzOverflow="overflow">
                    <a:lnL w="5760" cap="flat" cmpd="sng" algn="ctr">
                      <a:solidFill>
                        <a:srgbClr val="000000"/>
                      </a:solidFill>
                      <a:prstDash val="solid"/>
                      <a:round/>
                      <a:headEnd type="none" w="med" len="med"/>
                      <a:tailEnd type="none" w="med" len="med"/>
                    </a:lnL>
                    <a:lnR w="1368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FFFFFF"/>
                    </a:solidFill>
                  </a:tcPr>
                </a:tc>
              </a:tr>
              <a:tr h="452438">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kumimoji="0" lang="de-DE" sz="2000" b="1" i="0" u="none" strike="noStrike" cap="none" normalizeH="0" baseline="0">
                        <a:ln>
                          <a:noFill/>
                        </a:ln>
                        <a:solidFill>
                          <a:srgbClr val="000000"/>
                        </a:solidFill>
                        <a:effectLst/>
                        <a:latin typeface="Arial" charset="0"/>
                        <a:ea typeface="ＭＳ Ｐゴシック" charset="0"/>
                        <a:cs typeface="Lucida Sans Unicode" charset="0"/>
                      </a:endParaRPr>
                    </a:p>
                  </a:txBody>
                  <a:tcPr marL="90000" marR="90000" marT="64440" marB="46800" horzOverflow="overflow">
                    <a:lnL w="1368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kumimoji="0" lang="de-DE" sz="2000" b="1" i="0" u="none" strike="noStrike" cap="none" normalizeH="0" baseline="0">
                        <a:ln>
                          <a:noFill/>
                        </a:ln>
                        <a:solidFill>
                          <a:srgbClr val="000000"/>
                        </a:solidFill>
                        <a:effectLst/>
                        <a:latin typeface="Arial" charset="0"/>
                        <a:ea typeface="ＭＳ Ｐゴシック" charset="0"/>
                        <a:cs typeface="Lucida Sans Unicode" charset="0"/>
                      </a:endParaRP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kumimoji="0" lang="de-DE" sz="2000" b="1" i="0" u="none" strike="noStrike" cap="none" normalizeH="0" baseline="0">
                        <a:ln>
                          <a:noFill/>
                        </a:ln>
                        <a:solidFill>
                          <a:srgbClr val="000000"/>
                        </a:solidFill>
                        <a:effectLst/>
                        <a:latin typeface="Arial" charset="0"/>
                        <a:ea typeface="ＭＳ Ｐゴシック" charset="0"/>
                        <a:cs typeface="Lucida Sans Unicode" charset="0"/>
                      </a:endParaRP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kumimoji="0" lang="de-DE" sz="2000" b="1" i="0" u="none" strike="noStrike" cap="none" normalizeH="0" baseline="0">
                        <a:ln>
                          <a:noFill/>
                        </a:ln>
                        <a:solidFill>
                          <a:srgbClr val="000000"/>
                        </a:solidFill>
                        <a:effectLst/>
                        <a:latin typeface="Arial" charset="0"/>
                        <a:ea typeface="ＭＳ Ｐゴシック" charset="0"/>
                        <a:cs typeface="Lucida Sans Unicode" charset="0"/>
                      </a:endParaRP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kumimoji="0" lang="de-DE" sz="2000" b="1" i="0" u="none" strike="noStrike" cap="none" normalizeH="0" baseline="0">
                        <a:ln>
                          <a:noFill/>
                        </a:ln>
                        <a:solidFill>
                          <a:srgbClr val="000000"/>
                        </a:solidFill>
                        <a:effectLst/>
                        <a:latin typeface="Arial" charset="0"/>
                        <a:ea typeface="ＭＳ Ｐゴシック" charset="0"/>
                        <a:cs typeface="Lucida Sans Unicode" charset="0"/>
                      </a:endParaRP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kumimoji="0" lang="de-DE" sz="2000" b="1" i="0" u="none" strike="noStrike" cap="none" normalizeH="0" baseline="0">
                        <a:ln>
                          <a:noFill/>
                        </a:ln>
                        <a:solidFill>
                          <a:srgbClr val="000000"/>
                        </a:solidFill>
                        <a:effectLst/>
                        <a:latin typeface="Arial" charset="0"/>
                        <a:ea typeface="ＭＳ Ｐゴシック" charset="0"/>
                        <a:cs typeface="Lucida Sans Unicode" charset="0"/>
                      </a:endParaRP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kumimoji="0" lang="de-DE" sz="2000" b="1" i="0" u="none" strike="noStrike" cap="none" normalizeH="0" baseline="0">
                        <a:ln>
                          <a:noFill/>
                        </a:ln>
                        <a:solidFill>
                          <a:srgbClr val="000000"/>
                        </a:solidFill>
                        <a:effectLst/>
                        <a:latin typeface="Arial" charset="0"/>
                        <a:ea typeface="ＭＳ Ｐゴシック" charset="0"/>
                        <a:cs typeface="Lucida Sans Unicode" charset="0"/>
                      </a:endParaRPr>
                    </a:p>
                  </a:txBody>
                  <a:tcPr marL="90000" marR="90000" marT="64440" marB="46800" horzOverflow="overflow">
                    <a:lnL w="5760" cap="flat" cmpd="sng" algn="ctr">
                      <a:solidFill>
                        <a:srgbClr val="000000"/>
                      </a:solidFill>
                      <a:prstDash val="solid"/>
                      <a:round/>
                      <a:headEnd type="none" w="med" len="med"/>
                      <a:tailEnd type="none" w="med" len="med"/>
                    </a:lnL>
                    <a:lnR w="1368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FFFFFF"/>
                    </a:solidFill>
                  </a:tcPr>
                </a:tc>
              </a:tr>
              <a:tr h="450850">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FFFFFF"/>
                          </a:solidFill>
                          <a:effectLst/>
                          <a:latin typeface="Arial" charset="0"/>
                          <a:ea typeface="ＭＳ Ｐゴシック" charset="0"/>
                          <a:cs typeface="Lucida Sans Unicode" charset="0"/>
                        </a:rPr>
                        <a:t>J</a:t>
                      </a:r>
                    </a:p>
                  </a:txBody>
                  <a:tcPr marL="90000" marR="90000" marT="64440" marB="46800" horzOverflow="overflow">
                    <a:lnL w="1368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333399"/>
                    </a:solid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000000"/>
                          </a:solidFill>
                          <a:effectLst/>
                          <a:latin typeface="Arial" charset="0"/>
                          <a:ea typeface="ＭＳ Ｐゴシック" charset="0"/>
                          <a:cs typeface="Lucida Sans Unicode" charset="0"/>
                        </a:rPr>
                        <a:t>E</a:t>
                      </a: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FFFFFF"/>
                          </a:solidFill>
                          <a:effectLst/>
                          <a:latin typeface="Arial" charset="0"/>
                          <a:ea typeface="ＭＳ Ｐゴシック" charset="0"/>
                          <a:cs typeface="Lucida Sans Unicode" charset="0"/>
                        </a:rPr>
                        <a:t>EU</a:t>
                      </a: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9A2117"/>
                    </a:solid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000000"/>
                          </a:solidFill>
                          <a:effectLst/>
                          <a:latin typeface="Arial" charset="0"/>
                          <a:ea typeface="ＭＳ Ｐゴシック" charset="0"/>
                          <a:cs typeface="Lucida Sans Unicode" charset="0"/>
                        </a:rPr>
                        <a:t>PU</a:t>
                      </a: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FF6600"/>
                    </a:solid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FFFFFF"/>
                          </a:solidFill>
                          <a:effectLst/>
                          <a:latin typeface="Arial" charset="0"/>
                          <a:ea typeface="ＭＳ Ｐゴシック" charset="0"/>
                          <a:cs typeface="Lucida Sans Unicode" charset="0"/>
                        </a:rPr>
                        <a:t>EU</a:t>
                      </a: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9A2117"/>
                    </a:solid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kumimoji="0" lang="de-DE" sz="2000" b="1" i="0" u="none" strike="noStrike" cap="none" normalizeH="0" baseline="0">
                        <a:ln>
                          <a:noFill/>
                        </a:ln>
                        <a:solidFill>
                          <a:srgbClr val="000000"/>
                        </a:solidFill>
                        <a:effectLst/>
                        <a:latin typeface="Arial" charset="0"/>
                        <a:ea typeface="ＭＳ Ｐゴシック" charset="0"/>
                        <a:cs typeface="Lucida Sans Unicode" charset="0"/>
                      </a:endParaRP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kumimoji="0" lang="de-DE" sz="2000" b="1" i="0" u="none" strike="noStrike" cap="none" normalizeH="0" baseline="0">
                        <a:ln>
                          <a:noFill/>
                        </a:ln>
                        <a:solidFill>
                          <a:srgbClr val="000000"/>
                        </a:solidFill>
                        <a:effectLst/>
                        <a:latin typeface="Arial" charset="0"/>
                        <a:ea typeface="ＭＳ Ｐゴシック" charset="0"/>
                        <a:cs typeface="Lucida Sans Unicode" charset="0"/>
                      </a:endParaRPr>
                    </a:p>
                  </a:txBody>
                  <a:tcPr marL="90000" marR="90000" marT="64440" marB="46800" horzOverflow="overflow">
                    <a:lnL w="5760" cap="flat" cmpd="sng" algn="ctr">
                      <a:solidFill>
                        <a:srgbClr val="000000"/>
                      </a:solidFill>
                      <a:prstDash val="solid"/>
                      <a:round/>
                      <a:headEnd type="none" w="med" len="med"/>
                      <a:tailEnd type="none" w="med" len="med"/>
                    </a:lnL>
                    <a:lnR w="1368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FFFFFF"/>
                    </a:solidFill>
                  </a:tcPr>
                </a:tc>
              </a:tr>
              <a:tr h="452438">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FFFFFF"/>
                          </a:solidFill>
                          <a:effectLst/>
                          <a:latin typeface="Arial" charset="0"/>
                          <a:ea typeface="ＭＳ Ｐゴシック" charset="0"/>
                          <a:cs typeface="Lucida Sans Unicode" charset="0"/>
                        </a:rPr>
                        <a:t>J</a:t>
                      </a:r>
                    </a:p>
                  </a:txBody>
                  <a:tcPr marL="90000" marR="90000" marT="64440" marB="46800" horzOverflow="overflow">
                    <a:lnL w="1368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333399"/>
                    </a:solid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000000"/>
                          </a:solidFill>
                          <a:effectLst/>
                          <a:latin typeface="Arial" charset="0"/>
                          <a:ea typeface="ＭＳ Ｐゴシック" charset="0"/>
                          <a:cs typeface="Lucida Sans Unicode" charset="0"/>
                        </a:rPr>
                        <a:t>PU</a:t>
                      </a: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FF6600"/>
                    </a:solid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FFFFFF"/>
                          </a:solidFill>
                          <a:effectLst/>
                          <a:latin typeface="Arial" charset="0"/>
                          <a:ea typeface="ＭＳ Ｐゴシック" charset="0"/>
                          <a:cs typeface="Lucida Sans Unicode" charset="0"/>
                        </a:rPr>
                        <a:t>EU</a:t>
                      </a: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9A2117"/>
                    </a:solid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000000"/>
                          </a:solidFill>
                          <a:effectLst/>
                          <a:latin typeface="Arial" charset="0"/>
                          <a:ea typeface="ＭＳ Ｐゴシック" charset="0"/>
                          <a:cs typeface="Lucida Sans Unicode" charset="0"/>
                        </a:rPr>
                        <a:t>PU</a:t>
                      </a: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FF6600"/>
                    </a:solid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FFFFFF"/>
                          </a:solidFill>
                          <a:effectLst/>
                          <a:latin typeface="Arial" charset="0"/>
                          <a:ea typeface="ＭＳ Ｐゴシック" charset="0"/>
                          <a:cs typeface="Lucida Sans Unicode" charset="0"/>
                        </a:rPr>
                        <a:t>EU</a:t>
                      </a: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9A2117"/>
                    </a:solid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kumimoji="0" lang="de-DE" sz="2000" b="1" i="0" u="none" strike="noStrike" cap="none" normalizeH="0" baseline="0">
                        <a:ln>
                          <a:noFill/>
                        </a:ln>
                        <a:solidFill>
                          <a:srgbClr val="000000"/>
                        </a:solidFill>
                        <a:effectLst/>
                        <a:latin typeface="Arial" charset="0"/>
                        <a:ea typeface="ＭＳ Ｐゴシック" charset="0"/>
                        <a:cs typeface="Lucida Sans Unicode" charset="0"/>
                      </a:endParaRP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000000"/>
                          </a:solidFill>
                          <a:effectLst/>
                          <a:latin typeface="Arial" charset="0"/>
                          <a:ea typeface="ＭＳ Ｐゴシック" charset="0"/>
                          <a:cs typeface="Lucida Sans Unicode" charset="0"/>
                        </a:rPr>
                        <a:t>F</a:t>
                      </a:r>
                    </a:p>
                  </a:txBody>
                  <a:tcPr marL="90000" marR="90000" marT="64440" marB="46800" horzOverflow="overflow">
                    <a:lnL w="5760" cap="flat" cmpd="sng" algn="ctr">
                      <a:solidFill>
                        <a:srgbClr val="000000"/>
                      </a:solidFill>
                      <a:prstDash val="solid"/>
                      <a:round/>
                      <a:headEnd type="none" w="med" len="med"/>
                      <a:tailEnd type="none" w="med" len="med"/>
                    </a:lnL>
                    <a:lnR w="1368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00CC99"/>
                    </a:solidFill>
                  </a:tcPr>
                </a:tc>
              </a:tr>
              <a:tr h="450850">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FFFFFF"/>
                          </a:solidFill>
                          <a:effectLst/>
                          <a:latin typeface="Arial" charset="0"/>
                          <a:ea typeface="ＭＳ Ｐゴシック" charset="0"/>
                          <a:cs typeface="Lucida Sans Unicode" charset="0"/>
                        </a:rPr>
                        <a:t>J</a:t>
                      </a:r>
                    </a:p>
                  </a:txBody>
                  <a:tcPr marL="90000" marR="90000" marT="64440" marB="46800" horzOverflow="overflow">
                    <a:lnL w="1368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333399"/>
                    </a:solid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FFFFFF"/>
                          </a:solidFill>
                          <a:effectLst/>
                          <a:latin typeface="Arial" charset="0"/>
                          <a:ea typeface="ＭＳ Ｐゴシック" charset="0"/>
                          <a:cs typeface="Lucida Sans Unicode" charset="0"/>
                        </a:rPr>
                        <a:t>EU</a:t>
                      </a: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9A2117"/>
                    </a:solid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FFFFFF"/>
                          </a:solidFill>
                          <a:effectLst/>
                          <a:latin typeface="Arial" charset="0"/>
                          <a:ea typeface="ＭＳ Ｐゴシック" charset="0"/>
                          <a:cs typeface="Lucida Sans Unicode" charset="0"/>
                        </a:rPr>
                        <a:t>EU</a:t>
                      </a: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9A2117"/>
                    </a:solid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000000"/>
                          </a:solidFill>
                          <a:effectLst/>
                          <a:latin typeface="Arial" charset="0"/>
                          <a:ea typeface="ＭＳ Ｐゴシック" charset="0"/>
                          <a:cs typeface="Lucida Sans Unicode" charset="0"/>
                        </a:rPr>
                        <a:t>PU</a:t>
                      </a: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FF6600"/>
                    </a:solid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FFFFFF"/>
                          </a:solidFill>
                          <a:effectLst/>
                          <a:latin typeface="Arial" charset="0"/>
                          <a:ea typeface="ＭＳ Ｐゴシック" charset="0"/>
                          <a:cs typeface="Lucida Sans Unicode" charset="0"/>
                        </a:rPr>
                        <a:t>EU</a:t>
                      </a: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9A2117"/>
                    </a:solid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000000"/>
                          </a:solidFill>
                          <a:effectLst/>
                          <a:latin typeface="Arial" charset="0"/>
                          <a:ea typeface="ＭＳ Ｐゴシック" charset="0"/>
                          <a:cs typeface="Lucida Sans Unicode" charset="0"/>
                        </a:rPr>
                        <a:t>F</a:t>
                      </a: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00CC99"/>
                    </a:solid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000000"/>
                          </a:solidFill>
                          <a:effectLst/>
                          <a:latin typeface="Arial" charset="0"/>
                          <a:ea typeface="ＭＳ Ｐゴシック" charset="0"/>
                          <a:cs typeface="Lucida Sans Unicode" charset="0"/>
                        </a:rPr>
                        <a:t>F</a:t>
                      </a:r>
                    </a:p>
                  </a:txBody>
                  <a:tcPr marL="90000" marR="90000" marT="64440" marB="46800" horzOverflow="overflow">
                    <a:lnL w="5760" cap="flat" cmpd="sng" algn="ctr">
                      <a:solidFill>
                        <a:srgbClr val="000000"/>
                      </a:solidFill>
                      <a:prstDash val="solid"/>
                      <a:round/>
                      <a:headEnd type="none" w="med" len="med"/>
                      <a:tailEnd type="none" w="med" len="med"/>
                    </a:lnL>
                    <a:lnR w="1368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00CC99"/>
                    </a:solidFill>
                  </a:tcPr>
                </a:tc>
              </a:tr>
              <a:tr h="446088">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FFFFFF"/>
                          </a:solidFill>
                          <a:effectLst/>
                          <a:latin typeface="Arial" charset="0"/>
                          <a:ea typeface="ＭＳ Ｐゴシック" charset="0"/>
                          <a:cs typeface="Lucida Sans Unicode" charset="0"/>
                        </a:rPr>
                        <a:t>J</a:t>
                      </a:r>
                    </a:p>
                  </a:txBody>
                  <a:tcPr marL="90000" marR="90000" marT="64440" marB="46800" horzOverflow="overflow">
                    <a:lnL w="1368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333399"/>
                    </a:solid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000000"/>
                          </a:solidFill>
                          <a:effectLst/>
                          <a:latin typeface="Arial" charset="0"/>
                          <a:ea typeface="ＭＳ Ｐゴシック" charset="0"/>
                          <a:cs typeface="Lucida Sans Unicode" charset="0"/>
                        </a:rPr>
                        <a:t>F</a:t>
                      </a: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00CC99"/>
                    </a:solid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kumimoji="0" lang="de-DE" sz="2000" b="1" i="0" u="none" strike="noStrike" cap="none" normalizeH="0" baseline="0">
                        <a:ln>
                          <a:noFill/>
                        </a:ln>
                        <a:solidFill>
                          <a:srgbClr val="000000"/>
                        </a:solidFill>
                        <a:effectLst/>
                        <a:latin typeface="Arial" charset="0"/>
                        <a:ea typeface="ＭＳ Ｐゴシック" charset="0"/>
                        <a:cs typeface="Lucida Sans Unicode" charset="0"/>
                      </a:endParaRP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kumimoji="0" lang="de-DE" sz="2000" b="1" i="0" u="none" strike="noStrike" cap="none" normalizeH="0" baseline="0">
                        <a:ln>
                          <a:noFill/>
                        </a:ln>
                        <a:solidFill>
                          <a:srgbClr val="000000"/>
                        </a:solidFill>
                        <a:effectLst/>
                        <a:latin typeface="Arial" charset="0"/>
                        <a:ea typeface="ＭＳ Ｐゴシック" charset="0"/>
                        <a:cs typeface="Lucida Sans Unicode" charset="0"/>
                      </a:endParaRP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kumimoji="0" lang="de-DE" sz="2000" b="1" i="0" u="none" strike="noStrike" cap="none" normalizeH="0" baseline="0">
                        <a:ln>
                          <a:noFill/>
                        </a:ln>
                        <a:solidFill>
                          <a:srgbClr val="000000"/>
                        </a:solidFill>
                        <a:effectLst/>
                        <a:latin typeface="Arial" charset="0"/>
                        <a:ea typeface="ＭＳ Ｐゴシック" charset="0"/>
                        <a:cs typeface="Lucida Sans Unicode" charset="0"/>
                      </a:endParaRP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000000"/>
                          </a:solidFill>
                          <a:effectLst/>
                          <a:latin typeface="Arial" charset="0"/>
                          <a:ea typeface="ＭＳ Ｐゴシック" charset="0"/>
                          <a:cs typeface="Lucida Sans Unicode" charset="0"/>
                        </a:rPr>
                        <a:t>F</a:t>
                      </a: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00CC99"/>
                    </a:solid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kumimoji="0" lang="de-DE" sz="2000" b="1" i="0" u="none" strike="noStrike" cap="none" normalizeH="0" baseline="0">
                        <a:ln>
                          <a:noFill/>
                        </a:ln>
                        <a:solidFill>
                          <a:srgbClr val="000000"/>
                        </a:solidFill>
                        <a:effectLst/>
                        <a:latin typeface="Arial" charset="0"/>
                        <a:ea typeface="ＭＳ Ｐゴシック" charset="0"/>
                        <a:cs typeface="Lucida Sans Unicode" charset="0"/>
                      </a:endParaRPr>
                    </a:p>
                  </a:txBody>
                  <a:tcPr marL="90000" marR="90000" marT="64440" marB="46800" horzOverflow="overflow">
                    <a:lnL w="5760" cap="flat" cmpd="sng" algn="ctr">
                      <a:solidFill>
                        <a:srgbClr val="000000"/>
                      </a:solidFill>
                      <a:prstDash val="solid"/>
                      <a:round/>
                      <a:headEnd type="none" w="med" len="med"/>
                      <a:tailEnd type="none" w="med" len="med"/>
                    </a:lnL>
                    <a:lnR w="1368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noFill/>
                  </a:tcPr>
                </a:tc>
              </a:tr>
              <a:tr h="447675">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kumimoji="0" lang="de-DE" sz="2000" b="1" i="0" u="none" strike="noStrike" cap="none" normalizeH="0" baseline="0">
                        <a:ln>
                          <a:noFill/>
                        </a:ln>
                        <a:solidFill>
                          <a:srgbClr val="000000"/>
                        </a:solidFill>
                        <a:effectLst/>
                        <a:latin typeface="Arial" charset="0"/>
                        <a:ea typeface="ＭＳ Ｐゴシック" charset="0"/>
                        <a:cs typeface="Lucida Sans Unicode" charset="0"/>
                      </a:endParaRPr>
                    </a:p>
                  </a:txBody>
                  <a:tcPr marL="90000" marR="90000" marT="64440" marB="46800" horzOverflow="overflow">
                    <a:lnL w="1368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1368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000000"/>
                          </a:solidFill>
                          <a:effectLst/>
                          <a:latin typeface="Arial" charset="0"/>
                          <a:ea typeface="ＭＳ Ｐゴシック" charset="0"/>
                          <a:cs typeface="Lucida Sans Unicode" charset="0"/>
                        </a:rPr>
                        <a:t>F</a:t>
                      </a: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13680" cap="flat" cmpd="sng" algn="ctr">
                      <a:solidFill>
                        <a:srgbClr val="000000"/>
                      </a:solidFill>
                      <a:prstDash val="solid"/>
                      <a:round/>
                      <a:headEnd type="none" w="med" len="med"/>
                      <a:tailEnd type="none" w="med" len="med"/>
                    </a:lnB>
                    <a:lnTlToBr>
                      <a:noFill/>
                    </a:lnTlToBr>
                    <a:lnBlToTr>
                      <a:noFill/>
                    </a:lnBlToTr>
                    <a:solidFill>
                      <a:srgbClr val="00CC99"/>
                    </a:solid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kumimoji="0" lang="de-DE" sz="2000" b="1" i="0" u="none" strike="noStrike" cap="none" normalizeH="0" baseline="0">
                        <a:ln>
                          <a:noFill/>
                        </a:ln>
                        <a:solidFill>
                          <a:srgbClr val="000000"/>
                        </a:solidFill>
                        <a:effectLst/>
                        <a:latin typeface="Arial" charset="0"/>
                        <a:ea typeface="ＭＳ Ｐゴシック" charset="0"/>
                        <a:cs typeface="Lucida Sans Unicode" charset="0"/>
                      </a:endParaRP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1368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kumimoji="0" lang="de-DE" sz="2000" b="1" i="0" u="none" strike="noStrike" cap="none" normalizeH="0" baseline="0">
                        <a:ln>
                          <a:noFill/>
                        </a:ln>
                        <a:solidFill>
                          <a:srgbClr val="000000"/>
                        </a:solidFill>
                        <a:effectLst/>
                        <a:latin typeface="Arial" charset="0"/>
                        <a:ea typeface="ＭＳ Ｐゴシック" charset="0"/>
                        <a:cs typeface="Lucida Sans Unicode" charset="0"/>
                      </a:endParaRP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1368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kumimoji="0" lang="de-DE" sz="2000" b="1" i="0" u="none" strike="noStrike" cap="none" normalizeH="0" baseline="0">
                        <a:ln>
                          <a:noFill/>
                        </a:ln>
                        <a:solidFill>
                          <a:srgbClr val="000000"/>
                        </a:solidFill>
                        <a:effectLst/>
                        <a:latin typeface="Arial" charset="0"/>
                        <a:ea typeface="ＭＳ Ｐゴシック" charset="0"/>
                        <a:cs typeface="Lucida Sans Unicode" charset="0"/>
                      </a:endParaRP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1368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de-DE" sz="2000" b="1" i="0" u="none" strike="noStrike" cap="none" normalizeH="0" baseline="0">
                          <a:ln>
                            <a:noFill/>
                          </a:ln>
                          <a:solidFill>
                            <a:srgbClr val="000000"/>
                          </a:solidFill>
                          <a:effectLst/>
                          <a:latin typeface="Arial" charset="0"/>
                          <a:ea typeface="ＭＳ Ｐゴシック" charset="0"/>
                          <a:cs typeface="Lucida Sans Unicode" charset="0"/>
                        </a:rPr>
                        <a:t>F</a:t>
                      </a:r>
                    </a:p>
                  </a:txBody>
                  <a:tcPr marL="90000" marR="90000" marT="64440"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13680" cap="flat" cmpd="sng" algn="ctr">
                      <a:solidFill>
                        <a:srgbClr val="000000"/>
                      </a:solidFill>
                      <a:prstDash val="solid"/>
                      <a:round/>
                      <a:headEnd type="none" w="med" len="med"/>
                      <a:tailEnd type="none" w="med" len="med"/>
                    </a:lnB>
                    <a:lnTlToBr>
                      <a:noFill/>
                    </a:lnTlToBr>
                    <a:lnBlToTr>
                      <a:noFill/>
                    </a:lnBlToTr>
                    <a:solidFill>
                      <a:srgbClr val="00CC99"/>
                    </a:solidFill>
                  </a:tcPr>
                </a:tc>
                <a:tc>
                  <a:txBody>
                    <a:bodyPr/>
                    <a:lstStyle/>
                    <a:p>
                      <a:pPr marL="0" marR="0" lvl="0" indent="0" algn="ctr" defTabSz="449263" rtl="0" eaLnBrk="1" fontAlgn="base" latinLnBrk="0" hangingPunct="1">
                        <a:lnSpc>
                          <a:spcPct val="93000"/>
                        </a:lnSpc>
                        <a:spcBef>
                          <a:spcPts val="500"/>
                        </a:spcBef>
                        <a:spcAft>
                          <a:spcPct val="0"/>
                        </a:spcAft>
                        <a:buClrTx/>
                        <a:buSzPct val="9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kumimoji="0" lang="de-DE" sz="2000" b="1" i="0" u="none" strike="noStrike" cap="none" normalizeH="0" baseline="0">
                        <a:ln>
                          <a:noFill/>
                        </a:ln>
                        <a:solidFill>
                          <a:srgbClr val="000000"/>
                        </a:solidFill>
                        <a:effectLst/>
                        <a:latin typeface="Arial" charset="0"/>
                        <a:ea typeface="ＭＳ Ｐゴシック" charset="0"/>
                        <a:cs typeface="Lucida Sans Unicode" charset="0"/>
                      </a:endParaRPr>
                    </a:p>
                  </a:txBody>
                  <a:tcPr marL="90000" marR="90000" marT="64440" marB="46800" horzOverflow="overflow">
                    <a:lnL w="5760" cap="flat" cmpd="sng" algn="ctr">
                      <a:solidFill>
                        <a:srgbClr val="000000"/>
                      </a:solidFill>
                      <a:prstDash val="solid"/>
                      <a:round/>
                      <a:headEnd type="none" w="med" len="med"/>
                      <a:tailEnd type="none" w="med" len="med"/>
                    </a:lnL>
                    <a:lnR w="1368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1368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3564" name="Text Box 252"/>
          <p:cNvSpPr txBox="1">
            <a:spLocks noChangeArrowheads="1"/>
          </p:cNvSpPr>
          <p:nvPr/>
        </p:nvSpPr>
        <p:spPr bwMode="auto">
          <a:xfrm>
            <a:off x="5724525" y="1557338"/>
            <a:ext cx="3024188" cy="2592387"/>
          </a:xfrm>
          <a:prstGeom prst="rect">
            <a:avLst/>
          </a:prstGeom>
          <a:solidFill>
            <a:srgbClr val="B2B2B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lstStyle>
            <a:lvl1pPr marL="342900" indent="-341313">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sz="2400">
                <a:solidFill>
                  <a:srgbClr val="000000"/>
                </a:solidFill>
                <a:latin typeface="Times New Roman" charset="0"/>
                <a:ea typeface="ＭＳ Ｐゴシック" charset="0"/>
                <a:cs typeface="Lucida Sans Unicode" charset="0"/>
              </a:defRPr>
            </a:lvl1pPr>
            <a:lvl2pPr>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sz="2400">
                <a:solidFill>
                  <a:srgbClr val="000000"/>
                </a:solidFill>
                <a:latin typeface="Times New Roman" charset="0"/>
                <a:ea typeface="ＭＳ Ｐゴシック" charset="0"/>
                <a:cs typeface="Lucida Sans Unicode" charset="0"/>
              </a:defRPr>
            </a:lvl2pPr>
            <a:lvl3pPr>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sz="2400">
                <a:solidFill>
                  <a:srgbClr val="000000"/>
                </a:solidFill>
                <a:latin typeface="Times New Roman" charset="0"/>
                <a:ea typeface="ＭＳ Ｐゴシック" charset="0"/>
                <a:cs typeface="Lucida Sans Unicode" charset="0"/>
              </a:defRPr>
            </a:lvl3pPr>
            <a:lvl4pPr>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sz="2400">
                <a:solidFill>
                  <a:srgbClr val="000000"/>
                </a:solidFill>
                <a:latin typeface="Times New Roman" charset="0"/>
                <a:ea typeface="ＭＳ Ｐゴシック" charset="0"/>
                <a:cs typeface="Lucida Sans Unicode" charset="0"/>
              </a:defRPr>
            </a:lvl4pPr>
            <a:lvl5pPr>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sz="2400">
                <a:solidFill>
                  <a:srgbClr val="000000"/>
                </a:solidFill>
                <a:latin typeface="Times New Roman" charset="0"/>
                <a:ea typeface="ＭＳ Ｐゴシック" charset="0"/>
                <a:cs typeface="Lucida Sans Unicode" charset="0"/>
              </a:defRPr>
            </a:lvl9pPr>
          </a:lstStyle>
          <a:p>
            <a:pPr>
              <a:spcBef>
                <a:spcPts val="1375"/>
              </a:spcBef>
              <a:buClrTx/>
              <a:buSzPct val="90000"/>
              <a:buFontTx/>
              <a:buNone/>
            </a:pPr>
            <a:r>
              <a:rPr lang="de-DE" sz="2200" b="1">
                <a:solidFill>
                  <a:srgbClr val="9A2117"/>
                </a:solidFill>
                <a:latin typeface="Arial" charset="0"/>
              </a:rPr>
              <a:t>EU</a:t>
            </a:r>
            <a:r>
              <a:rPr lang="de-DE" sz="2200" b="1">
                <a:latin typeface="Arial" charset="0"/>
              </a:rPr>
              <a:t> = Eigenarbeit Uni</a:t>
            </a:r>
          </a:p>
          <a:p>
            <a:pPr>
              <a:spcBef>
                <a:spcPts val="1375"/>
              </a:spcBef>
              <a:buClrTx/>
              <a:buSzPct val="90000"/>
              <a:buFontTx/>
              <a:buNone/>
            </a:pPr>
            <a:r>
              <a:rPr lang="de-DE" sz="2200" b="1">
                <a:solidFill>
                  <a:srgbClr val="FF6600"/>
                </a:solidFill>
                <a:latin typeface="Arial" charset="0"/>
              </a:rPr>
              <a:t>PU</a:t>
            </a:r>
            <a:r>
              <a:rPr lang="de-DE" sz="2200" b="1">
                <a:latin typeface="Arial" charset="0"/>
              </a:rPr>
              <a:t>   = Präsenz Uni</a:t>
            </a:r>
          </a:p>
          <a:p>
            <a:pPr>
              <a:spcBef>
                <a:spcPts val="1375"/>
              </a:spcBef>
              <a:buClrTx/>
              <a:buSzPct val="90000"/>
              <a:buFontTx/>
              <a:buNone/>
            </a:pPr>
            <a:r>
              <a:rPr lang="de-DE" sz="2200" b="1">
                <a:solidFill>
                  <a:srgbClr val="3333FF"/>
                </a:solidFill>
                <a:latin typeface="Arial" charset="0"/>
              </a:rPr>
              <a:t>J</a:t>
            </a:r>
            <a:r>
              <a:rPr lang="de-DE" sz="2200" b="1">
                <a:latin typeface="Arial" charset="0"/>
              </a:rPr>
              <a:t>    = Job</a:t>
            </a:r>
          </a:p>
          <a:p>
            <a:pPr>
              <a:spcBef>
                <a:spcPts val="1375"/>
              </a:spcBef>
              <a:buClrTx/>
              <a:buSzPct val="90000"/>
              <a:buFontTx/>
              <a:buNone/>
            </a:pPr>
            <a:r>
              <a:rPr lang="de-DE" sz="2200" b="1">
                <a:solidFill>
                  <a:srgbClr val="FFFF00"/>
                </a:solidFill>
                <a:latin typeface="Arial" charset="0"/>
              </a:rPr>
              <a:t>E</a:t>
            </a:r>
            <a:r>
              <a:rPr lang="de-DE" sz="2200" b="1">
                <a:latin typeface="Arial" charset="0"/>
              </a:rPr>
              <a:t>    = Erledigungen</a:t>
            </a:r>
          </a:p>
          <a:p>
            <a:pPr>
              <a:spcBef>
                <a:spcPts val="1375"/>
              </a:spcBef>
              <a:buClrTx/>
              <a:buSzPct val="90000"/>
              <a:buFontTx/>
              <a:buNone/>
            </a:pPr>
            <a:r>
              <a:rPr lang="de-DE" sz="2200" b="1">
                <a:solidFill>
                  <a:srgbClr val="00FFCC"/>
                </a:solidFill>
                <a:latin typeface="Arial" charset="0"/>
              </a:rPr>
              <a:t>F</a:t>
            </a:r>
            <a:r>
              <a:rPr lang="de-DE" sz="2200" b="1">
                <a:latin typeface="Arial" charset="0"/>
              </a:rPr>
              <a:t>    = Freizeit</a:t>
            </a:r>
          </a:p>
        </p:txBody>
      </p:sp>
      <p:sp>
        <p:nvSpPr>
          <p:cNvPr id="13565" name="AutoShape 253"/>
          <p:cNvSpPr>
            <a:spLocks noChangeArrowheads="1"/>
          </p:cNvSpPr>
          <p:nvPr/>
        </p:nvSpPr>
        <p:spPr bwMode="auto">
          <a:xfrm>
            <a:off x="5735638" y="4387850"/>
            <a:ext cx="2947987" cy="1968500"/>
          </a:xfrm>
          <a:prstGeom prst="irregularSeal1">
            <a:avLst/>
          </a:prstGeom>
          <a:solidFill>
            <a:srgbClr val="DDDDD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de-DE"/>
          </a:p>
        </p:txBody>
      </p:sp>
      <p:sp>
        <p:nvSpPr>
          <p:cNvPr id="13566" name="Text Box 254"/>
          <p:cNvSpPr txBox="1">
            <a:spLocks noChangeArrowheads="1"/>
          </p:cNvSpPr>
          <p:nvPr/>
        </p:nvSpPr>
        <p:spPr bwMode="auto">
          <a:xfrm>
            <a:off x="6369050" y="4800600"/>
            <a:ext cx="1816100" cy="10080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ctr">
              <a:spcBef>
                <a:spcPts val="1250"/>
              </a:spcBef>
              <a:buClrTx/>
              <a:buFontTx/>
              <a:buNone/>
            </a:pPr>
            <a:r>
              <a:rPr lang="de-DE" sz="2000" b="1" i="1">
                <a:latin typeface="Arial" charset="0"/>
              </a:rPr>
              <a:t>Leer:</a:t>
            </a:r>
            <a:br>
              <a:rPr lang="de-DE" sz="2000" b="1" i="1">
                <a:latin typeface="Arial" charset="0"/>
              </a:rPr>
            </a:br>
            <a:r>
              <a:rPr lang="de-DE" sz="2000" b="1" i="1">
                <a:latin typeface="Arial" charset="0"/>
              </a:rPr>
              <a:t>40% Puffer</a:t>
            </a:r>
            <a:br>
              <a:rPr lang="de-DE" sz="2000" b="1" i="1">
                <a:latin typeface="Arial" charset="0"/>
              </a:rPr>
            </a:br>
            <a:r>
              <a:rPr lang="de-DE" sz="2000" b="1" i="1">
                <a:latin typeface="Arial" charset="0"/>
              </a:rPr>
              <a:t>(unverplant)</a:t>
            </a:r>
          </a:p>
        </p:txBody>
      </p:sp>
      <p:sp>
        <p:nvSpPr>
          <p:cNvPr id="13567" name="Text Box 255"/>
          <p:cNvSpPr txBox="1">
            <a:spLocks noChangeArrowheads="1"/>
          </p:cNvSpPr>
          <p:nvPr/>
        </p:nvSpPr>
        <p:spPr bwMode="auto">
          <a:xfrm>
            <a:off x="6413500" y="0"/>
            <a:ext cx="2698750" cy="398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r">
              <a:buClrTx/>
              <a:buFontTx/>
              <a:buNone/>
            </a:pPr>
            <a:r>
              <a:rPr lang="de-DE" sz="2000" b="1">
                <a:solidFill>
                  <a:srgbClr val="FFFFFF"/>
                </a:solidFill>
                <a:latin typeface="Arial" charset="0"/>
              </a:rPr>
              <a:t>II. Work-Life-Balance</a:t>
            </a:r>
          </a:p>
        </p:txBody>
      </p:sp>
      <p:sp>
        <p:nvSpPr>
          <p:cNvPr id="13568" name="Text Box 256"/>
          <p:cNvSpPr txBox="1">
            <a:spLocks noChangeArrowheads="1"/>
          </p:cNvSpPr>
          <p:nvPr/>
        </p:nvSpPr>
        <p:spPr bwMode="auto">
          <a:xfrm>
            <a:off x="7507288" y="304800"/>
            <a:ext cx="1598612" cy="398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Times New Roman" charset="0"/>
                <a:ea typeface="ＭＳ Ｐゴシック" charset="0"/>
                <a:cs typeface="Lucida Sans Unicode" charset="0"/>
              </a:defRPr>
            </a:lvl9pPr>
          </a:lstStyle>
          <a:p>
            <a:pPr algn="r">
              <a:buClrTx/>
              <a:buFontTx/>
              <a:buNone/>
            </a:pPr>
            <a:r>
              <a:rPr lang="de-DE" sz="2000">
                <a:solidFill>
                  <a:srgbClr val="FFFFFF"/>
                </a:solidFill>
                <a:latin typeface="Arial" charset="0"/>
              </a:rPr>
              <a:t>Wochenplan</a:t>
            </a:r>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Design">
  <a:themeElements>
    <a:clrScheme name="Office-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Design">
      <a:majorFont>
        <a:latin typeface="Arial"/>
        <a:ea typeface="ＭＳ Ｐゴシック"/>
        <a:cs typeface="Lucida Sans Unicode"/>
      </a:majorFont>
      <a:minorFont>
        <a:latin typeface="Arial"/>
        <a:ea typeface="ＭＳ Ｐゴシック"/>
        <a:cs typeface="Lucida Sans Unicod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charset="0"/>
          <a:buNone/>
          <a:tabLst/>
          <a:defRPr kumimoji="0" lang="en-GB" sz="2400" b="0" i="0" u="none" strike="noStrike" cap="none" normalizeH="0" baseline="0">
            <a:ln>
              <a:noFill/>
            </a:ln>
            <a:solidFill>
              <a:schemeClr val="bg1"/>
            </a:solidFill>
            <a:effectLst/>
            <a:latin typeface="Times New Roman" charset="0"/>
            <a:ea typeface="ＭＳ Ｐゴシック" charset="0"/>
            <a:cs typeface="Lucida Sans Unicode"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charset="0"/>
          <a:buNone/>
          <a:tabLst/>
          <a:defRPr kumimoji="0" lang="en-GB" sz="2400" b="0" i="0" u="none" strike="noStrike" cap="none" normalizeH="0" baseline="0">
            <a:ln>
              <a:noFill/>
            </a:ln>
            <a:solidFill>
              <a:schemeClr val="bg1"/>
            </a:solidFill>
            <a:effectLst/>
            <a:latin typeface="Times New Roman" charset="0"/>
            <a:ea typeface="ＭＳ Ｐゴシック" charset="0"/>
            <a:cs typeface="Lucida Sans Unicode" charset="0"/>
          </a:defRPr>
        </a:defPPr>
      </a:lstStyle>
    </a:lnDef>
  </a:objectDefaults>
  <a:extraClrSchemeLst>
    <a:extraClrScheme>
      <a:clrScheme name="Office-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Design">
  <a:themeElements>
    <a:clrScheme name="Office-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Design">
      <a:majorFont>
        <a:latin typeface="Arial"/>
        <a:ea typeface="ＭＳ Ｐゴシック"/>
        <a:cs typeface="Lucida Sans Unicode"/>
      </a:majorFont>
      <a:minorFont>
        <a:latin typeface="Arial"/>
        <a:ea typeface="ＭＳ Ｐゴシック"/>
        <a:cs typeface="Lucida Sans Unicod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charset="0"/>
          <a:buNone/>
          <a:tabLst/>
          <a:defRPr kumimoji="0" lang="en-GB" sz="2400" b="0" i="0" u="none" strike="noStrike" cap="none" normalizeH="0" baseline="0">
            <a:ln>
              <a:noFill/>
            </a:ln>
            <a:solidFill>
              <a:schemeClr val="bg1"/>
            </a:solidFill>
            <a:effectLst/>
            <a:latin typeface="Times New Roman" charset="0"/>
            <a:ea typeface="ＭＳ Ｐゴシック" charset="0"/>
            <a:cs typeface="Lucida Sans Unicode"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charset="0"/>
          <a:buNone/>
          <a:tabLst/>
          <a:defRPr kumimoji="0" lang="en-GB" sz="2400" b="0" i="0" u="none" strike="noStrike" cap="none" normalizeH="0" baseline="0">
            <a:ln>
              <a:noFill/>
            </a:ln>
            <a:solidFill>
              <a:schemeClr val="bg1"/>
            </a:solidFill>
            <a:effectLst/>
            <a:latin typeface="Times New Roman" charset="0"/>
            <a:ea typeface="ＭＳ Ｐゴシック" charset="0"/>
            <a:cs typeface="Lucida Sans Unicode" charset="0"/>
          </a:defRPr>
        </a:defPPr>
      </a:lstStyle>
    </a:lnDef>
  </a:objectDefaults>
  <a:extraClrSchemeLst>
    <a:extraClrScheme>
      <a:clrScheme name="Office-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0</TotalTime>
  <Words>3462</Words>
  <Application>Microsoft Macintosh PowerPoint</Application>
  <PresentationFormat>Bildschirmpräsentation (4:3)</PresentationFormat>
  <Paragraphs>377</Paragraphs>
  <Slides>24</Slides>
  <Notes>24</Notes>
  <HiddenSlides>0</HiddenSlides>
  <MMClips>0</MMClips>
  <ScaleCrop>false</ScaleCrop>
  <HeadingPairs>
    <vt:vector size="6" baseType="variant">
      <vt:variant>
        <vt:lpstr>Verwendete Schriftarten</vt:lpstr>
      </vt:variant>
      <vt:variant>
        <vt:i4>8</vt:i4>
      </vt:variant>
      <vt:variant>
        <vt:lpstr>Design</vt:lpstr>
      </vt:variant>
      <vt:variant>
        <vt:i4>2</vt:i4>
      </vt:variant>
      <vt:variant>
        <vt:lpstr>Folientitel</vt:lpstr>
      </vt:variant>
      <vt:variant>
        <vt:i4>24</vt:i4>
      </vt:variant>
    </vt:vector>
  </HeadingPairs>
  <TitlesOfParts>
    <vt:vector size="34" baseType="lpstr">
      <vt:lpstr>Times New Roman</vt:lpstr>
      <vt:lpstr>Arial</vt:lpstr>
      <vt:lpstr>Lucida Sans Unicode</vt:lpstr>
      <vt:lpstr>Wingdings</vt:lpstr>
      <vt:lpstr>Wingdings 3</vt:lpstr>
      <vt:lpstr>Courier New</vt:lpstr>
      <vt:lpstr>Arial Unicode MS</vt:lpstr>
      <vt:lpstr>Century Gothic</vt:lpstr>
      <vt:lpstr>Office-Design</vt:lpstr>
      <vt:lpstr>Office-Design</vt:lpstr>
      <vt:lpstr>PowerPoint-Präsentation</vt:lpstr>
      <vt:lpstr>Themen und Ablauf</vt:lpstr>
      <vt:lpstr>PowerPoint-Präsentation</vt:lpstr>
      <vt:lpstr>I. Einführung in den Block „Zeitmanagement“</vt:lpstr>
      <vt:lpstr>Umgang mit der Zeit</vt:lpstr>
      <vt:lpstr>II. Work-Life-Balance und Wochen-Rahmenplan</vt:lpstr>
      <vt:lpstr>Erster Bereich: Work-Life-Balance</vt:lpstr>
      <vt:lpstr>Work-Life-Balance: Teilaufgaben</vt:lpstr>
      <vt:lpstr>PowerPoint-Präsentation</vt:lpstr>
      <vt:lpstr>PowerPoint-Präsentation</vt:lpstr>
      <vt:lpstr>PowerPoint-Präsentation</vt:lpstr>
      <vt:lpstr>III. Operatives Zeitmanagement – Ziele, Prioritäten, Aufgabenplanung </vt:lpstr>
      <vt:lpstr>Zweiter Bereich: Operatives Zeitmanagement</vt:lpstr>
      <vt:lpstr>Operatives Zeitmanagement –  Zwei grundlegende Techniken</vt:lpstr>
      <vt:lpstr>PowerPoint-Präsentation</vt:lpstr>
      <vt:lpstr>Priorisieren III: ABC-Analyse</vt:lpstr>
      <vt:lpstr>PowerPoint-Präsentation</vt:lpstr>
      <vt:lpstr>PowerPoint-Präsentation</vt:lpstr>
      <vt:lpstr>Operatives Zeitmanagement - Herausforderungen</vt:lpstr>
      <vt:lpstr>IV. Selbstmotivation –  Pläne umsetzen und zielgerichtet Arbeiten</vt:lpstr>
      <vt:lpstr>Dritter Bereich: Selbstmotivation</vt:lpstr>
      <vt:lpstr>PowerPoint-Präsentation</vt:lpstr>
      <vt:lpstr>PowerPoint-Präsentation</vt:lpstr>
      <vt:lpstr>Literaturverzeichnis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kockelke</dc:creator>
  <cp:lastModifiedBy>Philipp</cp:lastModifiedBy>
  <cp:revision>242</cp:revision>
  <cp:lastPrinted>1601-01-01T00:00:00Z</cp:lastPrinted>
  <dcterms:created xsi:type="dcterms:W3CDTF">2005-06-27T10:22:01Z</dcterms:created>
  <dcterms:modified xsi:type="dcterms:W3CDTF">2011-11-28T06:35:08Z</dcterms:modified>
</cp:coreProperties>
</file>