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8" r:id="rId3"/>
    <p:sldId id="257" r:id="rId4"/>
    <p:sldId id="259" r:id="rId5"/>
    <p:sldId id="261" r:id="rId6"/>
    <p:sldId id="266" r:id="rId7"/>
    <p:sldId id="271" r:id="rId8"/>
    <p:sldId id="264" r:id="rId9"/>
    <p:sldId id="265" r:id="rId10"/>
    <p:sldId id="262" r:id="rId11"/>
    <p:sldId id="272" r:id="rId12"/>
    <p:sldId id="267" r:id="rId13"/>
    <p:sldId id="269" r:id="rId14"/>
    <p:sldId id="268" r:id="rId15"/>
    <p:sldId id="270" r:id="rId16"/>
    <p:sldId id="263" r:id="rId1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8" autoAdjust="0"/>
    <p:restoredTop sz="94696" autoAdjust="0"/>
  </p:normalViewPr>
  <p:slideViewPr>
    <p:cSldViewPr>
      <p:cViewPr varScale="1">
        <p:scale>
          <a:sx n="100" d="100"/>
          <a:sy n="100" d="100"/>
        </p:scale>
        <p:origin x="-30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Tabelle1!$B$1</c:f>
              <c:strCache>
                <c:ptCount val="1"/>
                <c:pt idx="0">
                  <c:v>Arbeitslose in Prozent</c:v>
                </c:pt>
              </c:strCache>
            </c:strRef>
          </c:tx>
          <c:spPr>
            <a:solidFill>
              <a:srgbClr val="9BBB59">
                <a:lumMod val="75000"/>
              </a:srgbClr>
            </a:solidFill>
            <a:ln>
              <a:solidFill>
                <a:srgbClr val="92D050">
                  <a:lumMod val="75000"/>
                </a:srgbClr>
              </a:solidFill>
            </a:ln>
            <a:scene3d>
              <a:camera prst="orthographicFront"/>
              <a:lightRig rig="threePt" dir="t"/>
            </a:scene3d>
            <a:sp3d>
              <a:bevelT w="38100" h="38100"/>
              <a:bevelB w="38100" h="38100"/>
            </a:sp3d>
          </c:spPr>
          <c:dLbls>
            <c:showVal val="1"/>
          </c:dLbls>
          <c:cat>
            <c:numRef>
              <c:f>Tabelle1!$A$2:$A$11</c:f>
              <c:numCache>
                <c:formatCode>General</c:formatCode>
                <c:ptCount val="1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</c:numCache>
            </c:numRef>
          </c:cat>
          <c:val>
            <c:numRef>
              <c:f>Tabelle1!$B$2:$B$11</c:f>
              <c:numCache>
                <c:formatCode>General</c:formatCode>
                <c:ptCount val="10"/>
                <c:pt idx="0">
                  <c:v>6</c:v>
                </c:pt>
                <c:pt idx="1">
                  <c:v>5.5</c:v>
                </c:pt>
                <c:pt idx="2">
                  <c:v>5.8</c:v>
                </c:pt>
                <c:pt idx="3">
                  <c:v>6.3</c:v>
                </c:pt>
                <c:pt idx="4">
                  <c:v>6.5</c:v>
                </c:pt>
                <c:pt idx="5">
                  <c:v>7.2</c:v>
                </c:pt>
                <c:pt idx="6">
                  <c:v>6.3</c:v>
                </c:pt>
                <c:pt idx="7">
                  <c:v>4.7</c:v>
                </c:pt>
                <c:pt idx="8">
                  <c:v>4.2</c:v>
                </c:pt>
                <c:pt idx="9">
                  <c:v>4.5999999999999996</c:v>
                </c:pt>
              </c:numCache>
            </c:numRef>
          </c:val>
        </c:ser>
        <c:axId val="92012928"/>
        <c:axId val="92014464"/>
      </c:barChart>
      <c:catAx>
        <c:axId val="92012928"/>
        <c:scaling>
          <c:orientation val="minMax"/>
        </c:scaling>
        <c:axPos val="b"/>
        <c:majorGridlines>
          <c:spPr>
            <a:ln w="0">
              <a:solidFill>
                <a:schemeClr val="bg1">
                  <a:alpha val="0"/>
                </a:schemeClr>
              </a:solidFill>
            </a:ln>
          </c:spPr>
        </c:majorGridlines>
        <c:minorGridlines/>
        <c:numFmt formatCode="General" sourceLinked="1"/>
        <c:tickLblPos val="nextTo"/>
        <c:crossAx val="92014464"/>
        <c:crosses val="autoZero"/>
        <c:auto val="1"/>
        <c:lblAlgn val="ctr"/>
        <c:lblOffset val="100"/>
      </c:catAx>
      <c:valAx>
        <c:axId val="92014464"/>
        <c:scaling>
          <c:orientation val="minMax"/>
        </c:scaling>
        <c:axPos val="l"/>
        <c:majorGridlines/>
        <c:numFmt formatCode="General" sourceLinked="1"/>
        <c:tickLblPos val="nextTo"/>
        <c:crossAx val="9201292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de-DE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AABEC-061D-46CE-AAF1-DB7EA0679286}" type="datetimeFigureOut">
              <a:rPr lang="de-DE" smtClean="0"/>
              <a:pPr/>
              <a:t>05.07.2010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2232B-127B-4EBA-8425-6A9EA3BBB83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AF6D-50B7-4D8F-ACBC-4BF866243A69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67C7B-F138-4084-94C9-46698B0F02E1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31AA8-0BB1-4270-9170-76BA6E6B6896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650DD-101D-4F6E-8585-A9BF1B903C4E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915B-BE58-4DA9-8E19-1FB670E89C1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9A25-2D35-4F2E-87E1-33BA5E1BDD6E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915B-BE58-4DA9-8E19-1FB670E89C1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1C49-8481-4C70-BFE3-321CB8EFBC02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915B-BE58-4DA9-8E19-1FB670E89C1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EFC3E-0820-44CA-BB46-48CB5955079E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915B-BE58-4DA9-8E19-1FB670E89C1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3DB7-3857-432F-8F05-773D15263D7B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915B-BE58-4DA9-8E19-1FB670E89C1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0A8D6-442D-4E9A-8122-B3B1C8F4191B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915B-BE58-4DA9-8E19-1FB670E89C1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ADDA-F941-4643-81BA-EABC45777803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915B-BE58-4DA9-8E19-1FB670E89C1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B934-B4C1-401D-B237-59A18BFB7DE2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915B-BE58-4DA9-8E19-1FB670E89C1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589-D37C-47CE-80C8-C4C609136D6C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Kolloquium Seminarkurs B@S</a:t>
            </a:r>
          </a:p>
          <a:p>
            <a:r>
              <a:rPr lang="de-DE" dirty="0" smtClean="0"/>
              <a:t>Nicolai Kaschta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E15F7-6D5C-4144-BFCA-AD762AA4CB13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915B-BE58-4DA9-8E19-1FB670E89C1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D0D04-DB62-4FE7-A421-13755982F52A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915B-BE58-4DA9-8E19-1FB670E89C1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AA0F4-C059-43A7-9420-2A63AA1479D5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915B-BE58-4DA9-8E19-1FB670E89C1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1CC24-D525-462E-A27B-41179DD99B3D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44BB8-DF9B-4A12-8BF6-71C514DD524E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54DE7-65B8-4926-91BA-26A06B6A8D39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C378-9A5A-4B28-AB19-1D72B5B7DDAA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fld id="{8A14A7E7-225A-496C-AD79-D876586E154D}" type="datetime1">
              <a:rPr lang="de-DE" smtClean="0"/>
              <a:pPr/>
              <a:t>05.07.2010</a:t>
            </a:fld>
            <a:endParaRPr lang="de-DE" b="1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31840" y="6492875"/>
            <a:ext cx="2895600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B57DDF11-9AB9-4184-98AA-959BFAB3E9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19525-9EE6-4ADB-A263-8218E2C7FAC0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71E86-B896-47AE-805F-F576A1372CFE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79512" y="1556792"/>
            <a:ext cx="8784976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0F8355DA-F909-4C8F-9355-CB4852A35C8C}" type="datetime1">
              <a:rPr lang="de-DE" smtClean="0"/>
              <a:pPr algn="ctr"/>
              <a:t>05.07.2010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3184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DDF11-9AB9-4184-98AA-959BFAB3E901}" type="slidenum">
              <a:rPr lang="de-DE" smtClean="0"/>
              <a:pPr/>
              <a:t>‹Nr.›</a:t>
            </a:fld>
            <a:endParaRPr lang="de-DE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 userDrawn="1"/>
        </p:nvGraphicFramePr>
        <p:xfrm>
          <a:off x="0" y="5949280"/>
          <a:ext cx="9144000" cy="365760"/>
        </p:xfrm>
        <a:graphic>
          <a:graphicData uri="http://schemas.openxmlformats.org/drawingml/2006/table">
            <a:tbl>
              <a:tblPr firstRow="1" bandRow="1">
                <a:effectLst/>
                <a:tableStyleId>{7DF18680-E054-41AD-8BC1-D1AEF772440D}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355064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Definition</a:t>
                      </a:r>
                      <a:endParaRPr lang="de-DE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Rhein</a:t>
                      </a:r>
                      <a:r>
                        <a:rPr lang="de-DE" baseline="0" dirty="0" smtClean="0"/>
                        <a:t>-Neckar Kreis</a:t>
                      </a:r>
                      <a:endParaRPr lang="de-DE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Hockenheim</a:t>
                      </a:r>
                      <a:endParaRPr lang="de-DE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Fazit</a:t>
                      </a:r>
                      <a:endParaRPr lang="de-DE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9" name="Gerade Verbindung 8"/>
          <p:cNvCxnSpPr/>
          <p:nvPr userDrawn="1"/>
        </p:nvCxnSpPr>
        <p:spPr>
          <a:xfrm>
            <a:off x="-540568" y="1052736"/>
            <a:ext cx="10080000" cy="0"/>
          </a:xfrm>
          <a:prstGeom prst="line">
            <a:avLst/>
          </a:prstGeom>
          <a:ln w="25400"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 userDrawn="1"/>
        </p:nvCxnSpPr>
        <p:spPr>
          <a:xfrm>
            <a:off x="-324544" y="5805264"/>
            <a:ext cx="10080000" cy="0"/>
          </a:xfrm>
          <a:prstGeom prst="line">
            <a:avLst/>
          </a:prstGeom>
          <a:ln w="25400">
            <a:solidFill>
              <a:schemeClr val="accent4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entury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entury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entury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entury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entury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entury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1F560-9DA6-42AF-A218-2DAF118AC629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6915B-BE58-4DA9-8E19-1FB670E89C1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Standortfaktoren am Beispiel Hockenheim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err="1" smtClean="0"/>
              <a:t>Kolloquiumspräsentation</a:t>
            </a:r>
            <a:r>
              <a:rPr lang="de-DE" dirty="0" smtClean="0"/>
              <a:t> </a:t>
            </a:r>
          </a:p>
          <a:p>
            <a:r>
              <a:rPr lang="de-DE" dirty="0" smtClean="0"/>
              <a:t>von </a:t>
            </a:r>
          </a:p>
          <a:p>
            <a:r>
              <a:rPr lang="de-DE" dirty="0" smtClean="0"/>
              <a:t>Nicolai Kaschta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C8824-23B9-43E5-8996-91B2AE99DD9D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Business@School</a:t>
            </a:r>
            <a:r>
              <a:rPr lang="de-DE" dirty="0" smtClean="0"/>
              <a:t> Kolloquium</a:t>
            </a:r>
          </a:p>
          <a:p>
            <a:r>
              <a:rPr lang="de-DE" dirty="0" smtClean="0"/>
              <a:t>7.7.2010	Nicolai Kaschta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1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de-DE" sz="3200" dirty="0" smtClean="0"/>
              <a:t>Wirtschaftsf</a:t>
            </a:r>
            <a:r>
              <a:rPr lang="de-DE" sz="3200" dirty="0" smtClean="0"/>
              <a:t>aktor </a:t>
            </a:r>
            <a:r>
              <a:rPr lang="de-DE" sz="3200" dirty="0" smtClean="0"/>
              <a:t>Motodrom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40324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2800" dirty="0" smtClean="0"/>
              <a:t>Wichtigster Wirtschaftsfaktor in Hockenheim</a:t>
            </a:r>
          </a:p>
          <a:p>
            <a:pPr>
              <a:lnSpc>
                <a:spcPct val="150000"/>
              </a:lnSpc>
            </a:pPr>
            <a:r>
              <a:rPr lang="de-DE" sz="2800" dirty="0" smtClean="0"/>
              <a:t>Seit der Eröffnung 40 Millionen Besucher</a:t>
            </a:r>
          </a:p>
          <a:p>
            <a:pPr>
              <a:lnSpc>
                <a:spcPct val="150000"/>
              </a:lnSpc>
            </a:pPr>
            <a:r>
              <a:rPr lang="de-DE" sz="2800" dirty="0" smtClean="0"/>
              <a:t>An F1 Wochenenden 9 Millionen Euro Steuereinnahmen</a:t>
            </a:r>
          </a:p>
          <a:p>
            <a:pPr>
              <a:lnSpc>
                <a:spcPct val="150000"/>
              </a:lnSpc>
            </a:pPr>
            <a:r>
              <a:rPr lang="de-DE" sz="2800" dirty="0" smtClean="0"/>
              <a:t>Für Hotels der Region z.T. Überlebensnotwendig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589-D37C-47CE-80C8-C4C609136D6C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10</a:t>
            </a:fld>
            <a:endParaRPr lang="de-D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de-DE" sz="3200" dirty="0" smtClean="0"/>
              <a:t>Freizeitangebot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91680" y="1556792"/>
            <a:ext cx="7272808" cy="403244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de-DE" sz="2800" dirty="0" smtClean="0"/>
              <a:t>Rad- und Wanderwege</a:t>
            </a:r>
          </a:p>
          <a:p>
            <a:pPr>
              <a:lnSpc>
                <a:spcPct val="150000"/>
              </a:lnSpc>
            </a:pPr>
            <a:r>
              <a:rPr lang="de-DE" sz="2800" dirty="0" smtClean="0"/>
              <a:t>Spielplätze</a:t>
            </a:r>
          </a:p>
          <a:p>
            <a:pPr>
              <a:lnSpc>
                <a:spcPct val="150000"/>
              </a:lnSpc>
            </a:pPr>
            <a:r>
              <a:rPr lang="de-DE" sz="2800" dirty="0" smtClean="0"/>
              <a:t>Grillhütte</a:t>
            </a:r>
          </a:p>
          <a:p>
            <a:pPr>
              <a:lnSpc>
                <a:spcPct val="150000"/>
              </a:lnSpc>
            </a:pPr>
            <a:r>
              <a:rPr lang="de-DE" sz="2800" dirty="0" smtClean="0"/>
              <a:t>Freizeitbad </a:t>
            </a:r>
            <a:r>
              <a:rPr lang="de-DE" sz="2800" dirty="0" err="1" smtClean="0"/>
              <a:t>Aquadrom</a:t>
            </a:r>
            <a:endParaRPr lang="de-DE" sz="2800" dirty="0" smtClean="0"/>
          </a:p>
          <a:p>
            <a:pPr>
              <a:lnSpc>
                <a:spcPct val="150000"/>
              </a:lnSpc>
            </a:pPr>
            <a:r>
              <a:rPr lang="de-DE" sz="2800" dirty="0" smtClean="0"/>
              <a:t>Kleinkunstbühne Pumpwerk</a:t>
            </a:r>
          </a:p>
          <a:p>
            <a:pPr>
              <a:lnSpc>
                <a:spcPct val="150000"/>
              </a:lnSpc>
            </a:pPr>
            <a:r>
              <a:rPr lang="de-DE" sz="2800" dirty="0" smtClean="0"/>
              <a:t>Veranstaltungszentrum Stadthalle</a:t>
            </a:r>
          </a:p>
          <a:p>
            <a:pPr>
              <a:buNone/>
            </a:pP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589-D37C-47CE-80C8-C4C609136D6C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11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de-DE" sz="3200" dirty="0" smtClean="0"/>
              <a:t>Bildungsangebot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91680" y="1556792"/>
            <a:ext cx="7128792" cy="4032448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de-DE" sz="2800" dirty="0" smtClean="0"/>
              <a:t>10 Kindergärten</a:t>
            </a:r>
          </a:p>
          <a:p>
            <a:pPr>
              <a:lnSpc>
                <a:spcPct val="200000"/>
              </a:lnSpc>
            </a:pPr>
            <a:r>
              <a:rPr lang="de-DE" sz="2800" dirty="0" smtClean="0"/>
              <a:t>Alle allgemeinbildende Schulen</a:t>
            </a:r>
          </a:p>
          <a:p>
            <a:pPr>
              <a:lnSpc>
                <a:spcPct val="200000"/>
              </a:lnSpc>
            </a:pPr>
            <a:r>
              <a:rPr lang="de-DE" sz="2800" dirty="0" smtClean="0"/>
              <a:t>Volkshochschule und Musikschule</a:t>
            </a:r>
          </a:p>
          <a:p>
            <a:pPr>
              <a:lnSpc>
                <a:spcPct val="200000"/>
              </a:lnSpc>
            </a:pPr>
            <a:r>
              <a:rPr lang="de-DE" sz="2800" dirty="0" smtClean="0"/>
              <a:t>Stadtbücherei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589-D37C-47CE-80C8-C4C609136D6C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12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de-DE" sz="3200" dirty="0" smtClean="0"/>
              <a:t>Fazit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3816424"/>
          </a:xfrm>
        </p:spPr>
        <p:txBody>
          <a:bodyPr>
            <a:normAutofit/>
          </a:bodyPr>
          <a:lstStyle/>
          <a:p>
            <a:r>
              <a:rPr lang="de-DE" sz="2800" dirty="0" smtClean="0"/>
              <a:t>Der Standort Hockenheim ist für regionale Betriebe und Logistikbetriebe hervorragend geeignet.</a:t>
            </a:r>
          </a:p>
          <a:p>
            <a:pPr>
              <a:buNone/>
            </a:pPr>
            <a:endParaRPr lang="de-DE" sz="2800" dirty="0" smtClean="0"/>
          </a:p>
          <a:p>
            <a:r>
              <a:rPr lang="de-DE" sz="2800" dirty="0" smtClean="0"/>
              <a:t>Für Großkonzerne und Produzierende Industrie ist das </a:t>
            </a:r>
            <a:r>
              <a:rPr lang="de-DE" sz="2800" dirty="0" err="1" smtClean="0"/>
              <a:t>Talhaus</a:t>
            </a:r>
            <a:r>
              <a:rPr lang="de-DE" sz="2800" dirty="0" smtClean="0"/>
              <a:t> aus Platzmangel eher ungeeignet.</a:t>
            </a:r>
            <a:endParaRPr lang="de-DE" sz="28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589-D37C-47CE-80C8-C4C609136D6C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13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de-DE" sz="3200" dirty="0" smtClean="0"/>
              <a:t>Backup</a:t>
            </a:r>
            <a:endParaRPr lang="de-DE" sz="32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C378-9A5A-4B28-AB19-1D72B5B7DDAA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14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7139136" cy="922114"/>
          </a:xfrm>
        </p:spPr>
        <p:txBody>
          <a:bodyPr>
            <a:normAutofit fontScale="90000"/>
          </a:bodyPr>
          <a:lstStyle/>
          <a:p>
            <a:pPr algn="r"/>
            <a:r>
              <a:rPr lang="de-DE" sz="3600" dirty="0" smtClean="0"/>
              <a:t>Arbeitslose im Rhein-Neckar Kreis</a:t>
            </a:r>
            <a:endParaRPr lang="de-DE" sz="3600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</p:nvPr>
        </p:nvGraphicFramePr>
        <p:xfrm>
          <a:off x="179388" y="1557338"/>
          <a:ext cx="8785225" cy="3383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F9A3-DC39-4ABC-8DFE-8D1B7D49B7F6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de-DE" sz="3200" dirty="0" smtClean="0"/>
              <a:t>Gliederung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91680" y="1484784"/>
            <a:ext cx="7272808" cy="4176464"/>
          </a:xfrm>
        </p:spPr>
        <p:txBody>
          <a:bodyPr>
            <a:normAutofit/>
          </a:bodyPr>
          <a:lstStyle/>
          <a:p>
            <a:pPr>
              <a:lnSpc>
                <a:spcPct val="250000"/>
              </a:lnSpc>
            </a:pPr>
            <a:r>
              <a:rPr lang="de-DE" sz="2400" dirty="0" smtClean="0"/>
              <a:t>Definition </a:t>
            </a:r>
          </a:p>
          <a:p>
            <a:pPr>
              <a:lnSpc>
                <a:spcPct val="250000"/>
              </a:lnSpc>
            </a:pPr>
            <a:r>
              <a:rPr lang="de-DE" sz="2400" dirty="0" smtClean="0"/>
              <a:t>Standortfaktoren im Rhein-Neckar Kreis</a:t>
            </a:r>
          </a:p>
          <a:p>
            <a:pPr>
              <a:lnSpc>
                <a:spcPct val="250000"/>
              </a:lnSpc>
            </a:pPr>
            <a:r>
              <a:rPr lang="de-DE" sz="2400" dirty="0" smtClean="0"/>
              <a:t>Standortfaktoren in Hockenheim</a:t>
            </a:r>
          </a:p>
          <a:p>
            <a:pPr>
              <a:lnSpc>
                <a:spcPct val="250000"/>
              </a:lnSpc>
            </a:pPr>
            <a:r>
              <a:rPr lang="de-DE" sz="2400" dirty="0" smtClean="0"/>
              <a:t>Zusammenfassung</a:t>
            </a:r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82E61-7B67-4005-8D12-3D8FE1EC8AEF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643192" cy="922114"/>
          </a:xfrm>
        </p:spPr>
        <p:txBody>
          <a:bodyPr>
            <a:noAutofit/>
          </a:bodyPr>
          <a:lstStyle/>
          <a:p>
            <a:pPr algn="r"/>
            <a:r>
              <a:rPr lang="de-DE" sz="3200" dirty="0" smtClean="0"/>
              <a:t>Unterschiede zwischen Hart und Weich</a:t>
            </a:r>
            <a:endParaRPr lang="de-DE" sz="32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de-DE" dirty="0" smtClean="0"/>
              <a:t>Harte Faktoren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276871"/>
            <a:ext cx="4040188" cy="3849291"/>
          </a:xfrm>
        </p:spPr>
        <p:txBody>
          <a:bodyPr/>
          <a:lstStyle/>
          <a:p>
            <a:r>
              <a:rPr lang="de-DE" dirty="0" smtClean="0"/>
              <a:t>quantifizierbar</a:t>
            </a:r>
          </a:p>
          <a:p>
            <a:r>
              <a:rPr lang="de-DE" dirty="0" smtClean="0"/>
              <a:t>In Bilanz einzubeziehen</a:t>
            </a:r>
          </a:p>
          <a:p>
            <a:r>
              <a:rPr lang="de-DE" dirty="0" smtClean="0"/>
              <a:t>Ggf. unabdingbare Voraussetzung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de-DE" dirty="0" smtClean="0"/>
              <a:t>Weiche Faktoren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276871"/>
            <a:ext cx="4041775" cy="3849291"/>
          </a:xfrm>
        </p:spPr>
        <p:txBody>
          <a:bodyPr/>
          <a:lstStyle/>
          <a:p>
            <a:r>
              <a:rPr lang="de-DE" dirty="0" smtClean="0"/>
              <a:t>Nicht quantifizierbar</a:t>
            </a:r>
          </a:p>
          <a:p>
            <a:r>
              <a:rPr lang="de-DE" dirty="0" smtClean="0"/>
              <a:t>Einrechnung in die Bilanz nicht möglich</a:t>
            </a:r>
          </a:p>
          <a:p>
            <a:r>
              <a:rPr lang="de-DE" dirty="0" smtClean="0"/>
              <a:t>Für das anwerben hochqualifizierter Arbeitskräfte evtl. entscheidend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912C-7DCF-415E-B6C3-C319FA9B2EFE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cxnSp>
        <p:nvCxnSpPr>
          <p:cNvPr id="11" name="Gerade Verbindung 10"/>
          <p:cNvCxnSpPr/>
          <p:nvPr/>
        </p:nvCxnSpPr>
        <p:spPr>
          <a:xfrm>
            <a:off x="467544" y="2204864"/>
            <a:ext cx="7776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rot="5400000">
            <a:off x="2735796" y="3392996"/>
            <a:ext cx="32403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de-DE" sz="3200" dirty="0" smtClean="0"/>
              <a:t>Beispiele von Faktoren</a:t>
            </a:r>
            <a:endParaRPr lang="de-DE" sz="32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de-DE" dirty="0" smtClean="0"/>
              <a:t>Harte Faktoren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7544" y="2276872"/>
            <a:ext cx="4040188" cy="2766293"/>
          </a:xfrm>
        </p:spPr>
        <p:txBody>
          <a:bodyPr>
            <a:normAutofit/>
          </a:bodyPr>
          <a:lstStyle/>
          <a:p>
            <a:r>
              <a:rPr lang="de-DE" dirty="0" smtClean="0"/>
              <a:t>Infrastruktur</a:t>
            </a:r>
          </a:p>
          <a:p>
            <a:r>
              <a:rPr lang="de-DE" dirty="0" smtClean="0"/>
              <a:t>Höhe der Steuern</a:t>
            </a:r>
          </a:p>
          <a:p>
            <a:r>
              <a:rPr lang="de-DE" dirty="0" smtClean="0"/>
              <a:t>Grundstückskosten</a:t>
            </a:r>
          </a:p>
          <a:p>
            <a:r>
              <a:rPr lang="de-DE" dirty="0" smtClean="0"/>
              <a:t>Arbeitskräfte</a:t>
            </a:r>
          </a:p>
          <a:p>
            <a:r>
              <a:rPr lang="de-DE" dirty="0" smtClean="0"/>
              <a:t>Nähe zu Zulieferern</a:t>
            </a:r>
          </a:p>
          <a:p>
            <a:r>
              <a:rPr lang="de-DE" dirty="0" smtClean="0"/>
              <a:t>Umweltschutzauflagen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de-DE" dirty="0" smtClean="0"/>
              <a:t>Weiche Faktoren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4008" y="2276872"/>
            <a:ext cx="4041775" cy="2766293"/>
          </a:xfrm>
        </p:spPr>
        <p:txBody>
          <a:bodyPr/>
          <a:lstStyle/>
          <a:p>
            <a:r>
              <a:rPr lang="de-DE" dirty="0" smtClean="0"/>
              <a:t>Bürokratie</a:t>
            </a:r>
          </a:p>
          <a:p>
            <a:r>
              <a:rPr lang="de-DE" dirty="0" smtClean="0"/>
              <a:t>Politische Verhältnisse</a:t>
            </a:r>
          </a:p>
          <a:p>
            <a:r>
              <a:rPr lang="de-DE" dirty="0" smtClean="0"/>
              <a:t>Sicherheit</a:t>
            </a:r>
          </a:p>
          <a:p>
            <a:r>
              <a:rPr lang="de-DE" dirty="0" smtClean="0"/>
              <a:t>Image des Standortes</a:t>
            </a:r>
          </a:p>
          <a:p>
            <a:r>
              <a:rPr lang="de-DE" dirty="0" smtClean="0"/>
              <a:t>Kulturelles Angebot</a:t>
            </a:r>
          </a:p>
          <a:p>
            <a:r>
              <a:rPr lang="de-DE" dirty="0" smtClean="0"/>
              <a:t>Bildungsangebot</a:t>
            </a:r>
          </a:p>
          <a:p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D9AB3-B906-4833-8345-937A90FB285B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cxnSp>
        <p:nvCxnSpPr>
          <p:cNvPr id="11" name="Gerade Verbindung 10"/>
          <p:cNvCxnSpPr/>
          <p:nvPr/>
        </p:nvCxnSpPr>
        <p:spPr>
          <a:xfrm>
            <a:off x="467544" y="2204864"/>
            <a:ext cx="7776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rot="5400000">
            <a:off x="2735796" y="3392996"/>
            <a:ext cx="32403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de-DE" sz="3200" dirty="0" smtClean="0"/>
              <a:t>Portrait Rhein-Neckar Kreis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91680" y="1556792"/>
            <a:ext cx="7344816" cy="4032448"/>
          </a:xfrm>
        </p:spPr>
        <p:txBody>
          <a:bodyPr/>
          <a:lstStyle/>
          <a:p>
            <a:r>
              <a:rPr lang="de-DE" sz="2800" dirty="0" smtClean="0"/>
              <a:t>Teil der Metropolregion Rhein-Neckar</a:t>
            </a:r>
          </a:p>
          <a:p>
            <a:r>
              <a:rPr lang="de-DE" sz="2800" dirty="0" smtClean="0"/>
              <a:t>534.989 Einwohner</a:t>
            </a:r>
          </a:p>
          <a:p>
            <a:r>
              <a:rPr lang="de-DE" sz="2800" dirty="0" smtClean="0"/>
              <a:t>6 Große Kreisstädte</a:t>
            </a:r>
          </a:p>
          <a:p>
            <a:pPr lvl="1"/>
            <a:r>
              <a:rPr lang="de-DE" sz="2000" dirty="0" smtClean="0"/>
              <a:t>Hockenheim</a:t>
            </a:r>
          </a:p>
          <a:p>
            <a:pPr lvl="1"/>
            <a:r>
              <a:rPr lang="de-DE" sz="2000" dirty="0" smtClean="0"/>
              <a:t>Leimen</a:t>
            </a:r>
          </a:p>
          <a:p>
            <a:pPr lvl="1"/>
            <a:r>
              <a:rPr lang="de-DE" sz="2000" dirty="0" smtClean="0"/>
              <a:t>Wiesloch</a:t>
            </a:r>
          </a:p>
          <a:p>
            <a:pPr lvl="1"/>
            <a:r>
              <a:rPr lang="de-DE" sz="2000" dirty="0" smtClean="0"/>
              <a:t>Schwetzingen</a:t>
            </a:r>
          </a:p>
          <a:p>
            <a:pPr lvl="1"/>
            <a:r>
              <a:rPr lang="de-DE" sz="2000" dirty="0" smtClean="0"/>
              <a:t>Sinsheim</a:t>
            </a:r>
          </a:p>
          <a:p>
            <a:pPr lvl="1"/>
            <a:r>
              <a:rPr lang="de-DE" sz="2000" dirty="0" smtClean="0"/>
              <a:t>Weinheim</a:t>
            </a:r>
            <a:endParaRPr lang="de-DE" sz="2800" dirty="0" smtClean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589-D37C-47CE-80C8-C4C609136D6C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5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de-DE" sz="3200" dirty="0" err="1" smtClean="0"/>
              <a:t>Metropolegion</a:t>
            </a:r>
            <a:r>
              <a:rPr lang="de-DE" sz="3200" dirty="0" smtClean="0"/>
              <a:t> Rhein-Neckar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 smtClean="0"/>
              <a:t>Vorsitzender Stefan Dallinger</a:t>
            </a:r>
          </a:p>
          <a:p>
            <a:r>
              <a:rPr lang="de-DE" sz="2800" dirty="0" smtClean="0"/>
              <a:t>Verband aus mehreren Landkreisen</a:t>
            </a:r>
          </a:p>
          <a:p>
            <a:endParaRPr lang="de-DE" sz="2800" dirty="0" smtClean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589-D37C-47CE-80C8-C4C609136D6C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6</a:t>
            </a:fld>
            <a:endParaRPr lang="de-D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de-DE" sz="3200" dirty="0" smtClean="0"/>
              <a:t>Der Standort Hockenheim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91680" y="1556792"/>
            <a:ext cx="7452320" cy="4032448"/>
          </a:xfrm>
        </p:spPr>
        <p:txBody>
          <a:bodyPr>
            <a:normAutofit/>
          </a:bodyPr>
          <a:lstStyle/>
          <a:p>
            <a:pPr>
              <a:lnSpc>
                <a:spcPct val="250000"/>
              </a:lnSpc>
            </a:pPr>
            <a:r>
              <a:rPr lang="de-DE" sz="2400" dirty="0" smtClean="0"/>
              <a:t>Günstige geographische Lage</a:t>
            </a:r>
          </a:p>
          <a:p>
            <a:pPr>
              <a:lnSpc>
                <a:spcPct val="250000"/>
              </a:lnSpc>
            </a:pPr>
            <a:r>
              <a:rPr lang="de-DE" sz="2400" dirty="0" smtClean="0"/>
              <a:t>Gute Infrastruktur</a:t>
            </a:r>
          </a:p>
          <a:p>
            <a:pPr>
              <a:lnSpc>
                <a:spcPct val="250000"/>
              </a:lnSpc>
            </a:pPr>
            <a:r>
              <a:rPr lang="de-DE" sz="2400" dirty="0" err="1" smtClean="0"/>
              <a:t>Großes</a:t>
            </a:r>
            <a:r>
              <a:rPr lang="de-DE" sz="2400" dirty="0" smtClean="0"/>
              <a:t> kulturelles Angebot</a:t>
            </a:r>
          </a:p>
          <a:p>
            <a:pPr>
              <a:lnSpc>
                <a:spcPct val="250000"/>
              </a:lnSpc>
            </a:pPr>
            <a:r>
              <a:rPr lang="de-DE" sz="2400" dirty="0" smtClean="0"/>
              <a:t>Viele Bildungsmöglichkeiten</a:t>
            </a:r>
          </a:p>
          <a:p>
            <a:pPr lvl="1">
              <a:buNone/>
            </a:pP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589-D37C-47CE-80C8-C4C609136D6C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7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35696" y="260648"/>
            <a:ext cx="7139136" cy="922114"/>
          </a:xfrm>
        </p:spPr>
        <p:txBody>
          <a:bodyPr>
            <a:normAutofit/>
          </a:bodyPr>
          <a:lstStyle/>
          <a:p>
            <a:pPr algn="r"/>
            <a:r>
              <a:rPr lang="de-DE" sz="3200" dirty="0" smtClean="0"/>
              <a:t>Geographische Lage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91680" y="1556792"/>
            <a:ext cx="7272808" cy="4032448"/>
          </a:xfrm>
        </p:spPr>
        <p:txBody>
          <a:bodyPr/>
          <a:lstStyle/>
          <a:p>
            <a:r>
              <a:rPr lang="de-DE" sz="2800" dirty="0" smtClean="0"/>
              <a:t>Inmitten der Metropolregion</a:t>
            </a:r>
          </a:p>
          <a:p>
            <a:r>
              <a:rPr lang="de-DE" sz="2800" dirty="0" smtClean="0"/>
              <a:t>21.042 Einwohner</a:t>
            </a:r>
          </a:p>
          <a:p>
            <a:r>
              <a:rPr lang="de-DE" sz="2800" dirty="0" smtClean="0"/>
              <a:t>Umliegende Städte</a:t>
            </a:r>
          </a:p>
          <a:p>
            <a:pPr lvl="1"/>
            <a:r>
              <a:rPr lang="de-DE" sz="2400" dirty="0" smtClean="0"/>
              <a:t>Mannheim (22km)</a:t>
            </a:r>
          </a:p>
          <a:p>
            <a:pPr lvl="1"/>
            <a:r>
              <a:rPr lang="de-DE" sz="2400" dirty="0" smtClean="0"/>
              <a:t>Karlsruhe (51km)</a:t>
            </a:r>
          </a:p>
          <a:p>
            <a:pPr lvl="1"/>
            <a:r>
              <a:rPr lang="de-DE" sz="2400" dirty="0" smtClean="0"/>
              <a:t>Heidelberg (18km)</a:t>
            </a:r>
          </a:p>
          <a:p>
            <a:pPr lvl="1"/>
            <a:r>
              <a:rPr lang="de-DE" sz="2400" dirty="0" smtClean="0"/>
              <a:t>Speyer (14km)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29589-D37C-47CE-80C8-C4C609136D6C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8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de-DE" sz="3200" dirty="0" smtClean="0"/>
              <a:t>Infrastruktur um Hockenheim</a:t>
            </a:r>
            <a:endParaRPr lang="de-DE" sz="3200" dirty="0"/>
          </a:p>
        </p:txBody>
      </p:sp>
      <p:pic>
        <p:nvPicPr>
          <p:cNvPr id="4" name="Inhaltsplatzhalter 3" descr="Unbenann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63888" y="1556792"/>
            <a:ext cx="5132951" cy="41036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feld 4"/>
          <p:cNvSpPr txBox="1"/>
          <p:nvPr/>
        </p:nvSpPr>
        <p:spPr>
          <a:xfrm>
            <a:off x="251520" y="1844824"/>
            <a:ext cx="29523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dirty="0" smtClean="0">
                <a:latin typeface="Century" pitchFamily="18" charset="0"/>
              </a:rPr>
              <a:t> Autobahnanbindung:</a:t>
            </a:r>
          </a:p>
          <a:p>
            <a:r>
              <a:rPr lang="de-DE" dirty="0" smtClean="0">
                <a:latin typeface="Century" pitchFamily="18" charset="0"/>
              </a:rPr>
              <a:t>  A5, A6, A61</a:t>
            </a:r>
          </a:p>
          <a:p>
            <a:pPr>
              <a:buFont typeface="Arial" pitchFamily="34" charset="0"/>
              <a:buChar char="•"/>
            </a:pPr>
            <a:endParaRPr lang="de-DE" dirty="0" smtClean="0">
              <a:latin typeface="Century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de-DE" dirty="0" smtClean="0">
                <a:latin typeface="Century" pitchFamily="18" charset="0"/>
              </a:rPr>
              <a:t> </a:t>
            </a:r>
            <a:r>
              <a:rPr lang="de-DE" dirty="0" err="1" smtClean="0">
                <a:latin typeface="Century" pitchFamily="18" charset="0"/>
              </a:rPr>
              <a:t>Talhaus</a:t>
            </a:r>
            <a:r>
              <a:rPr lang="de-DE" dirty="0" smtClean="0">
                <a:latin typeface="Century" pitchFamily="18" charset="0"/>
              </a:rPr>
              <a:t> verfügt über</a:t>
            </a:r>
          </a:p>
          <a:p>
            <a:r>
              <a:rPr lang="de-DE" dirty="0" smtClean="0">
                <a:latin typeface="Century" pitchFamily="18" charset="0"/>
              </a:rPr>
              <a:t>  Gleisanbindung</a:t>
            </a:r>
          </a:p>
          <a:p>
            <a:endParaRPr lang="de-DE" dirty="0" smtClean="0">
              <a:latin typeface="Century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de-DE" dirty="0" smtClean="0">
                <a:latin typeface="Century" pitchFamily="18" charset="0"/>
              </a:rPr>
              <a:t> Bahnlinie </a:t>
            </a:r>
          </a:p>
          <a:p>
            <a:r>
              <a:rPr lang="de-DE" dirty="0" smtClean="0">
                <a:latin typeface="Century" pitchFamily="18" charset="0"/>
              </a:rPr>
              <a:t>  Mannheim-Karlsruhe</a:t>
            </a:r>
          </a:p>
          <a:p>
            <a:pPr>
              <a:buFont typeface="Arial" pitchFamily="34" charset="0"/>
              <a:buChar char="•"/>
            </a:pPr>
            <a:endParaRPr lang="de-DE" dirty="0" smtClean="0">
              <a:latin typeface="Century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de-DE" dirty="0" smtClean="0">
                <a:latin typeface="Century" pitchFamily="18" charset="0"/>
              </a:rPr>
              <a:t> Rangierbahnhof</a:t>
            </a:r>
          </a:p>
          <a:p>
            <a:r>
              <a:rPr lang="de-DE" dirty="0" smtClean="0">
                <a:latin typeface="Century" pitchFamily="18" charset="0"/>
              </a:rPr>
              <a:t>  Mannheim</a:t>
            </a:r>
          </a:p>
          <a:p>
            <a:endParaRPr lang="de-DE" dirty="0" smtClean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40E62-3DF3-490C-9145-DB403003B030}" type="datetime1">
              <a:rPr lang="de-DE" smtClean="0"/>
              <a:pPr/>
              <a:t>05.07.2010</a:t>
            </a:fld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F11-9AB9-4184-98AA-959BFAB3E901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Benutzerdefiniert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0000"/>
      </a:accent1>
      <a:accent2>
        <a:srgbClr val="92D050"/>
      </a:accent2>
      <a:accent3>
        <a:srgbClr val="9BBB59"/>
      </a:accent3>
      <a:accent4>
        <a:srgbClr val="92D050"/>
      </a:accent4>
      <a:accent5>
        <a:srgbClr val="92D050"/>
      </a:accent5>
      <a:accent6>
        <a:srgbClr val="92D050"/>
      </a:accent6>
      <a:hlink>
        <a:srgbClr val="17365D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284</Words>
  <Application>Microsoft Office PowerPoint</Application>
  <PresentationFormat>Bildschirmpräsentation (4:3)</PresentationFormat>
  <Paragraphs>127</Paragraphs>
  <Slides>15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15</vt:i4>
      </vt:variant>
    </vt:vector>
  </HeadingPairs>
  <TitlesOfParts>
    <vt:vector size="17" baseType="lpstr">
      <vt:lpstr>Larissa-Design</vt:lpstr>
      <vt:lpstr>Benutzerdefiniertes Design</vt:lpstr>
      <vt:lpstr>Standortfaktoren am Beispiel Hockenheim</vt:lpstr>
      <vt:lpstr>Gliederung</vt:lpstr>
      <vt:lpstr>Unterschiede zwischen Hart und Weich</vt:lpstr>
      <vt:lpstr>Beispiele von Faktoren</vt:lpstr>
      <vt:lpstr>Portrait Rhein-Neckar Kreis</vt:lpstr>
      <vt:lpstr>Metropolegion Rhein-Neckar</vt:lpstr>
      <vt:lpstr>Der Standort Hockenheim</vt:lpstr>
      <vt:lpstr>Geographische Lage</vt:lpstr>
      <vt:lpstr>Infrastruktur um Hockenheim</vt:lpstr>
      <vt:lpstr>Wirtschaftsfaktor Motodrom</vt:lpstr>
      <vt:lpstr>Freizeitangebot</vt:lpstr>
      <vt:lpstr>Bildungsangebot</vt:lpstr>
      <vt:lpstr>Fazit</vt:lpstr>
      <vt:lpstr>Backup</vt:lpstr>
      <vt:lpstr>Arbeitslose im Rhein-Neckar Kreis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Nicolai</dc:creator>
  <cp:lastModifiedBy>Nicolai</cp:lastModifiedBy>
  <cp:revision>58</cp:revision>
  <dcterms:created xsi:type="dcterms:W3CDTF">2010-06-21T10:10:52Z</dcterms:created>
  <dcterms:modified xsi:type="dcterms:W3CDTF">2010-07-05T14:51:28Z</dcterms:modified>
</cp:coreProperties>
</file>